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11111"/>
                </a:solidFill>
                <a:latin typeface="Lucida Sans Unicode"/>
                <a:cs typeface="Lucida Sans Unicode"/>
              </a:defRPr>
            </a:lvl1pPr>
          </a:lstStyle>
          <a:p>
            <a:pPr marL="20955">
              <a:lnSpc>
                <a:spcPct val="100000"/>
              </a:lnSpc>
              <a:spcBef>
                <a:spcPts val="60"/>
              </a:spcBef>
            </a:pPr>
            <a:r>
              <a:rPr dirty="0" sz="600" spc="-25">
                <a:solidFill>
                  <a:srgbClr val="000000"/>
                </a:solidFill>
              </a:rPr>
              <a:t>Pâglna</a:t>
            </a:r>
            <a:r>
              <a:rPr dirty="0" sz="600">
                <a:solidFill>
                  <a:srgbClr val="000000"/>
                </a:solidFill>
              </a:rPr>
              <a:t> </a:t>
            </a:r>
            <a:fld id="{81D60167-4931-47E6-BA6A-407CBD079E47}" type="slidenum">
              <a:rPr dirty="0" sz="600" spc="-10">
                <a:solidFill>
                  <a:srgbClr val="161616"/>
                </a:solidFill>
              </a:rPr>
              <a:t>#</a:t>
            </a:fld>
            <a:r>
              <a:rPr dirty="0" sz="600" spc="-35">
                <a:solidFill>
                  <a:srgbClr val="161616"/>
                </a:solidFill>
              </a:rPr>
              <a:t> </a:t>
            </a:r>
            <a:r>
              <a:rPr dirty="0" sz="600" spc="-30">
                <a:solidFill>
                  <a:srgbClr val="2D2D2D"/>
                </a:solidFill>
              </a:rPr>
              <a:t>de</a:t>
            </a:r>
            <a:r>
              <a:rPr dirty="0" sz="600" spc="-15">
                <a:solidFill>
                  <a:srgbClr val="2D2D2D"/>
                </a:solidFill>
              </a:rPr>
              <a:t> </a:t>
            </a:r>
            <a:r>
              <a:rPr dirty="0" sz="600" spc="-50">
                <a:solidFill>
                  <a:srgbClr val="080808"/>
                </a:solidFill>
              </a:rPr>
              <a:t>4</a:t>
            </a:r>
            <a:endParaRPr sz="6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11111"/>
                </a:solidFill>
                <a:latin typeface="Lucida Sans Unicode"/>
                <a:cs typeface="Lucida Sans Unicode"/>
              </a:defRPr>
            </a:lvl1pPr>
          </a:lstStyle>
          <a:p>
            <a:pPr marL="20955">
              <a:lnSpc>
                <a:spcPct val="100000"/>
              </a:lnSpc>
              <a:spcBef>
                <a:spcPts val="60"/>
              </a:spcBef>
            </a:pPr>
            <a:r>
              <a:rPr dirty="0" sz="600" spc="-25">
                <a:solidFill>
                  <a:srgbClr val="000000"/>
                </a:solidFill>
              </a:rPr>
              <a:t>Pâglna</a:t>
            </a:r>
            <a:r>
              <a:rPr dirty="0" sz="600">
                <a:solidFill>
                  <a:srgbClr val="000000"/>
                </a:solidFill>
              </a:rPr>
              <a:t> </a:t>
            </a:r>
            <a:fld id="{81D60167-4931-47E6-BA6A-407CBD079E47}" type="slidenum">
              <a:rPr dirty="0" sz="600" spc="-10">
                <a:solidFill>
                  <a:srgbClr val="161616"/>
                </a:solidFill>
              </a:rPr>
              <a:t>#</a:t>
            </a:fld>
            <a:r>
              <a:rPr dirty="0" sz="600" spc="-35">
                <a:solidFill>
                  <a:srgbClr val="161616"/>
                </a:solidFill>
              </a:rPr>
              <a:t> </a:t>
            </a:r>
            <a:r>
              <a:rPr dirty="0" sz="600" spc="-30">
                <a:solidFill>
                  <a:srgbClr val="2D2D2D"/>
                </a:solidFill>
              </a:rPr>
              <a:t>de</a:t>
            </a:r>
            <a:r>
              <a:rPr dirty="0" sz="600" spc="-15">
                <a:solidFill>
                  <a:srgbClr val="2D2D2D"/>
                </a:solidFill>
              </a:rPr>
              <a:t> </a:t>
            </a:r>
            <a:r>
              <a:rPr dirty="0" sz="600" spc="-50">
                <a:solidFill>
                  <a:srgbClr val="080808"/>
                </a:solidFill>
              </a:rPr>
              <a:t>4</a:t>
            </a:r>
            <a:endParaRPr sz="6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11111"/>
                </a:solidFill>
                <a:latin typeface="Lucida Sans Unicode"/>
                <a:cs typeface="Lucida Sans Unicode"/>
              </a:defRPr>
            </a:lvl1pPr>
          </a:lstStyle>
          <a:p>
            <a:pPr marL="20955">
              <a:lnSpc>
                <a:spcPct val="100000"/>
              </a:lnSpc>
              <a:spcBef>
                <a:spcPts val="60"/>
              </a:spcBef>
            </a:pPr>
            <a:r>
              <a:rPr dirty="0" sz="600" spc="-25">
                <a:solidFill>
                  <a:srgbClr val="000000"/>
                </a:solidFill>
              </a:rPr>
              <a:t>Pâglna</a:t>
            </a:r>
            <a:r>
              <a:rPr dirty="0" sz="600">
                <a:solidFill>
                  <a:srgbClr val="000000"/>
                </a:solidFill>
              </a:rPr>
              <a:t> </a:t>
            </a:r>
            <a:fld id="{81D60167-4931-47E6-BA6A-407CBD079E47}" type="slidenum">
              <a:rPr dirty="0" sz="600" spc="-10">
                <a:solidFill>
                  <a:srgbClr val="161616"/>
                </a:solidFill>
              </a:rPr>
              <a:t>#</a:t>
            </a:fld>
            <a:r>
              <a:rPr dirty="0" sz="600" spc="-35">
                <a:solidFill>
                  <a:srgbClr val="161616"/>
                </a:solidFill>
              </a:rPr>
              <a:t> </a:t>
            </a:r>
            <a:r>
              <a:rPr dirty="0" sz="600" spc="-30">
                <a:solidFill>
                  <a:srgbClr val="2D2D2D"/>
                </a:solidFill>
              </a:rPr>
              <a:t>de</a:t>
            </a:r>
            <a:r>
              <a:rPr dirty="0" sz="600" spc="-15">
                <a:solidFill>
                  <a:srgbClr val="2D2D2D"/>
                </a:solidFill>
              </a:rPr>
              <a:t> </a:t>
            </a:r>
            <a:r>
              <a:rPr dirty="0" sz="600" spc="-50">
                <a:solidFill>
                  <a:srgbClr val="080808"/>
                </a:solidFill>
              </a:rPr>
              <a:t>4</a:t>
            </a:r>
            <a:endParaRPr sz="6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11111"/>
                </a:solidFill>
                <a:latin typeface="Lucida Sans Unicode"/>
                <a:cs typeface="Lucida Sans Unicode"/>
              </a:defRPr>
            </a:lvl1pPr>
          </a:lstStyle>
          <a:p>
            <a:pPr marL="20955">
              <a:lnSpc>
                <a:spcPct val="100000"/>
              </a:lnSpc>
              <a:spcBef>
                <a:spcPts val="60"/>
              </a:spcBef>
            </a:pPr>
            <a:r>
              <a:rPr dirty="0" sz="600" spc="-25">
                <a:solidFill>
                  <a:srgbClr val="000000"/>
                </a:solidFill>
              </a:rPr>
              <a:t>Pâglna</a:t>
            </a:r>
            <a:r>
              <a:rPr dirty="0" sz="600">
                <a:solidFill>
                  <a:srgbClr val="000000"/>
                </a:solidFill>
              </a:rPr>
              <a:t> </a:t>
            </a:r>
            <a:fld id="{81D60167-4931-47E6-BA6A-407CBD079E47}" type="slidenum">
              <a:rPr dirty="0" sz="600" spc="-10">
                <a:solidFill>
                  <a:srgbClr val="161616"/>
                </a:solidFill>
              </a:rPr>
              <a:t>#</a:t>
            </a:fld>
            <a:r>
              <a:rPr dirty="0" sz="600" spc="-35">
                <a:solidFill>
                  <a:srgbClr val="161616"/>
                </a:solidFill>
              </a:rPr>
              <a:t> </a:t>
            </a:r>
            <a:r>
              <a:rPr dirty="0" sz="600" spc="-30">
                <a:solidFill>
                  <a:srgbClr val="2D2D2D"/>
                </a:solidFill>
              </a:rPr>
              <a:t>de</a:t>
            </a:r>
            <a:r>
              <a:rPr dirty="0" sz="600" spc="-15">
                <a:solidFill>
                  <a:srgbClr val="2D2D2D"/>
                </a:solidFill>
              </a:rPr>
              <a:t> </a:t>
            </a:r>
            <a:r>
              <a:rPr dirty="0" sz="600" spc="-50">
                <a:solidFill>
                  <a:srgbClr val="080808"/>
                </a:solidFill>
              </a:rPr>
              <a:t>4</a:t>
            </a:r>
            <a:endParaRPr sz="6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111111"/>
                </a:solidFill>
                <a:latin typeface="Lucida Sans Unicode"/>
                <a:cs typeface="Lucida Sans Unicode"/>
              </a:defRPr>
            </a:lvl1pPr>
          </a:lstStyle>
          <a:p>
            <a:pPr marL="20955">
              <a:lnSpc>
                <a:spcPct val="100000"/>
              </a:lnSpc>
              <a:spcBef>
                <a:spcPts val="60"/>
              </a:spcBef>
            </a:pPr>
            <a:r>
              <a:rPr dirty="0" sz="600" spc="-25">
                <a:solidFill>
                  <a:srgbClr val="000000"/>
                </a:solidFill>
              </a:rPr>
              <a:t>Pâglna</a:t>
            </a:r>
            <a:r>
              <a:rPr dirty="0" sz="600">
                <a:solidFill>
                  <a:srgbClr val="000000"/>
                </a:solidFill>
              </a:rPr>
              <a:t> </a:t>
            </a:r>
            <a:fld id="{81D60167-4931-47E6-BA6A-407CBD079E47}" type="slidenum">
              <a:rPr dirty="0" sz="600" spc="-10">
                <a:solidFill>
                  <a:srgbClr val="161616"/>
                </a:solidFill>
              </a:rPr>
              <a:t>#</a:t>
            </a:fld>
            <a:r>
              <a:rPr dirty="0" sz="600" spc="-35">
                <a:solidFill>
                  <a:srgbClr val="161616"/>
                </a:solidFill>
              </a:rPr>
              <a:t> </a:t>
            </a:r>
            <a:r>
              <a:rPr dirty="0" sz="600" spc="-30">
                <a:solidFill>
                  <a:srgbClr val="2D2D2D"/>
                </a:solidFill>
              </a:rPr>
              <a:t>de</a:t>
            </a:r>
            <a:r>
              <a:rPr dirty="0" sz="600" spc="-15">
                <a:solidFill>
                  <a:srgbClr val="2D2D2D"/>
                </a:solidFill>
              </a:rPr>
              <a:t> </a:t>
            </a:r>
            <a:r>
              <a:rPr dirty="0" sz="600" spc="-50">
                <a:solidFill>
                  <a:srgbClr val="080808"/>
                </a:solidFill>
              </a:rPr>
              <a:t>4</a:t>
            </a:r>
            <a:endParaRPr sz="60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21792" y="9694105"/>
            <a:ext cx="509059" cy="134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111111"/>
                </a:solidFill>
                <a:latin typeface="Lucida Sans Unicode"/>
                <a:cs typeface="Lucida Sans Unicode"/>
              </a:defRPr>
            </a:lvl1pPr>
          </a:lstStyle>
          <a:p>
            <a:pPr marL="20955">
              <a:lnSpc>
                <a:spcPct val="100000"/>
              </a:lnSpc>
              <a:spcBef>
                <a:spcPts val="60"/>
              </a:spcBef>
            </a:pPr>
            <a:r>
              <a:rPr dirty="0" sz="600" spc="-25">
                <a:solidFill>
                  <a:srgbClr val="000000"/>
                </a:solidFill>
              </a:rPr>
              <a:t>Pâglna</a:t>
            </a:r>
            <a:r>
              <a:rPr dirty="0" sz="600">
                <a:solidFill>
                  <a:srgbClr val="000000"/>
                </a:solidFill>
              </a:rPr>
              <a:t> </a:t>
            </a:r>
            <a:fld id="{81D60167-4931-47E6-BA6A-407CBD079E47}" type="slidenum">
              <a:rPr dirty="0" sz="600" spc="-10">
                <a:solidFill>
                  <a:srgbClr val="161616"/>
                </a:solidFill>
              </a:rPr>
              <a:t>#</a:t>
            </a:fld>
            <a:r>
              <a:rPr dirty="0" sz="600" spc="-35">
                <a:solidFill>
                  <a:srgbClr val="161616"/>
                </a:solidFill>
              </a:rPr>
              <a:t> </a:t>
            </a:r>
            <a:r>
              <a:rPr dirty="0" sz="600" spc="-30">
                <a:solidFill>
                  <a:srgbClr val="2D2D2D"/>
                </a:solidFill>
              </a:rPr>
              <a:t>de</a:t>
            </a:r>
            <a:r>
              <a:rPr dirty="0" sz="600" spc="-15">
                <a:solidFill>
                  <a:srgbClr val="2D2D2D"/>
                </a:solidFill>
              </a:rPr>
              <a:t> </a:t>
            </a:r>
            <a:r>
              <a:rPr dirty="0" sz="600" spc="-50">
                <a:solidFill>
                  <a:srgbClr val="080808"/>
                </a:solidFill>
              </a:rPr>
              <a:t>4</a:t>
            </a:r>
            <a:endParaRPr sz="60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7368" y="990023"/>
            <a:ext cx="6717792" cy="11271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4424" y="176681"/>
            <a:ext cx="734568" cy="737186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344424" y="9676338"/>
            <a:ext cx="6711950" cy="0"/>
          </a:xfrm>
          <a:custGeom>
            <a:avLst/>
            <a:gdLst/>
            <a:ahLst/>
            <a:cxnLst/>
            <a:rect l="l" t="t" r="r" b="b"/>
            <a:pathLst>
              <a:path w="6711950" h="0">
                <a:moveTo>
                  <a:pt x="0" y="0"/>
                </a:moveTo>
                <a:lnTo>
                  <a:pt x="6711696" y="0"/>
                </a:lnTo>
              </a:path>
            </a:pathLst>
          </a:custGeom>
          <a:ln w="15231">
            <a:solidFill>
              <a:srgbClr val="3F3F3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99872" y="8696976"/>
            <a:ext cx="259079" cy="91386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959607" y="9723554"/>
            <a:ext cx="274319" cy="57878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210655" y="35786"/>
            <a:ext cx="3270250" cy="5988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9370">
              <a:lnSpc>
                <a:spcPct val="100000"/>
              </a:lnSpc>
              <a:spcBef>
                <a:spcPts val="100"/>
              </a:spcBef>
            </a:pPr>
            <a:r>
              <a:rPr dirty="0" baseline="-6666" sz="1875" spc="-37" b="1">
                <a:solidFill>
                  <a:srgbClr val="1F1F1F"/>
                </a:solidFill>
                <a:latin typeface="Arial"/>
                <a:cs typeface="Arial"/>
              </a:rPr>
              <a:t>PREFEITUR</a:t>
            </a:r>
            <a:r>
              <a:rPr dirty="0" baseline="-2222" sz="1875" spc="-37" b="1">
                <a:solidFill>
                  <a:srgbClr val="1F1F1F"/>
                </a:solidFill>
                <a:latin typeface="Arial"/>
                <a:cs typeface="Arial"/>
              </a:rPr>
              <a:t>A</a:t>
            </a:r>
            <a:r>
              <a:rPr dirty="0" baseline="-2222" sz="1875" spc="-97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250" spc="-35" b="1">
                <a:solidFill>
                  <a:srgbClr val="1C1C1C"/>
                </a:solidFill>
                <a:latin typeface="Arial"/>
                <a:cs typeface="Arial"/>
              </a:rPr>
              <a:t>MUNICIPAL</a:t>
            </a:r>
            <a:r>
              <a:rPr dirty="0" sz="1250" spc="2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250" spc="-10" b="1">
                <a:solidFill>
                  <a:srgbClr val="212121"/>
                </a:solidFill>
                <a:latin typeface="Arial"/>
                <a:cs typeface="Arial"/>
              </a:rPr>
              <a:t>DE</a:t>
            </a:r>
            <a:r>
              <a:rPr dirty="0" sz="1250" spc="-5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baseline="-2222" sz="1875" spc="-15" b="1">
                <a:solidFill>
                  <a:srgbClr val="1C1C1C"/>
                </a:solidFill>
                <a:latin typeface="Arial"/>
                <a:cs typeface="Arial"/>
              </a:rPr>
              <a:t>S</a:t>
            </a:r>
            <a:r>
              <a:rPr dirty="0" sz="1250" spc="-10" b="1">
                <a:solidFill>
                  <a:srgbClr val="1C1C1C"/>
                </a:solidFill>
                <a:latin typeface="Arial"/>
                <a:cs typeface="Arial"/>
              </a:rPr>
              <a:t>EROPEDIC</a:t>
            </a:r>
            <a:r>
              <a:rPr dirty="0" baseline="2222" sz="1875" spc="-15" b="1">
                <a:solidFill>
                  <a:srgbClr val="1C1C1C"/>
                </a:solidFill>
                <a:latin typeface="Arial"/>
                <a:cs typeface="Arial"/>
              </a:rPr>
              <a:t>A</a:t>
            </a:r>
            <a:endParaRPr baseline="2222" sz="1875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770"/>
              </a:spcBef>
            </a:pPr>
            <a:r>
              <a:rPr dirty="0" sz="850">
                <a:solidFill>
                  <a:srgbClr val="1F1F1F"/>
                </a:solidFill>
                <a:latin typeface="Lucida Sans Unicode"/>
                <a:cs typeface="Lucida Sans Unicode"/>
              </a:rPr>
              <a:t>Rua</a:t>
            </a:r>
            <a:r>
              <a:rPr dirty="0" sz="850" spc="-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51515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2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31313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50" spc="-8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A1A1A"/>
                </a:solidFill>
                <a:latin typeface="Lucida Sans Unicode"/>
                <a:cs typeface="Lucida Sans Unicode"/>
              </a:rPr>
              <a:t>18</a:t>
            </a:r>
            <a:endParaRPr sz="850">
              <a:latin typeface="Lucida Sans Unicode"/>
              <a:cs typeface="Lucida Sans Unicode"/>
            </a:endParaRPr>
          </a:p>
          <a:p>
            <a:pPr marL="43180">
              <a:lnSpc>
                <a:spcPct val="100000"/>
              </a:lnSpc>
              <a:spcBef>
                <a:spcPts val="200"/>
              </a:spcBef>
            </a:pPr>
            <a:r>
              <a:rPr dirty="0" sz="850" spc="-30" b="1">
                <a:solidFill>
                  <a:srgbClr val="0A0A0A"/>
                </a:solidFill>
                <a:latin typeface="Arial"/>
                <a:cs typeface="Arial"/>
              </a:rPr>
              <a:t>Fazenda</a:t>
            </a:r>
            <a:r>
              <a:rPr dirty="0" sz="850" spc="-15" b="1">
                <a:solidFill>
                  <a:srgbClr val="0A0A0A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151515"/>
                </a:solidFill>
                <a:latin typeface="Arial"/>
                <a:cs typeface="Arial"/>
              </a:rPr>
              <a:t>Caxias</a:t>
            </a:r>
            <a:endParaRPr sz="85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20955">
              <a:lnSpc>
                <a:spcPct val="100000"/>
              </a:lnSpc>
              <a:spcBef>
                <a:spcPts val="60"/>
              </a:spcBef>
            </a:pPr>
            <a:r>
              <a:rPr dirty="0" sz="600" spc="-25">
                <a:solidFill>
                  <a:srgbClr val="000000"/>
                </a:solidFill>
              </a:rPr>
              <a:t>Pâglna</a:t>
            </a:r>
            <a:r>
              <a:rPr dirty="0" sz="600">
                <a:solidFill>
                  <a:srgbClr val="000000"/>
                </a:solidFill>
              </a:rPr>
              <a:t> </a:t>
            </a:r>
            <a:fld id="{81D60167-4931-47E6-BA6A-407CBD079E47}" type="slidenum">
              <a:rPr dirty="0" sz="600" spc="-10">
                <a:solidFill>
                  <a:srgbClr val="161616"/>
                </a:solidFill>
              </a:rPr>
              <a:t>1</a:t>
            </a:fld>
            <a:r>
              <a:rPr dirty="0" sz="600" spc="-35">
                <a:solidFill>
                  <a:srgbClr val="161616"/>
                </a:solidFill>
              </a:rPr>
              <a:t> </a:t>
            </a:r>
            <a:r>
              <a:rPr dirty="0" sz="600" spc="-30">
                <a:solidFill>
                  <a:srgbClr val="2D2D2D"/>
                </a:solidFill>
              </a:rPr>
              <a:t>de</a:t>
            </a:r>
            <a:r>
              <a:rPr dirty="0" sz="600" spc="-15">
                <a:solidFill>
                  <a:srgbClr val="2D2D2D"/>
                </a:solidFill>
              </a:rPr>
              <a:t> </a:t>
            </a:r>
            <a:r>
              <a:rPr dirty="0" sz="600" spc="-50">
                <a:solidFill>
                  <a:srgbClr val="080808"/>
                </a:solidFill>
              </a:rPr>
              <a:t>4</a:t>
            </a:r>
            <a:endParaRPr sz="600"/>
          </a:p>
        </p:txBody>
      </p:sp>
      <p:sp>
        <p:nvSpPr>
          <p:cNvPr id="8" name="object 8" descr=""/>
          <p:cNvSpPr txBox="1"/>
          <p:nvPr/>
        </p:nvSpPr>
        <p:spPr>
          <a:xfrm>
            <a:off x="4003395" y="1238029"/>
            <a:ext cx="2980690" cy="7188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84885">
              <a:lnSpc>
                <a:spcPct val="100000"/>
              </a:lnSpc>
              <a:spcBef>
                <a:spcPts val="100"/>
              </a:spcBef>
            </a:pPr>
            <a:r>
              <a:rPr dirty="0" sz="850" spc="-70">
                <a:solidFill>
                  <a:srgbClr val="161616"/>
                </a:solidFill>
                <a:latin typeface="Lucida Sans Unicode"/>
                <a:cs typeface="Lucida Sans Unicode"/>
              </a:rPr>
              <a:t>Decreto </a:t>
            </a:r>
            <a:r>
              <a:rPr dirty="0" sz="850">
                <a:solidFill>
                  <a:srgbClr val="232323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114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32323"/>
                </a:solidFill>
                <a:latin typeface="Lucida Sans Unicode"/>
                <a:cs typeface="Lucida Sans Unicode"/>
              </a:rPr>
              <a:t>3079</a:t>
            </a:r>
            <a:r>
              <a:rPr dirty="0" sz="850" spc="-2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42424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2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83838"/>
                </a:solidFill>
                <a:latin typeface="Lucida Sans Unicode"/>
                <a:cs typeface="Lucida Sans Unicode"/>
              </a:rPr>
              <a:t>5</a:t>
            </a:r>
            <a:r>
              <a:rPr dirty="0" sz="850" spc="409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B2B2B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8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31313"/>
                </a:solidFill>
                <a:latin typeface="Lucida Sans Unicode"/>
                <a:cs typeface="Lucida Sans Unicode"/>
              </a:rPr>
              <a:t>dezembro,</a:t>
            </a:r>
            <a:r>
              <a:rPr dirty="0" sz="850" spc="-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232323"/>
                </a:solidFill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230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2700" marR="42545" indent="3175">
              <a:lnSpc>
                <a:spcPts val="960"/>
              </a:lnSpc>
            </a:pPr>
            <a:r>
              <a:rPr dirty="0" sz="850" spc="-75">
                <a:solidFill>
                  <a:srgbClr val="1D1D1D"/>
                </a:solidFill>
                <a:latin typeface="Lucida Sans Unicode"/>
                <a:cs typeface="Lucida Sans Unicode"/>
              </a:rPr>
              <a:t>Abre</a:t>
            </a:r>
            <a:r>
              <a:rPr dirty="0" sz="850" spc="-5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crédito</a:t>
            </a:r>
            <a:r>
              <a:rPr dirty="0" sz="850"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F0F0F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51515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1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81818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-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D1D1D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1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81818"/>
                </a:solidFill>
                <a:latin typeface="Lucida Sans Unicode"/>
                <a:cs typeface="Lucida Sans Unicode"/>
              </a:rPr>
              <a:t>R$9.718.261,11,</a:t>
            </a:r>
            <a:r>
              <a:rPr dirty="0" sz="850" spc="-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31313"/>
                </a:solidFill>
                <a:latin typeface="Lucida Sans Unicode"/>
                <a:cs typeface="Lucida Sans Unicode"/>
              </a:rPr>
              <a:t>para </a:t>
            </a:r>
            <a:r>
              <a:rPr dirty="0" sz="850" spc="-70">
                <a:solidFill>
                  <a:srgbClr val="1A1A1A"/>
                </a:solidFill>
                <a:latin typeface="Lucida Sans Unicode"/>
                <a:cs typeface="Lucida Sans Unicode"/>
              </a:rPr>
              <a:t>fins</a:t>
            </a:r>
            <a:r>
              <a:rPr dirty="0" sz="850" spc="-4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81818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9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282828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-6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0F0F0F"/>
                </a:solidFill>
                <a:latin typeface="Lucida Sans Unicode"/>
                <a:cs typeface="Lucida Sans Unicode"/>
              </a:rPr>
              <a:t>especifíca</a:t>
            </a:r>
            <a:r>
              <a:rPr dirty="0" sz="850" spc="5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C1C1C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7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A1A1A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1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0F0F0F"/>
                </a:solidFill>
                <a:latin typeface="Lucida Sans Unicode"/>
                <a:cs typeface="Lucida Sans Unicode"/>
              </a:rPr>
              <a:t>outras</a:t>
            </a:r>
            <a:r>
              <a:rPr dirty="0" sz="850" spc="-3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A1A1A"/>
                </a:solidFill>
                <a:latin typeface="Lucida Sans Unicode"/>
                <a:cs typeface="Lucida Sans Unicode"/>
              </a:rPr>
              <a:t>providências.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50103" y="2448906"/>
            <a:ext cx="6619875" cy="9912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3500" marR="55880" indent="817880">
              <a:lnSpc>
                <a:spcPct val="150500"/>
              </a:lnSpc>
              <a:spcBef>
                <a:spcPts val="100"/>
              </a:spcBef>
            </a:pPr>
            <a:r>
              <a:rPr dirty="0" baseline="-13071" sz="1275">
                <a:solidFill>
                  <a:srgbClr val="212121"/>
                </a:solidFill>
                <a:latin typeface="Lucida Sans Unicode"/>
                <a:cs typeface="Lucida Sans Unicode"/>
              </a:rPr>
              <a:t>O</a:t>
            </a:r>
            <a:r>
              <a:rPr dirty="0" baseline="-13071" sz="1275" spc="-112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baseline="-9803" sz="1275">
                <a:solidFill>
                  <a:srgbClr val="1C1C1C"/>
                </a:solidFill>
                <a:latin typeface="Lucida Sans Unicode"/>
                <a:cs typeface="Lucida Sans Unicode"/>
              </a:rPr>
              <a:t>PREFEITO</a:t>
            </a:r>
            <a:r>
              <a:rPr dirty="0" baseline="-9803" sz="1275" spc="-7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0F0F0F"/>
                </a:solidFill>
                <a:latin typeface="Lucida Sans Unicode"/>
                <a:cs typeface="Lucida Sans Unicode"/>
              </a:rPr>
              <a:t>MUNICIPAL,</a:t>
            </a:r>
            <a:r>
              <a:rPr dirty="0" sz="850" spc="2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0F0F0F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7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212121"/>
                </a:solidFill>
                <a:latin typeface="Lucida Sans Unicode"/>
                <a:cs typeface="Lucida Sans Unicode"/>
              </a:rPr>
              <a:t>uso</a:t>
            </a:r>
            <a:r>
              <a:rPr dirty="0" sz="850" spc="-4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D1D1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14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61616"/>
                </a:solidFill>
                <a:latin typeface="Lucida Sans Unicode"/>
                <a:cs typeface="Lucida Sans Unicode"/>
              </a:rPr>
              <a:t>suas</a:t>
            </a:r>
            <a:r>
              <a:rPr dirty="0" sz="850" spc="-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A0A0A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850" spc="-1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61616"/>
                </a:solidFill>
                <a:latin typeface="Lucida Sans Unicode"/>
                <a:cs typeface="Lucida Sans Unicode"/>
              </a:rPr>
              <a:t>legaìs,</a:t>
            </a:r>
            <a:r>
              <a:rPr dirty="0" sz="850" spc="2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A0A0A"/>
                </a:solidFill>
                <a:latin typeface="Lucida Sans Unicode"/>
                <a:cs typeface="Lucida Sans Unicode"/>
              </a:rPr>
              <a:t>constitucìonaìs</a:t>
            </a:r>
            <a:r>
              <a:rPr dirty="0" sz="850" spc="-8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32323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9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8282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3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C1C1C"/>
                </a:solidFill>
                <a:latin typeface="Lucida Sans Unicode"/>
                <a:cs typeface="Lucida Sans Unicode"/>
              </a:rPr>
              <a:t>acordo</a:t>
            </a:r>
            <a:r>
              <a:rPr dirty="0" sz="850" spc="1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F1F1F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3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A1A1A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6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81818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4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0F0F0F"/>
                </a:solidFill>
                <a:latin typeface="Lucida Sans Unicode"/>
                <a:cs typeface="Lucida Sans Unicode"/>
              </a:rPr>
              <a:t>Ihe</a:t>
            </a:r>
            <a:r>
              <a:rPr dirty="0" sz="850" spc="-2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confere</a:t>
            </a:r>
            <a:r>
              <a:rPr dirty="0" sz="850" spc="5"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A2A2A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8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61616"/>
                </a:solidFill>
                <a:latin typeface="Lucida Sans Unicode"/>
                <a:cs typeface="Lucida Sans Unicode"/>
              </a:rPr>
              <a:t>art.</a:t>
            </a:r>
            <a:r>
              <a:rPr dirty="0" sz="850" spc="-4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62626"/>
                </a:solidFill>
                <a:latin typeface="Lucida Sans Unicode"/>
                <a:cs typeface="Lucida Sans Unicode"/>
              </a:rPr>
              <a:t>8º</a:t>
            </a:r>
            <a:r>
              <a:rPr dirty="0" sz="850" spc="21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baseline="9803" sz="1275" spc="-37">
                <a:solidFill>
                  <a:srgbClr val="242424"/>
                </a:solidFill>
                <a:latin typeface="Lucida Sans Unicode"/>
                <a:cs typeface="Lucida Sans Unicode"/>
              </a:rPr>
              <a:t>da </a:t>
            </a:r>
            <a:r>
              <a:rPr dirty="0" sz="850" spc="-35">
                <a:solidFill>
                  <a:srgbClr val="1F1F1F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10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32323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7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D1D1D"/>
                </a:solidFill>
                <a:latin typeface="Lucida Sans Unicode"/>
                <a:cs typeface="Lucida Sans Unicode"/>
              </a:rPr>
              <a:t>859</a:t>
            </a:r>
            <a:r>
              <a:rPr dirty="0" sz="850" spc="-4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9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F1F1F"/>
                </a:solidFill>
                <a:latin typeface="Lucida Sans Unicode"/>
                <a:cs typeface="Lucida Sans Unicode"/>
              </a:rPr>
              <a:t>10</a:t>
            </a:r>
            <a:r>
              <a:rPr dirty="0" sz="850" spc="-4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0F0F0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C0C0C"/>
                </a:solidFill>
                <a:latin typeface="Lucida Sans Unicode"/>
                <a:cs typeface="Lucida Sans Unicode"/>
              </a:rPr>
              <a:t>dezembro</a:t>
            </a:r>
            <a:r>
              <a:rPr dirty="0" sz="850" spc="-2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0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A1A1A"/>
                </a:solidFill>
                <a:latin typeface="Lucida Sans Unicode"/>
                <a:cs typeface="Lucida Sans Unicode"/>
              </a:rPr>
              <a:t>2024</a:t>
            </a:r>
            <a:r>
              <a:rPr dirty="0" sz="850" spc="-8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343434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6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F0F0F"/>
                </a:solidFill>
                <a:latin typeface="Lucida Sans Unicode"/>
                <a:cs typeface="Lucida Sans Unicode"/>
              </a:rPr>
              <a:t>publicada</a:t>
            </a:r>
            <a:r>
              <a:rPr dirty="0" sz="850" spc="4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0C0C0C"/>
                </a:solidFill>
                <a:latin typeface="Lucida Sans Unicode"/>
                <a:cs typeface="Lucida Sans Unicode"/>
              </a:rPr>
              <a:t>na</a:t>
            </a:r>
            <a:r>
              <a:rPr dirty="0" sz="850" spc="-3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31313"/>
                </a:solidFill>
                <a:latin typeface="Lucida Sans Unicode"/>
                <a:cs typeface="Lucida Sans Unicode"/>
              </a:rPr>
              <a:t>edişão</a:t>
            </a:r>
            <a:r>
              <a:rPr dirty="0" sz="850" spc="-2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C0C0C"/>
                </a:solidFill>
                <a:latin typeface="Lucida Sans Unicode"/>
                <a:cs typeface="Lucida Sans Unicode"/>
              </a:rPr>
              <a:t>extra</a:t>
            </a:r>
            <a:r>
              <a:rPr dirty="0" sz="850" spc="1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31313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13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8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51515"/>
                </a:solidFill>
                <a:latin typeface="Lucida Sans Unicode"/>
                <a:cs typeface="Lucida Sans Unicode"/>
              </a:rPr>
              <a:t>1924</a:t>
            </a:r>
            <a:r>
              <a:rPr dirty="0" sz="850" spc="-3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14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F1F1F"/>
                </a:solidFill>
                <a:latin typeface="Lucida Sans Unicode"/>
                <a:cs typeface="Lucida Sans Unicode"/>
              </a:rPr>
              <a:t>10/12/2024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57150">
              <a:lnSpc>
                <a:spcPct val="100000"/>
              </a:lnSpc>
            </a:pPr>
            <a:r>
              <a:rPr dirty="0" u="heavy" sz="850" spc="-65">
                <a:solidFill>
                  <a:srgbClr val="2D2D2D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heavy" sz="850" spc="-60">
                <a:solidFill>
                  <a:srgbClr val="2D2D2D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212121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50" spc="65">
                <a:solidFill>
                  <a:srgbClr val="212121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232323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heavy" sz="850" spc="-50">
                <a:solidFill>
                  <a:srgbClr val="232323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2D2D2D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heavy" sz="850" spc="-45">
                <a:solidFill>
                  <a:srgbClr val="2D2D2D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2A2A2A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50" spc="35">
                <a:solidFill>
                  <a:srgbClr val="2A2A2A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90">
                <a:solidFill>
                  <a:srgbClr val="262626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heavy" sz="850" spc="-30">
                <a:solidFill>
                  <a:srgbClr val="262626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25">
                <a:solidFill>
                  <a:srgbClr val="262626"/>
                </a:solidFill>
                <a:uFill>
                  <a:solidFill>
                    <a:srgbClr val="3B3F3F"/>
                  </a:solidFill>
                </a:uFill>
                <a:latin typeface="Lucida Sans Unicode"/>
                <a:cs typeface="Lucida Sans Unicode"/>
              </a:rPr>
              <a:t>A:</a:t>
            </a:r>
            <a:endParaRPr sz="850">
              <a:latin typeface="Lucida Sans Unicode"/>
              <a:cs typeface="Lucida Sans Unicode"/>
            </a:endParaRPr>
          </a:p>
          <a:p>
            <a:pPr marL="370840">
              <a:lnSpc>
                <a:spcPct val="100000"/>
              </a:lnSpc>
              <a:spcBef>
                <a:spcPts val="1115"/>
              </a:spcBef>
            </a:pPr>
            <a:r>
              <a:rPr dirty="0" sz="850" spc="-85">
                <a:solidFill>
                  <a:srgbClr val="080808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4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B2B2B"/>
                </a:solidFill>
                <a:latin typeface="Lucida Sans Unicode"/>
                <a:cs typeface="Lucida Sans Unicode"/>
              </a:rPr>
              <a:t>1</a:t>
            </a:r>
            <a:r>
              <a:rPr dirty="0" baseline="23148" sz="900" spc="-37">
                <a:solidFill>
                  <a:srgbClr val="2B2B2B"/>
                </a:solidFill>
                <a:latin typeface="Lucida Sans Unicode"/>
                <a:cs typeface="Lucida Sans Unicode"/>
              </a:rPr>
              <a:t>o</a:t>
            </a:r>
            <a:r>
              <a:rPr dirty="0" baseline="23148" sz="900" spc="-12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F2F2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0F0F0F"/>
                </a:solidFill>
                <a:latin typeface="Lucida Sans Unicode"/>
                <a:cs typeface="Lucida Sans Unicode"/>
              </a:rPr>
              <a:t>Fica</a:t>
            </a:r>
            <a:r>
              <a:rPr dirty="0" sz="85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51515"/>
                </a:solidFill>
                <a:latin typeface="Lucida Sans Unicode"/>
                <a:cs typeface="Lucida Sans Unicode"/>
              </a:rPr>
              <a:t>aberto</a:t>
            </a:r>
            <a:r>
              <a:rPr dirty="0" sz="850" spc="-3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61616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11111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2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F1F1F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114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0E0E0E"/>
                </a:solidFill>
                <a:latin typeface="Lucida Sans Unicode"/>
                <a:cs typeface="Lucida Sans Unicode"/>
              </a:rPr>
              <a:t>seguintes</a:t>
            </a:r>
            <a:r>
              <a:rPr dirty="0" sz="850" spc="-1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61616"/>
                </a:solidFill>
                <a:latin typeface="Lucida Sans Unicode"/>
                <a:cs typeface="Lucida Sans Unicode"/>
              </a:rPr>
              <a:t>dotações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51354" y="4185520"/>
            <a:ext cx="2716530" cy="37655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heavy" sz="850" spc="-40" b="1">
                <a:solidFill>
                  <a:srgbClr val="0A0A0A"/>
                </a:solidFill>
                <a:uFill>
                  <a:solidFill>
                    <a:srgbClr val="383838"/>
                  </a:solidFill>
                </a:uFill>
                <a:latin typeface="Arial"/>
                <a:cs typeface="Arial"/>
              </a:rPr>
              <a:t>Dotaşóes</a:t>
            </a:r>
            <a:r>
              <a:rPr dirty="0" u="heavy" sz="850" b="1">
                <a:solidFill>
                  <a:srgbClr val="0A0A0A"/>
                </a:solidFill>
                <a:uFill>
                  <a:solidFill>
                    <a:srgbClr val="383838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850" spc="-10" b="1">
                <a:solidFill>
                  <a:srgbClr val="0C0C0C"/>
                </a:solidFill>
                <a:uFill>
                  <a:solidFill>
                    <a:srgbClr val="383838"/>
                  </a:solidFill>
                </a:uFill>
                <a:latin typeface="Arial"/>
                <a:cs typeface="Arial"/>
              </a:rPr>
              <a:t>Suplementadas</a:t>
            </a:r>
            <a:r>
              <a:rPr dirty="0" u="heavy" sz="850" spc="500" b="1">
                <a:solidFill>
                  <a:srgbClr val="0C0C0C"/>
                </a:solidFill>
                <a:uFill>
                  <a:solidFill>
                    <a:srgbClr val="383838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62865">
              <a:lnSpc>
                <a:spcPct val="100000"/>
              </a:lnSpc>
              <a:spcBef>
                <a:spcPts val="290"/>
              </a:spcBef>
            </a:pPr>
            <a:r>
              <a:rPr dirty="0" sz="1000" spc="-10" b="1">
                <a:solidFill>
                  <a:srgbClr val="0F0F0F"/>
                </a:solidFill>
                <a:latin typeface="Arial"/>
                <a:cs typeface="Arial"/>
              </a:rPr>
              <a:t>PREFEITURA</a:t>
            </a:r>
            <a:r>
              <a:rPr dirty="0" sz="1000" spc="50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0F0F0F"/>
                </a:solidFill>
                <a:latin typeface="Arial"/>
                <a:cs typeface="Arial"/>
              </a:rPr>
              <a:t>MUNICIPAL</a:t>
            </a:r>
            <a:r>
              <a:rPr dirty="0" sz="1000" spc="45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12121"/>
                </a:solidFill>
                <a:latin typeface="Arial"/>
                <a:cs typeface="Arial"/>
              </a:rPr>
              <a:t>DE</a:t>
            </a:r>
            <a:r>
              <a:rPr dirty="0" sz="1000" spc="-6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61616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453064" y="4578289"/>
          <a:ext cx="6648450" cy="4899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7870"/>
                <a:gridCol w="3097530"/>
                <a:gridCol w="2042795"/>
                <a:gridCol w="692150"/>
              </a:tblGrid>
              <a:tr h="147955">
                <a:tc>
                  <a:txBody>
                    <a:bodyPr/>
                    <a:lstStyle/>
                    <a:p>
                      <a:pPr marL="3556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01.03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ts val="940"/>
                        </a:lnSpc>
                      </a:pPr>
                      <a:r>
                        <a:rPr dirty="0" sz="850" spc="-35" b="1">
                          <a:latin typeface="Arial"/>
                          <a:cs typeface="Arial"/>
                        </a:rPr>
                        <a:t>Procuradorla</a:t>
                      </a:r>
                      <a:r>
                        <a:rPr dirty="0" sz="850" spc="6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Geral</a:t>
                      </a:r>
                      <a:r>
                        <a:rPr dirty="0" sz="850" spc="-2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Municlpio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2.795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Manutençăo</a:t>
                      </a:r>
                      <a:r>
                        <a:rPr dirty="0" sz="85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Operacionaliza0ăo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4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2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baseline="3267" sz="1275" spc="-1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267" sz="1275" spc="67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SERV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IC</a:t>
                      </a:r>
                      <a:r>
                        <a:rPr dirty="0" baseline="3267" sz="127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267" sz="1275" spc="3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67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267" sz="1275" spc="37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284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-44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267" sz="1275" spc="232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9144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5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3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1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70.286,75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</a:tr>
              <a:tr h="16192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2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3.3.9.0.91.00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baseline="3267" sz="127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SENTEN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267" sz="127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AS</a:t>
                      </a:r>
                      <a:r>
                        <a:rPr dirty="0" baseline="3267" sz="1275" spc="187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JUDICIAIS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946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5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náo</a:t>
                      </a:r>
                      <a:r>
                        <a:rPr dirty="0" sz="8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ImDosto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910.697,08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</a:tr>
              <a:tr h="1803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479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2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3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1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2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RŞ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980.983,83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</a:tr>
              <a:tr h="1708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492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3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9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6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14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980.983,83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59385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01.06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540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3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Secret4rla</a:t>
                      </a:r>
                      <a:r>
                        <a:rPr dirty="0" sz="850" spc="1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Admlnistraçăo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5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2.802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7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50" spc="7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latin typeface="Lucida Sans Unicode"/>
                          <a:cs typeface="Lucida Sans Unicode"/>
                        </a:rPr>
                        <a:t>Operacionalizarăo</a:t>
                      </a:r>
                      <a:r>
                        <a:rPr dirty="0" sz="8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2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50" spc="6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3.1.9.0.13.03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 gridSpan="2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348990" algn="l"/>
                        </a:tabLst>
                      </a:pPr>
                      <a:r>
                        <a:rPr dirty="0" baseline="3267" sz="127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OBRIGA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CÖ</a:t>
                      </a:r>
                      <a:r>
                        <a:rPr dirty="0" baseline="3267" sz="127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ES</a:t>
                      </a:r>
                      <a:r>
                        <a:rPr dirty="0" baseline="3267" sz="1275" spc="1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3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PATRONIAS</a:t>
                      </a:r>
                      <a:r>
                        <a:rPr dirty="0" baseline="3267" sz="1275" spc="1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284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-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INSS</a:t>
                      </a:r>
                      <a:r>
                        <a:rPr dirty="0" baseline="3267" sz="1275" spc="-15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3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baseline="3267" sz="1275" spc="-19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REG.</a:t>
                      </a:r>
                      <a:r>
                        <a:rPr dirty="0" baseline="3267" sz="1275" spc="-44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PROP.</a:t>
                      </a:r>
                      <a:r>
                        <a:rPr dirty="0" baseline="3267" sz="1275" spc="-104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PREV.</a:t>
                      </a:r>
                      <a:r>
                        <a:rPr dirty="0" baseline="3267" sz="127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267" sz="1275" spc="-82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267" sz="1275" spc="-37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42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ndo</a:t>
                      </a:r>
                      <a:r>
                        <a:rPr dirty="0" baseline="3267" sz="1275" spc="1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04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baseline="3267" sz="1275" spc="22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89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-7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Imposto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337.554,24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11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3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 i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50" spc="5" b="1" i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3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76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337.554,24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7620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24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3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114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5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2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337.554,24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</a:tr>
              <a:tr h="161290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01.07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540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3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3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-2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de </a:t>
                      </a:r>
                      <a:r>
                        <a:rPr dirty="0" sz="85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Fazenda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5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400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1.169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5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Encar9os</a:t>
                      </a:r>
                      <a:r>
                        <a:rPr dirty="0" sz="850" spc="-4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3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Dívida</a:t>
                      </a:r>
                      <a:r>
                        <a:rPr dirty="0" sz="850" spc="-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com</a:t>
                      </a:r>
                      <a:r>
                        <a:rPr dirty="0" sz="850" spc="-8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sz="850" spc="-7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INSS,</a:t>
                      </a:r>
                      <a:r>
                        <a:rPr dirty="0" sz="850" spc="-6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Previdência</a:t>
                      </a:r>
                      <a:r>
                        <a:rPr dirty="0" sz="850" spc="26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10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PASEP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720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3.2.9.0.21.00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gridSpan="2">
                  <a:txBody>
                    <a:bodyPr/>
                    <a:lstStyle/>
                    <a:p>
                      <a:pPr marL="120014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350895" algn="l"/>
                        </a:tabLst>
                      </a:pPr>
                      <a:r>
                        <a:rPr dirty="0" sz="85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JUROS</a:t>
                      </a:r>
                      <a:r>
                        <a:rPr dirty="0" sz="850" spc="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SOBRE</a:t>
                      </a:r>
                      <a:r>
                        <a:rPr dirty="0" sz="850" spc="6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dirty="0" sz="850" spc="-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DIVIDA</a:t>
                      </a:r>
                      <a:r>
                        <a:rPr dirty="0" sz="850" spc="3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POR</a:t>
                      </a:r>
                      <a:r>
                        <a:rPr dirty="0" sz="8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CONTRATO</a:t>
                      </a:r>
                      <a:r>
                        <a:rPr dirty="0" sz="8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8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2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3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3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30">
                          <a:latin typeface="Arial Black"/>
                          <a:cs typeface="Arial Black"/>
                        </a:rPr>
                        <a:t>200.000.00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2225"/>
                </a:tc>
              </a:tr>
              <a:tr h="1866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686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3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4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4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96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25">
                          <a:solidFill>
                            <a:srgbClr val="0E0E0E"/>
                          </a:solidFill>
                          <a:latin typeface="Arial Black"/>
                          <a:cs typeface="Arial Black"/>
                        </a:rPr>
                        <a:t>200.000,00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9685"/>
                </a:tc>
              </a:tr>
              <a:tr h="17145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2.804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7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50" spc="-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4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Oßeracionalizaoão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8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50" spc="-2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  <a:tc gridSpan="2"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215"/>
                        </a:spcBef>
                        <a:tabLst>
                          <a:tab pos="3350895" algn="l"/>
                        </a:tabLst>
                      </a:pPr>
                      <a:r>
                        <a:rPr dirty="0" baseline="3267" sz="1275" spc="-1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267" sz="1275" spc="52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267" sz="127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267" sz="1275" spc="1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89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267" sz="1275" spc="6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284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-6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267" sz="1275" spc="209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JURIDICA</a:t>
                      </a:r>
                      <a:r>
                        <a:rPr dirty="0" baseline="3267" sz="127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267" sz="1275" spc="-112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267" sz="1275" spc="-82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82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267" sz="1275" spc="-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67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năo</a:t>
                      </a:r>
                      <a:r>
                        <a:rPr dirty="0" baseline="3267" sz="1275" spc="-3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3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25">
                          <a:latin typeface="Arial Black"/>
                          <a:cs typeface="Arial Black"/>
                        </a:rPr>
                        <a:t>17.500,00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0955"/>
                </a:tc>
              </a:tr>
              <a:tr h="1695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686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4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3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Atlvidade</a:t>
                      </a:r>
                      <a:r>
                        <a:rPr dirty="0" sz="85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460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20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17.500,00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4604"/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813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50" spc="-4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9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6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2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RŞ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50" spc="-30">
                          <a:solidFill>
                            <a:srgbClr val="111111"/>
                          </a:solidFill>
                          <a:latin typeface="Arial Black"/>
                          <a:cs typeface="Arial Black"/>
                        </a:rPr>
                        <a:t>217.500,00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4130"/>
                </a:tc>
              </a:tr>
              <a:tr h="159385"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1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01.08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540"/>
                </a:tc>
                <a:tc gridSpan="2"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3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1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Obras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5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2.805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 gridSpan="2"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7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50" spc="7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8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latin typeface="Lucida Sans Unicode"/>
                          <a:cs typeface="Lucida Sans Unicode"/>
                        </a:rPr>
                        <a:t>ODeracionalizaoăo</a:t>
                      </a:r>
                      <a:r>
                        <a:rPr dirty="0" sz="85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7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Unidades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2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 gridSpan="2"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352165" algn="l"/>
                        </a:tabLst>
                      </a:pPr>
                      <a:r>
                        <a:rPr dirty="0" baseline="3267" sz="1275" spc="-1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267" sz="1275" spc="6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5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267" sz="127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267" sz="1275" spc="3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37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267" sz="1275" spc="67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284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-52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267" sz="1275" spc="2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JUR(DICA</a:t>
                      </a:r>
                      <a:r>
                        <a:rPr dirty="0" baseline="3267" sz="127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267" sz="1275" spc="-82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267" sz="1275" spc="-52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89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năo</a:t>
                      </a:r>
                      <a:r>
                        <a:rPr dirty="0" baseline="3267" sz="1275" spc="-67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97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baseline="3267" sz="1275" spc="7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89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-67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ImDosto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20.000.00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6004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3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1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RŞ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3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20.000,00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</a:tr>
              <a:tr h="1555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6131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4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9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6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2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20.o00,o0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baseline="3267" sz="1275" spc="-44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baseline="3267" sz="1275" spc="22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baseline="3267" sz="1275" spc="-44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baseline="3267" sz="1275" spc="37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baseline="3267" sz="1275" spc="-67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baseline="3267" sz="1275" spc="-3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baseline="9803" sz="1275" spc="-1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Educ</a:t>
                      </a:r>
                      <a:r>
                        <a:rPr dirty="0" sz="850" spc="-1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•s*•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2.066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 gridSpan="2"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6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50" spc="-2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latin typeface="Lucida Sans Unicode"/>
                          <a:cs typeface="Lucida Sans Unicode"/>
                        </a:rPr>
                        <a:t>Escolares</a:t>
                      </a:r>
                      <a:r>
                        <a:rPr dirty="0" sz="85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7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Merenda</a:t>
                      </a:r>
                      <a:r>
                        <a:rPr dirty="0" sz="850" spc="1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Escolara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3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gridSpan="2">
                  <a:txBody>
                    <a:bodyPr/>
                    <a:lstStyle/>
                    <a:p>
                      <a:pPr marL="116839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358515" algn="l"/>
                        </a:tabLst>
                      </a:pP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6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Imßostos</a:t>
                      </a:r>
                      <a:r>
                        <a:rPr dirty="0" sz="850" spc="-2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113.928,60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8910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3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 gridSpan="2">
                  <a:txBody>
                    <a:bodyPr/>
                    <a:lstStyle/>
                    <a:p>
                      <a:pPr marL="120014">
                        <a:lnSpc>
                          <a:spcPct val="100000"/>
                        </a:lnSpc>
                        <a:spcBef>
                          <a:spcPts val="70"/>
                        </a:spcBef>
                        <a:tabLst>
                          <a:tab pos="3358515" algn="l"/>
                        </a:tabLst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3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Royalties</a:t>
                      </a: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6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Educacäo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1.600.912,98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377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66390">
                        <a:lnSpc>
                          <a:spcPts val="930"/>
                        </a:lnSpc>
                        <a:spcBef>
                          <a:spcPts val="60"/>
                        </a:spcBef>
                      </a:pPr>
                      <a:r>
                        <a:rPr dirty="0" sz="850" spc="-3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2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2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 i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50" spc="5" b="1" i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3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76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30"/>
                        </a:lnSpc>
                        <a:spcBef>
                          <a:spcPts val="60"/>
                        </a:spcBef>
                      </a:pPr>
                      <a:r>
                        <a:rPr dirty="0" sz="850" spc="-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1.714.841,58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762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2608" y="1002208"/>
            <a:ext cx="6708648" cy="8834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56615" y="173634"/>
            <a:ext cx="734568" cy="734140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347472" y="9668723"/>
            <a:ext cx="6708775" cy="113030"/>
            <a:chOff x="347472" y="9668723"/>
            <a:chExt cx="6708775" cy="113030"/>
          </a:xfrm>
        </p:grpSpPr>
        <p:sp>
          <p:nvSpPr>
            <p:cNvPr id="5" name="object 5" descr=""/>
            <p:cNvSpPr/>
            <p:nvPr/>
          </p:nvSpPr>
          <p:spPr>
            <a:xfrm>
              <a:off x="347472" y="9676338"/>
              <a:ext cx="6708775" cy="0"/>
            </a:xfrm>
            <a:custGeom>
              <a:avLst/>
              <a:gdLst/>
              <a:ahLst/>
              <a:cxnLst/>
              <a:rect l="l" t="t" r="r" b="b"/>
              <a:pathLst>
                <a:path w="6708775" h="0">
                  <a:moveTo>
                    <a:pt x="0" y="0"/>
                  </a:moveTo>
                  <a:lnTo>
                    <a:pt x="6708648" y="0"/>
                  </a:lnTo>
                </a:path>
              </a:pathLst>
            </a:custGeom>
            <a:ln w="15231">
              <a:solidFill>
                <a:srgbClr val="3F3F3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962655" y="9720508"/>
              <a:ext cx="274319" cy="60924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1201047" y="84525"/>
            <a:ext cx="3198495" cy="5930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25" b="1">
                <a:solidFill>
                  <a:srgbClr val="1A1A1A"/>
                </a:solidFill>
                <a:latin typeface="Arial"/>
                <a:cs typeface="Arial"/>
              </a:rPr>
              <a:t>PREFEITUR</a:t>
            </a:r>
            <a:r>
              <a:rPr dirty="0" baseline="2222" sz="1875" spc="-37" b="1">
                <a:solidFill>
                  <a:srgbClr val="1A1A1A"/>
                </a:solidFill>
                <a:latin typeface="Arial"/>
                <a:cs typeface="Arial"/>
              </a:rPr>
              <a:t>A</a:t>
            </a:r>
            <a:r>
              <a:rPr dirty="0" baseline="2222" sz="1875" spc="-97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250" spc="-35" b="1">
                <a:solidFill>
                  <a:srgbClr val="1C1C1C"/>
                </a:solidFill>
                <a:latin typeface="Arial"/>
                <a:cs typeface="Arial"/>
              </a:rPr>
              <a:t>MUNICIPAL</a:t>
            </a:r>
            <a:r>
              <a:rPr dirty="0" sz="1250" spc="20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250" spc="-10" b="1">
                <a:solidFill>
                  <a:srgbClr val="282828"/>
                </a:solidFill>
                <a:latin typeface="Arial"/>
                <a:cs typeface="Arial"/>
              </a:rPr>
              <a:t>DE</a:t>
            </a:r>
            <a:r>
              <a:rPr dirty="0" sz="1250" spc="-5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250" spc="-35" b="1">
                <a:solidFill>
                  <a:srgbClr val="1F1F1F"/>
                </a:solidFill>
                <a:latin typeface="Arial"/>
                <a:cs typeface="Arial"/>
              </a:rPr>
              <a:t>SEROPEDICA</a:t>
            </a:r>
            <a:endParaRPr sz="1250">
              <a:latin typeface="Arial"/>
              <a:cs typeface="Arial"/>
            </a:endParaRPr>
          </a:p>
          <a:p>
            <a:pPr marL="13970" marR="2018030">
              <a:lnSpc>
                <a:spcPct val="119900"/>
              </a:lnSpc>
              <a:spcBef>
                <a:spcPts val="520"/>
              </a:spcBef>
            </a:pPr>
            <a:r>
              <a:rPr dirty="0" sz="850" spc="-10">
                <a:solidFill>
                  <a:srgbClr val="1C1C1C"/>
                </a:solidFill>
                <a:latin typeface="Lucida Sans Unicode"/>
                <a:cs typeface="Lucida Sans Unicode"/>
              </a:rPr>
              <a:t>Rua</a:t>
            </a:r>
            <a:r>
              <a:rPr dirty="0" sz="850" spc="-3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latin typeface="Lucida Sans Unicode"/>
                <a:cs typeface="Lucida Sans Unicode"/>
              </a:rPr>
              <a:t>Maria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40">
                <a:latin typeface="Lucida Sans Unicode"/>
                <a:cs typeface="Lucida Sans Unicode"/>
              </a:rPr>
              <a:t>Lourenço,</a:t>
            </a:r>
            <a:r>
              <a:rPr dirty="0" sz="850" spc="-85"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61616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35">
                <a:solidFill>
                  <a:srgbClr val="151515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-1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C1C1C"/>
                </a:solidFill>
                <a:latin typeface="Lucida Sans Unicode"/>
                <a:cs typeface="Lucida Sans Unicode"/>
              </a:rPr>
              <a:t>Caxlas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7780">
              <a:lnSpc>
                <a:spcPct val="100000"/>
              </a:lnSpc>
              <a:spcBef>
                <a:spcPts val="60"/>
              </a:spcBef>
            </a:pPr>
            <a:r>
              <a:rPr dirty="0" sz="600" spc="-20">
                <a:solidFill>
                  <a:srgbClr val="000000"/>
                </a:solidFill>
              </a:rPr>
              <a:t>Página</a:t>
            </a:r>
            <a:r>
              <a:rPr dirty="0" sz="600">
                <a:solidFill>
                  <a:srgbClr val="000000"/>
                </a:solidFill>
              </a:rPr>
              <a:t> </a:t>
            </a:r>
            <a:fld id="{81D60167-4931-47E6-BA6A-407CBD079E47}" type="slidenum">
              <a:rPr dirty="0" sz="600" spc="-10">
                <a:solidFill>
                  <a:srgbClr val="262626"/>
                </a:solidFill>
              </a:rPr>
              <a:t>2</a:t>
            </a:fld>
            <a:r>
              <a:rPr dirty="0" sz="600" spc="-60">
                <a:solidFill>
                  <a:srgbClr val="262626"/>
                </a:solidFill>
              </a:rPr>
              <a:t> </a:t>
            </a:r>
            <a:r>
              <a:rPr dirty="0" sz="600" spc="-10">
                <a:solidFill>
                  <a:srgbClr val="3D3D3D"/>
                </a:solidFill>
              </a:rPr>
              <a:t>de</a:t>
            </a:r>
            <a:r>
              <a:rPr dirty="0" sz="600" spc="-60">
                <a:solidFill>
                  <a:srgbClr val="3D3D3D"/>
                </a:solidFill>
              </a:rPr>
              <a:t> </a:t>
            </a:r>
            <a:r>
              <a:rPr dirty="0" sz="600" spc="-50">
                <a:solidFill>
                  <a:srgbClr val="232323"/>
                </a:solidFill>
              </a:rPr>
              <a:t>4</a:t>
            </a:r>
            <a:endParaRPr sz="600"/>
          </a:p>
        </p:txBody>
      </p:sp>
      <p:sp>
        <p:nvSpPr>
          <p:cNvPr id="8" name="object 8" descr=""/>
          <p:cNvSpPr txBox="1"/>
          <p:nvPr/>
        </p:nvSpPr>
        <p:spPr>
          <a:xfrm>
            <a:off x="341693" y="1866739"/>
            <a:ext cx="2706370" cy="360045"/>
          </a:xfrm>
          <a:prstGeom prst="rect">
            <a:avLst/>
          </a:prstGeom>
        </p:spPr>
        <p:txBody>
          <a:bodyPr wrap="square" lIns="0" tIns="3238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4"/>
              </a:spcBef>
              <a:tabLst>
                <a:tab pos="734060" algn="l"/>
              </a:tabLst>
            </a:pPr>
            <a:r>
              <a:rPr dirty="0" sz="850" spc="160">
                <a:latin typeface="Lucida Sans Unicode"/>
                <a:cs typeface="Lucida Sans Unicode"/>
              </a:rPr>
              <a:t>S</a:t>
            </a:r>
            <a:r>
              <a:rPr dirty="0" sz="850" spc="160">
                <a:solidFill>
                  <a:srgbClr val="0C0C0C"/>
                </a:solidFill>
                <a:latin typeface="Lucida Sans Unicode"/>
                <a:cs typeface="Lucida Sans Unicode"/>
              </a:rPr>
              <a:t>ta</a:t>
            </a:r>
            <a:r>
              <a:rPr dirty="0" sz="850" spc="20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75">
                <a:solidFill>
                  <a:srgbClr val="181818"/>
                </a:solidFill>
                <a:latin typeface="Lucida Sans Unicode"/>
                <a:cs typeface="Lucida Sans Unicode"/>
              </a:rPr>
              <a:t>ã</a:t>
            </a:r>
            <a:r>
              <a:rPr dirty="0" sz="850" spc="-400">
                <a:latin typeface="Lucida Sans Unicode"/>
                <a:cs typeface="Lucida Sans Unicode"/>
              </a:rPr>
              <a:t>u</a:t>
            </a:r>
            <a:r>
              <a:rPr dirty="0" sz="850" spc="114">
                <a:solidFill>
                  <a:srgbClr val="181818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120">
                <a:solidFill>
                  <a:srgbClr val="181818"/>
                </a:solidFill>
                <a:latin typeface="Lucida Sans Unicode"/>
                <a:cs typeface="Lucida Sans Unicode"/>
              </a:rPr>
              <a:t>s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355">
                <a:latin typeface="Lucida Sans Unicode"/>
                <a:cs typeface="Lucida Sans Unicode"/>
              </a:rPr>
              <a:t>r</a:t>
            </a:r>
            <a:r>
              <a:rPr dirty="0" sz="850" spc="355">
                <a:solidFill>
                  <a:srgbClr val="282828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17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11111"/>
                </a:solidFill>
                <a:latin typeface="Lucida Sans Unicode"/>
                <a:cs typeface="Lucida Sans Unicode"/>
              </a:rPr>
              <a:t>t</a:t>
            </a:r>
            <a:r>
              <a:rPr dirty="0" sz="850" spc="-25">
                <a:latin typeface="Lucida Sans Unicode"/>
                <a:cs typeface="Lucida Sans Unicode"/>
              </a:rPr>
              <a:t>e</a:t>
            </a:r>
            <a:r>
              <a:rPr dirty="0" sz="850" spc="-25">
                <a:solidFill>
                  <a:srgbClr val="111111"/>
                </a:solidFill>
                <a:latin typeface="Lucida Sans Unicode"/>
                <a:cs typeface="Lucida Sans Unicode"/>
              </a:rPr>
              <a:t>a</a:t>
            </a:r>
            <a:endParaRPr sz="850">
              <a:latin typeface="Lucida Sans Unicode"/>
              <a:cs typeface="Lucida Sans Unicode"/>
            </a:endParaRPr>
          </a:p>
          <a:p>
            <a:pPr marL="66040">
              <a:lnSpc>
                <a:spcPct val="100000"/>
              </a:lnSpc>
              <a:spcBef>
                <a:spcPts val="195"/>
              </a:spcBef>
            </a:pPr>
            <a:r>
              <a:rPr dirty="0" sz="1050" spc="-140">
                <a:solidFill>
                  <a:srgbClr val="131313"/>
                </a:solidFill>
                <a:latin typeface="Arial Black"/>
                <a:cs typeface="Arial Black"/>
              </a:rPr>
              <a:t>PREFEITURA</a:t>
            </a:r>
            <a:r>
              <a:rPr dirty="0" sz="1050" spc="130">
                <a:solidFill>
                  <a:srgbClr val="131313"/>
                </a:solidFill>
                <a:latin typeface="Arial Black"/>
                <a:cs typeface="Arial Black"/>
              </a:rPr>
              <a:t> </a:t>
            </a:r>
            <a:r>
              <a:rPr dirty="0" sz="1050" spc="-135">
                <a:solidFill>
                  <a:srgbClr val="131313"/>
                </a:solidFill>
                <a:latin typeface="Arial Black"/>
                <a:cs typeface="Arial Black"/>
              </a:rPr>
              <a:t>MUNICIPAL</a:t>
            </a:r>
            <a:r>
              <a:rPr dirty="0" sz="1050" spc="60">
                <a:solidFill>
                  <a:srgbClr val="131313"/>
                </a:solidFill>
                <a:latin typeface="Arial Black"/>
                <a:cs typeface="Arial Black"/>
              </a:rPr>
              <a:t> </a:t>
            </a:r>
            <a:r>
              <a:rPr dirty="0" sz="1050" spc="-105">
                <a:solidFill>
                  <a:srgbClr val="1C1C1C"/>
                </a:solidFill>
                <a:latin typeface="Arial Black"/>
                <a:cs typeface="Arial Black"/>
              </a:rPr>
              <a:t>DE</a:t>
            </a:r>
            <a:r>
              <a:rPr dirty="0" sz="1050" spc="-20">
                <a:solidFill>
                  <a:srgbClr val="1C1C1C"/>
                </a:solidFill>
                <a:latin typeface="Arial Black"/>
                <a:cs typeface="Arial Black"/>
              </a:rPr>
              <a:t> </a:t>
            </a:r>
            <a:r>
              <a:rPr dirty="0" sz="1050" spc="-100">
                <a:solidFill>
                  <a:srgbClr val="161616"/>
                </a:solidFill>
                <a:latin typeface="Arial Black"/>
                <a:cs typeface="Arial Black"/>
              </a:rPr>
              <a:t>SEROPEDICA</a:t>
            </a:r>
            <a:endParaRPr sz="1050">
              <a:latin typeface="Arial Black"/>
              <a:cs typeface="Arial Black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245933" y="2186928"/>
            <a:ext cx="4859655" cy="34861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350"/>
              </a:spcBef>
            </a:pPr>
            <a:r>
              <a:rPr dirty="0" sz="850" spc="-25">
                <a:solidFill>
                  <a:srgbClr val="131313"/>
                </a:solidFill>
                <a:latin typeface="Lucida Sans Unicode"/>
                <a:cs typeface="Lucida Sans Unicode"/>
              </a:rPr>
              <a:t>Secretaria</a:t>
            </a:r>
            <a:r>
              <a:rPr dirty="0" sz="850" spc="1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C1C1C"/>
                </a:solidFill>
                <a:latin typeface="Lucida Sans Unicode"/>
                <a:cs typeface="Lucida Sans Unicode"/>
              </a:rPr>
              <a:t>Municipal</a:t>
            </a:r>
            <a:r>
              <a:rPr dirty="0" sz="850" spc="-1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F1F1F"/>
                </a:solidFill>
                <a:latin typeface="Lucida Sans Unicode"/>
                <a:cs typeface="Lucida Sans Unicode"/>
              </a:rPr>
              <a:t>Educação</a:t>
            </a:r>
            <a:endParaRPr sz="850">
              <a:latin typeface="Lucida Sans Unicode"/>
              <a:cs typeface="Lucida Sans Unicode"/>
            </a:endParaRPr>
          </a:p>
          <a:p>
            <a:pPr marL="40005">
              <a:lnSpc>
                <a:spcPct val="100000"/>
              </a:lnSpc>
              <a:spcBef>
                <a:spcPts val="250"/>
              </a:spcBef>
            </a:pPr>
            <a:r>
              <a:rPr dirty="0" baseline="-9803" sz="1275" spc="-112">
                <a:latin typeface="Lucida Sans Unicode"/>
                <a:cs typeface="Lucida Sans Unicode"/>
              </a:rPr>
              <a:t>Uniformes,</a:t>
            </a:r>
            <a:r>
              <a:rPr dirty="0" baseline="-9803" sz="1275" spc="-30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61616"/>
                </a:solidFill>
                <a:latin typeface="Lucida Sans Unicode"/>
                <a:cs typeface="Lucida Sans Unicode"/>
              </a:rPr>
              <a:t>Mateńal</a:t>
            </a:r>
            <a:r>
              <a:rPr dirty="0" sz="850" spc="-2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Permanente,</a:t>
            </a:r>
            <a:r>
              <a:rPr dirty="0" sz="850" spc="50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81818"/>
                </a:solidFill>
                <a:latin typeface="Lucida Sans Unicode"/>
                <a:cs typeface="Lucida Sans Unicode"/>
              </a:rPr>
              <a:t>Obras</a:t>
            </a:r>
            <a:r>
              <a:rPr dirty="0" sz="850" spc="-4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32323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11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0E0E0E"/>
                </a:solidFill>
                <a:latin typeface="Lucida Sans Unicode"/>
                <a:cs typeface="Lucida Sans Unicode"/>
              </a:rPr>
              <a:t>lnstalações,</a:t>
            </a:r>
            <a:r>
              <a:rPr dirty="0" sz="850" spc="2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A1A1A"/>
                </a:solidFill>
                <a:latin typeface="Lucida Sans Unicode"/>
                <a:cs typeface="Lucida Sans Unicode"/>
              </a:rPr>
              <a:t>Material</a:t>
            </a:r>
            <a:r>
              <a:rPr dirty="0" sz="850" spc="19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F0F0F"/>
                </a:solidFill>
                <a:latin typeface="Lucida Sans Unicode"/>
                <a:cs typeface="Lucida Sans Unicode"/>
              </a:rPr>
              <a:t>Didático</a:t>
            </a:r>
            <a:r>
              <a:rPr dirty="0" sz="850" spc="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62626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10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9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Distrìbuicão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81818"/>
                </a:solidFill>
                <a:latin typeface="Lucida Sans Unicode"/>
                <a:cs typeface="Lucida Sans Unicode"/>
              </a:rPr>
              <a:t>Gratuita</a:t>
            </a:r>
            <a:r>
              <a:rPr dirty="0" sz="850" spc="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2B2B2B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4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363636"/>
                </a:solidFill>
                <a:latin typeface="Lucida Sans Unicode"/>
                <a:cs typeface="Lucida Sans Unicode"/>
              </a:rPr>
              <a:t>QSE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69066" y="2162558"/>
            <a:ext cx="728980" cy="732155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40"/>
              </a:spcBef>
            </a:pPr>
            <a:r>
              <a:rPr dirty="0" sz="850" spc="-10">
                <a:solidFill>
                  <a:srgbClr val="151515"/>
                </a:solidFill>
                <a:latin typeface="Lucida Sans Unicode"/>
                <a:cs typeface="Lucida Sans Unicode"/>
              </a:rPr>
              <a:t>01.09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50" spc="-10">
                <a:solidFill>
                  <a:srgbClr val="111111"/>
                </a:solidFill>
                <a:latin typeface="Lucida Sans Unicode"/>
                <a:cs typeface="Lucida Sans Unicode"/>
              </a:rPr>
              <a:t>2.067</a:t>
            </a:r>
            <a:endParaRPr sz="850">
              <a:latin typeface="Lucida Sans Unicode"/>
              <a:cs typeface="Lucida Sans Unicode"/>
            </a:endParaRPr>
          </a:p>
          <a:p>
            <a:pPr marL="13335">
              <a:lnSpc>
                <a:spcPct val="100000"/>
              </a:lnSpc>
              <a:spcBef>
                <a:spcPts val="345"/>
              </a:spcBef>
            </a:pPr>
            <a:r>
              <a:rPr dirty="0" sz="850" spc="-10">
                <a:solidFill>
                  <a:srgbClr val="111111"/>
                </a:solidFill>
                <a:latin typeface="Lucida Sans Unicode"/>
                <a:cs typeface="Lucida Sans Unicode"/>
              </a:rPr>
              <a:t>3.3.9.0.32.00</a:t>
            </a:r>
            <a:endParaRPr sz="850">
              <a:latin typeface="Lucida Sans Unicode"/>
              <a:cs typeface="Lucida Sans Unicode"/>
            </a:endParaRPr>
          </a:p>
          <a:p>
            <a:pPr marL="18415">
              <a:lnSpc>
                <a:spcPct val="100000"/>
              </a:lnSpc>
              <a:spcBef>
                <a:spcPts val="130"/>
              </a:spcBef>
            </a:pPr>
            <a:r>
              <a:rPr dirty="0" sz="950" spc="-70">
                <a:latin typeface="Lucida Sans Unicode"/>
                <a:cs typeface="Lucida Sans Unicode"/>
              </a:rPr>
              <a:t>4.4.9.0.51.00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75679" y="2523751"/>
            <a:ext cx="2000885" cy="37655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50" spc="-25">
                <a:latin typeface="Lucida Sans Unicode"/>
                <a:cs typeface="Lucida Sans Unicode"/>
              </a:rPr>
              <a:t>MATERIAL</a:t>
            </a:r>
            <a:r>
              <a:rPr dirty="0" sz="850" spc="-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D1D1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6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latin typeface="Lucida Sans Unicode"/>
                <a:cs typeface="Lucida Sans Unicode"/>
              </a:rPr>
              <a:t>DISTRIBUICAO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C0C0C"/>
                </a:solidFill>
                <a:latin typeface="Lucida Sans Unicode"/>
                <a:cs typeface="Lucida Sans Unicode"/>
              </a:rPr>
              <a:t>GRATUITA</a:t>
            </a:r>
            <a:endParaRPr sz="850">
              <a:latin typeface="Lucida Sans Unicode"/>
              <a:cs typeface="Lucida Sans Unicode"/>
            </a:endParaRPr>
          </a:p>
          <a:p>
            <a:pPr marL="16510">
              <a:lnSpc>
                <a:spcPct val="100000"/>
              </a:lnSpc>
              <a:spcBef>
                <a:spcPts val="320"/>
              </a:spcBef>
            </a:pPr>
            <a:r>
              <a:rPr dirty="0" baseline="2923" sz="1425" spc="-89">
                <a:solidFill>
                  <a:srgbClr val="151515"/>
                </a:solidFill>
                <a:latin typeface="Lucida Sans Unicode"/>
                <a:cs typeface="Lucida Sans Unicode"/>
              </a:rPr>
              <a:t>OBRAS</a:t>
            </a:r>
            <a:r>
              <a:rPr dirty="0" baseline="2923" sz="1425" spc="-67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baseline="2923" sz="1425">
                <a:solidFill>
                  <a:srgbClr val="161616"/>
                </a:solidFill>
                <a:latin typeface="Lucida Sans Unicode"/>
                <a:cs typeface="Lucida Sans Unicode"/>
              </a:rPr>
              <a:t>E</a:t>
            </a:r>
            <a:r>
              <a:rPr dirty="0" baseline="2923" sz="1425" spc="-37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2923" sz="1425" spc="-15">
                <a:solidFill>
                  <a:srgbClr val="131313"/>
                </a:solidFill>
                <a:latin typeface="Lucida Sans Unicode"/>
                <a:cs typeface="Lucida Sans Unicode"/>
              </a:rPr>
              <a:t>INSTAL</a:t>
            </a:r>
            <a:r>
              <a:rPr dirty="0" sz="950" spc="-10">
                <a:solidFill>
                  <a:srgbClr val="131313"/>
                </a:solidFill>
                <a:latin typeface="Lucida Sans Unicode"/>
                <a:cs typeface="Lucida Sans Unicode"/>
              </a:rPr>
              <a:t>AC</a:t>
            </a:r>
            <a:r>
              <a:rPr dirty="0" baseline="2923" sz="1425" spc="-15">
                <a:solidFill>
                  <a:srgbClr val="131313"/>
                </a:solidFill>
                <a:latin typeface="Lucida Sans Unicode"/>
                <a:cs typeface="Lucida Sans Unicode"/>
              </a:rPr>
              <a:t>ÖES</a:t>
            </a:r>
            <a:endParaRPr baseline="2923" sz="1425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493352" y="2545557"/>
            <a:ext cx="1038860" cy="33083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10"/>
              </a:spcBef>
            </a:pPr>
            <a:r>
              <a:rPr dirty="0" baseline="6535" sz="1275" spc="-75">
                <a:solidFill>
                  <a:srgbClr val="111111"/>
                </a:solidFill>
                <a:latin typeface="Lucida Sans Unicode"/>
                <a:cs typeface="Lucida Sans Unicode"/>
              </a:rPr>
              <a:t>R</a:t>
            </a:r>
            <a:r>
              <a:rPr dirty="0" sz="850" spc="-50">
                <a:solidFill>
                  <a:srgbClr val="111111"/>
                </a:solidFill>
                <a:latin typeface="Lucida Sans Unicode"/>
                <a:cs typeface="Lucida Sans Unicode"/>
              </a:rPr>
              <a:t>oyalties</a:t>
            </a:r>
            <a:r>
              <a:rPr dirty="0" sz="850" spc="-50">
                <a:solidFill>
                  <a:srgbClr val="313131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1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C1C1C"/>
                </a:solidFill>
                <a:latin typeface="Lucida Sans Unicode"/>
                <a:cs typeface="Lucida Sans Unicode"/>
              </a:rPr>
              <a:t>Educacão</a:t>
            </a:r>
            <a:endParaRPr sz="850">
              <a:latin typeface="Lucida Sans Unicode"/>
              <a:cs typeface="Lucida Sans Unicode"/>
            </a:endParaRPr>
          </a:p>
          <a:p>
            <a:pPr marL="41910">
              <a:lnSpc>
                <a:spcPct val="100000"/>
              </a:lnSpc>
              <a:spcBef>
                <a:spcPts val="130"/>
              </a:spcBef>
            </a:pPr>
            <a:r>
              <a:rPr dirty="0" baseline="-8771" sz="1425" spc="-187">
                <a:solidFill>
                  <a:srgbClr val="0C0C0C"/>
                </a:solidFill>
                <a:latin typeface="Lucida Sans Unicode"/>
                <a:cs typeface="Lucida Sans Unicode"/>
              </a:rPr>
              <a:t>Salário-</a:t>
            </a:r>
            <a:r>
              <a:rPr dirty="0" baseline="-8771" sz="1425" spc="-37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-10">
                <a:solidFill>
                  <a:srgbClr val="181818"/>
                </a:solidFill>
                <a:latin typeface="Lucida Sans Unicode"/>
                <a:cs typeface="Lucida Sans Unicode"/>
              </a:rPr>
              <a:t>Educação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373042" y="2488505"/>
            <a:ext cx="614045" cy="372745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algn="r" marR="5715">
              <a:lnSpc>
                <a:spcPct val="100000"/>
              </a:lnSpc>
              <a:spcBef>
                <a:spcPts val="445"/>
              </a:spcBef>
            </a:pPr>
            <a:r>
              <a:rPr dirty="0" sz="850" spc="-90">
                <a:solidFill>
                  <a:srgbClr val="131313"/>
                </a:solidFill>
                <a:latin typeface="Lucida Sans Unicode"/>
                <a:cs typeface="Lucida Sans Unicode"/>
              </a:rPr>
              <a:t>2.898.293,28</a:t>
            </a:r>
            <a:endParaRPr sz="850">
              <a:latin typeface="Lucida Sans Unicode"/>
              <a:cs typeface="Lucida Sans Unicode"/>
            </a:endParaRPr>
          </a:p>
          <a:p>
            <a:pPr algn="r" marR="5080">
              <a:lnSpc>
                <a:spcPct val="100000"/>
              </a:lnSpc>
              <a:spcBef>
                <a:spcPts val="350"/>
              </a:spcBef>
            </a:pPr>
            <a:r>
              <a:rPr dirty="0" sz="850" spc="-25">
                <a:solidFill>
                  <a:srgbClr val="111111"/>
                </a:solidFill>
                <a:latin typeface="Lucida Sans Unicode"/>
                <a:cs typeface="Lucida Sans Unicode"/>
              </a:rPr>
              <a:t>870.655,98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82304" y="5093030"/>
            <a:ext cx="3710304" cy="558800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495"/>
              </a:spcBef>
              <a:tabLst>
                <a:tab pos="817880" algn="l"/>
              </a:tabLst>
            </a:pPr>
            <a:r>
              <a:rPr dirty="0" sz="850" spc="-10" b="1">
                <a:solidFill>
                  <a:srgbClr val="212121"/>
                </a:solidFill>
                <a:latin typeface="Arial"/>
                <a:cs typeface="Arial"/>
              </a:rPr>
              <a:t>01.14</a:t>
            </a:r>
            <a:r>
              <a:rPr dirty="0" sz="850" b="1">
                <a:solidFill>
                  <a:srgbClr val="212121"/>
                </a:solidFill>
                <a:latin typeface="Arial"/>
                <a:cs typeface="Arial"/>
              </a:rPr>
              <a:t>	</a:t>
            </a:r>
            <a:r>
              <a:rPr dirty="0" sz="850" spc="-25" b="1">
                <a:solidFill>
                  <a:srgbClr val="161616"/>
                </a:solidFill>
                <a:latin typeface="Arial"/>
                <a:cs typeface="Arial"/>
              </a:rPr>
              <a:t>Secretaria</a:t>
            </a:r>
            <a:r>
              <a:rPr dirty="0" sz="85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850" spc="-30" b="1">
                <a:solidFill>
                  <a:srgbClr val="181818"/>
                </a:solidFill>
                <a:latin typeface="Arial"/>
                <a:cs typeface="Arial"/>
              </a:rPr>
              <a:t>Municipal</a:t>
            </a:r>
            <a:r>
              <a:rPr dirty="0" sz="850" spc="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232323"/>
                </a:solidFill>
                <a:latin typeface="Arial"/>
                <a:cs typeface="Arial"/>
              </a:rPr>
              <a:t>de</a:t>
            </a:r>
            <a:r>
              <a:rPr dirty="0" sz="850" spc="-2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0C0C0C"/>
                </a:solidFill>
                <a:latin typeface="Arial"/>
                <a:cs typeface="Arial"/>
              </a:rPr>
              <a:t>Suprimentos</a:t>
            </a:r>
            <a:endParaRPr sz="850">
              <a:latin typeface="Arial"/>
              <a:cs typeface="Arial"/>
            </a:endParaRPr>
          </a:p>
          <a:p>
            <a:pPr marL="12700" marR="5080" indent="1905">
              <a:lnSpc>
                <a:spcPct val="134000"/>
              </a:lnSpc>
              <a:spcBef>
                <a:spcPts val="45"/>
              </a:spcBef>
              <a:tabLst>
                <a:tab pos="817880" algn="l"/>
              </a:tabLst>
            </a:pPr>
            <a:r>
              <a:rPr dirty="0" sz="850" spc="-10">
                <a:solidFill>
                  <a:srgbClr val="0C0C0C"/>
                </a:solidFill>
                <a:latin typeface="Lucida Sans Unicode"/>
                <a:cs typeface="Lucida Sans Unicode"/>
              </a:rPr>
              <a:t>2.848</a:t>
            </a:r>
            <a:r>
              <a:rPr dirty="0" sz="850">
                <a:solidFill>
                  <a:srgbClr val="0C0C0C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70">
                <a:solidFill>
                  <a:srgbClr val="0E0E0E"/>
                </a:solidFill>
                <a:latin typeface="Lucida Sans Unicode"/>
                <a:cs typeface="Lucida Sans Unicode"/>
              </a:rPr>
              <a:t>Manutencăo,</a:t>
            </a:r>
            <a:r>
              <a:rPr dirty="0" sz="850" spc="10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Administracăo</a:t>
            </a:r>
            <a:r>
              <a:rPr dirty="0" sz="850" spc="3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C1C1C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5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070707"/>
                </a:solidFill>
                <a:latin typeface="Lucida Sans Unicode"/>
                <a:cs typeface="Lucida Sans Unicode"/>
              </a:rPr>
              <a:t>Operacionalizacăo</a:t>
            </a:r>
            <a:r>
              <a:rPr dirty="0" sz="850" spc="-100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F1F1F"/>
                </a:solidFill>
                <a:latin typeface="Lucida Sans Unicode"/>
                <a:cs typeface="Lucida Sans Unicode"/>
              </a:rPr>
              <a:t>das</a:t>
            </a:r>
            <a:r>
              <a:rPr dirty="0" sz="850" spc="-3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latin typeface="Lucida Sans Unicode"/>
                <a:cs typeface="Lucida Sans Unicode"/>
              </a:rPr>
              <a:t>Unidades </a:t>
            </a:r>
            <a:r>
              <a:rPr dirty="0" sz="850" spc="-10">
                <a:solidFill>
                  <a:srgbClr val="0F0F0F"/>
                </a:solidFill>
                <a:latin typeface="Lucida Sans Unicode"/>
                <a:cs typeface="Lucida Sans Unicode"/>
              </a:rPr>
              <a:t>3.3.9.0.30.03</a:t>
            </a:r>
            <a:r>
              <a:rPr dirty="0" sz="850">
                <a:solidFill>
                  <a:srgbClr val="0F0F0F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24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F1F1F"/>
                </a:solidFill>
                <a:latin typeface="Lucida Sans Unicode"/>
                <a:cs typeface="Lucida Sans Unicode"/>
              </a:rPr>
              <a:t>OUTROS</a:t>
            </a:r>
            <a:r>
              <a:rPr dirty="0" sz="850" spc="-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0C0C0C"/>
                </a:solidFill>
                <a:latin typeface="Lucida Sans Unicode"/>
                <a:cs typeface="Lucida Sans Unicode"/>
              </a:rPr>
              <a:t>MATERIAIS</a:t>
            </a:r>
            <a:r>
              <a:rPr dirty="0" sz="850" spc="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C1C1C"/>
                </a:solidFill>
                <a:latin typeface="Lucida Sans Unicode"/>
                <a:cs typeface="Lucida Sans Unicode"/>
              </a:rPr>
              <a:t>CONSUMO</a:t>
            </a:r>
            <a:endParaRPr sz="850">
              <a:latin typeface="Lucida Sans Unicode"/>
              <a:cs typeface="Lucida Sans Unicode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457158" y="2902865"/>
          <a:ext cx="6637020" cy="22263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9615"/>
                <a:gridCol w="5132705"/>
                <a:gridCol w="697864"/>
              </a:tblGrid>
              <a:tr h="177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5623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850" spc="-4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4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4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1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12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1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3.768.949,26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2.808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50" spc="-7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50" spc="7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latin typeface="Lucida Sans Unicode"/>
                          <a:cs typeface="Lucida Sans Unicode"/>
                        </a:rPr>
                        <a:t>Oßeracionalizaçäo</a:t>
                      </a: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8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50" spc="1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50" spc="-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3.1.9.0.13.02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tabLst>
                          <a:tab pos="3350260" algn="l"/>
                        </a:tabLst>
                      </a:pPr>
                      <a:r>
                        <a:rPr dirty="0" baseline="-13071" sz="127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OBRIGACOES</a:t>
                      </a:r>
                      <a:r>
                        <a:rPr dirty="0" baseline="-13071" sz="1275" spc="-1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-13071" sz="1275" spc="-1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PATRONAIS</a:t>
                      </a:r>
                      <a:r>
                        <a:rPr dirty="0" baseline="-13071" sz="127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5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lmpostos</a:t>
                      </a:r>
                      <a:r>
                        <a:rPr dirty="0" sz="850" spc="4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4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</a:pPr>
                      <a:r>
                        <a:rPr dirty="0" sz="85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202.233,20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tabLst>
                          <a:tab pos="3350260" algn="l"/>
                        </a:tabLst>
                      </a:pPr>
                      <a:r>
                        <a:rPr dirty="0" baseline="-9803" sz="1275" spc="-1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-9803" sz="1275" spc="-37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-9803" sz="1275" spc="-3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baseline="-9803" sz="1275" spc="22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-9803" sz="127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-9803" sz="1275" spc="-67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-9803" sz="1275" spc="-1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baseline="-9803" sz="127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sz="850" spc="-8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</a:pPr>
                      <a:r>
                        <a:rPr dirty="0" sz="85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29.349,60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3.3.9.0.39.00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90"/>
                        </a:spcBef>
                        <a:tabLst>
                          <a:tab pos="3350260" algn="l"/>
                        </a:tabLst>
                      </a:pPr>
                      <a:r>
                        <a:rPr dirty="0" baseline="3267" sz="1275" spc="-1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267" sz="1275" spc="44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267" sz="127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267" sz="1275" spc="3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52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267" sz="1275" spc="37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322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267" sz="1275" spc="232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JURIDICA</a:t>
                      </a:r>
                      <a:r>
                        <a:rPr dirty="0" baseline="3267" sz="127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13071" sz="1275" spc="-82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Royalties</a:t>
                      </a:r>
                      <a:r>
                        <a:rPr dirty="0" baseline="13071" sz="1275" spc="-3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13071" sz="1275" spc="-284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13071" sz="1275" spc="-97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13071" sz="1275" spc="-1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Educaçăo</a:t>
                      </a:r>
                      <a:endParaRPr baseline="13071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85.000,00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7081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tabLst>
                          <a:tab pos="3350260" algn="l"/>
                        </a:tabLst>
                      </a:pPr>
                      <a:r>
                        <a:rPr dirty="0" baseline="-9803" sz="127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baseline="-9803" sz="1275" spc="-7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-9803" sz="127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-9803" sz="1275" spc="104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-9803" sz="1275" spc="-1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INSTALACÖES</a:t>
                      </a:r>
                      <a:r>
                        <a:rPr dirty="0" baseline="-9803" sz="127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1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7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</a:pP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150.000,00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58135">
                        <a:lnSpc>
                          <a:spcPct val="100000"/>
                        </a:lnSpc>
                      </a:pPr>
                      <a:r>
                        <a:rPr dirty="0" sz="85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4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4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5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RŞ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</a:pPr>
                      <a:r>
                        <a:rPr dirty="0" sz="850" spc="-1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466.582,80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84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5940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4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9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3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0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5.950.373,64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</a:tr>
              <a:tr h="165735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01.13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30" b="1">
                          <a:solidFill>
                            <a:srgbClr val="080808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15" b="1">
                          <a:solidFill>
                            <a:srgbClr val="0808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3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15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Servlşos</a:t>
                      </a:r>
                      <a:r>
                        <a:rPr dirty="0" sz="850" spc="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080808"/>
                          </a:solidFill>
                          <a:latin typeface="Arial"/>
                          <a:cs typeface="Arial"/>
                        </a:rPr>
                        <a:t>Públlcos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2.825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1015"/>
                        </a:lnSpc>
                        <a:spcBef>
                          <a:spcPts val="225"/>
                        </a:spcBef>
                      </a:pPr>
                      <a:r>
                        <a:rPr dirty="0" baseline="3267" sz="1275" spc="-82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Manuten</a:t>
                      </a:r>
                      <a:r>
                        <a:rPr dirty="0" sz="850" spc="-5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cã</a:t>
                      </a:r>
                      <a:r>
                        <a:rPr dirty="0" baseline="3267" sz="1275" spc="-82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267" sz="1275" spc="-247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267" sz="1275" spc="104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04">
                          <a:latin typeface="Lucida Sans Unicode"/>
                          <a:cs typeface="Lucida Sans Unicode"/>
                        </a:rPr>
                        <a:t>Operacionalizacăo</a:t>
                      </a:r>
                      <a:r>
                        <a:rPr dirty="0" baseline="3267" sz="1275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12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baseline="3267" sz="1275" spc="3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latin typeface="Lucida Sans Unicode"/>
                          <a:cs typeface="Lucida Sans Unicode"/>
                        </a:rPr>
                        <a:t>Secretária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3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3.3.9.0.92.00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354704" algn="l"/>
                        </a:tabLst>
                      </a:pPr>
                      <a:r>
                        <a:rPr dirty="0" sz="850" spc="10">
                          <a:latin typeface="Lucida Sans Unicode"/>
                          <a:cs typeface="Lucida Sans Unicode"/>
                        </a:rPr>
                        <a:t>DESPESAS </a:t>
                      </a:r>
                      <a:r>
                        <a:rPr dirty="0" sz="850" spc="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10">
                          <a:latin typeface="Lucida Sans Unicode"/>
                          <a:cs typeface="Lucida Sans Unicode"/>
                        </a:rPr>
                        <a:t>EXERCÍCIOS</a:t>
                      </a:r>
                      <a:r>
                        <a:rPr dirty="0" sz="85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ANTERIORES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267" sz="1275" spc="-112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267" sz="1275" spc="-3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82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267" sz="1275" spc="-44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82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baseline="3267" sz="1275" spc="-6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20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20.000,00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6131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3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3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5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20">
                          <a:solidFill>
                            <a:srgbClr val="151515"/>
                          </a:solidFill>
                          <a:latin typeface="Arial Black"/>
                          <a:cs typeface="Arial Black"/>
                        </a:rPr>
                        <a:t>20.000,00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4604"/>
                </a:tc>
              </a:tr>
              <a:tr h="1708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6258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50" spc="-4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7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3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50" spc="-25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20.000,00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6034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4530943" y="5499700"/>
            <a:ext cx="80454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5">
                <a:solidFill>
                  <a:srgbClr val="111111"/>
                </a:solidFill>
                <a:latin typeface="Lucida Sans Unicode"/>
                <a:cs typeface="Lucida Sans Unicode"/>
              </a:rPr>
              <a:t>Rovalties</a:t>
            </a:r>
            <a:r>
              <a:rPr dirty="0" sz="850" spc="-3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F2F2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0F0F0F"/>
                </a:solidFill>
                <a:latin typeface="Lucida Sans Unicode"/>
                <a:cs typeface="Lucida Sans Unicode"/>
              </a:rPr>
              <a:t>Uniäo</a:t>
            </a:r>
            <a:endParaRPr sz="850">
              <a:latin typeface="Lucida Sans Unicode"/>
              <a:cs typeface="Lucida Sans Unicode"/>
            </a:endParaRPr>
          </a:p>
        </p:txBody>
      </p: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463254" y="5669091"/>
          <a:ext cx="6638290" cy="30486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3425"/>
                <a:gridCol w="3112770"/>
                <a:gridCol w="2012314"/>
                <a:gridCol w="702944"/>
              </a:tblGrid>
              <a:tr h="16573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25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10" b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07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3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5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1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RR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30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192.825,00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</a:tr>
              <a:tr h="17462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50" spc="-1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50" spc="-4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3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9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50" spc="-30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192.825,00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4130"/>
                </a:tc>
              </a:tr>
              <a:tr h="166370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01.16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850" spc="-4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Gabinete</a:t>
                      </a:r>
                      <a:r>
                        <a:rPr dirty="0" sz="850" spc="-2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7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Prefeito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2.832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7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50" spc="9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latin typeface="Lucida Sans Unicode"/>
                          <a:cs typeface="Lucida Sans Unicode"/>
                        </a:rPr>
                        <a:t>Administração</a:t>
                      </a:r>
                      <a:r>
                        <a:rPr dirty="0" sz="85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4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Operacionalizacão</a:t>
                      </a:r>
                      <a:r>
                        <a:rPr dirty="0" sz="850" spc="-8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4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baseline="3267" sz="1275" spc="-1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267" sz="1275" spc="52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267" sz="127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267" sz="1275" spc="-37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89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267" sz="1275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284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-6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267" sz="1275" spc="217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JUR(DICA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23558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8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3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3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1.394.024,40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44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4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6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6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Rț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1.394.024,40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6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2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6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1.394.024,40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6700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01.18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850" spc="-3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850" spc="2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8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Segurança</a:t>
                      </a:r>
                      <a:r>
                        <a:rPr dirty="0" sz="850" spc="5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7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Ordem</a:t>
                      </a:r>
                      <a:r>
                        <a:rPr dirty="0" sz="850" spc="-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Pública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2.836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Operacionalizaçăo</a:t>
                      </a:r>
                      <a:r>
                        <a:rPr dirty="0" sz="8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1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5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970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2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850" spc="6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8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850" spc="4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850" spc="-4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1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5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3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năo</a:t>
                      </a:r>
                      <a:r>
                        <a:rPr dirty="0" sz="850" spc="1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4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Imposto.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600.000,00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Total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3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2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3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600.000,00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3327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412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01.39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47625"/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Total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  <a:p>
                      <a:pPr marL="1066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50" spc="-105">
                          <a:solidFill>
                            <a:srgbClr val="181818"/>
                          </a:solidFill>
                          <a:latin typeface="Arial Black"/>
                          <a:cs typeface="Arial Black"/>
                        </a:rPr>
                        <a:t>Secætaria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90">
                          <a:solidFill>
                            <a:srgbClr val="0A0A0A"/>
                          </a:solidFill>
                          <a:latin typeface="Arial Black"/>
                          <a:cs typeface="Arial Black"/>
                        </a:rPr>
                        <a:t>Municipal</a:t>
                      </a:r>
                      <a:r>
                        <a:rPr dirty="0" sz="850" spc="5">
                          <a:solidFill>
                            <a:srgbClr val="0A0A0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0">
                          <a:solidFill>
                            <a:srgbClr val="111111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50" spc="-60">
                          <a:solidFill>
                            <a:srgbClr val="11111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Mulher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8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9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600.000,00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7208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2.960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3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Mulher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5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SERVIÇ.OS</a:t>
                      </a:r>
                      <a:r>
                        <a:rPr dirty="0" sz="850" spc="2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50" spc="-2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5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6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-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FISICA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7175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1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năo</a:t>
                      </a:r>
                      <a:r>
                        <a:rPr dirty="0" sz="850" spc="-5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2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5.000.00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4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50" spc="-6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50" spc="-7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9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Atlvldade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5.000,00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708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25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151515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4604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10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50" spc="-60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90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50" spc="120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Rț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5.000,00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0955"/>
                </a:tc>
              </a:tr>
              <a:tr h="1441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160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850" spc="-3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50" spc="-4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50" spc="3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850" spc="-4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9.718.261,11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"/>
                </a:tc>
              </a:tr>
            </a:tbl>
          </a:graphicData>
        </a:graphic>
      </p:graphicFrame>
      <p:sp>
        <p:nvSpPr>
          <p:cNvPr id="18" name="object 18" descr=""/>
          <p:cNvSpPr txBox="1"/>
          <p:nvPr/>
        </p:nvSpPr>
        <p:spPr>
          <a:xfrm>
            <a:off x="6476832" y="5499700"/>
            <a:ext cx="51752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14">
                <a:solidFill>
                  <a:srgbClr val="131313"/>
                </a:solidFill>
                <a:latin typeface="Arial Black"/>
                <a:cs typeface="Arial Black"/>
              </a:rPr>
              <a:t>192.825,00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824604" y="8756115"/>
            <a:ext cx="6030595" cy="28003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marL="483234" marR="5080" indent="-471170">
              <a:lnSpc>
                <a:spcPts val="980"/>
              </a:lnSpc>
              <a:spcBef>
                <a:spcPts val="165"/>
              </a:spcBef>
            </a:pPr>
            <a:r>
              <a:rPr dirty="0" sz="850" spc="-90">
                <a:latin typeface="Lucida Sans Unicode"/>
                <a:cs typeface="Lucida Sans Unicode"/>
              </a:rPr>
              <a:t>Artigo</a:t>
            </a:r>
            <a:r>
              <a:rPr dirty="0" sz="850" spc="-60"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61616"/>
                </a:solidFill>
                <a:latin typeface="Lucida Sans Unicode"/>
                <a:cs typeface="Lucida Sans Unicode"/>
              </a:rPr>
              <a:t>2º</a:t>
            </a:r>
            <a:r>
              <a:rPr dirty="0" sz="850" spc="-5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1F1F1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7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A1A1A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7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0E0E0E"/>
                </a:solidFill>
                <a:latin typeface="Lucida Sans Unicode"/>
                <a:cs typeface="Lucida Sans Unicode"/>
              </a:rPr>
              <a:t>despesas</a:t>
            </a:r>
            <a:r>
              <a:rPr dirty="0" sz="850" spc="-1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decorrentes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C1C1C"/>
                </a:solidFill>
                <a:latin typeface="Lucida Sans Unicode"/>
                <a:cs typeface="Lucida Sans Unicode"/>
              </a:rPr>
              <a:t>da</a:t>
            </a:r>
            <a:r>
              <a:rPr dirty="0" sz="85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abertura</a:t>
            </a:r>
            <a:r>
              <a:rPr dirty="0" sz="850" spc="40"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F1F1F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6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81818"/>
                </a:solidFill>
                <a:latin typeface="Lucida Sans Unicode"/>
                <a:cs typeface="Lucida Sans Unicode"/>
              </a:rPr>
              <a:t>presente</a:t>
            </a:r>
            <a:r>
              <a:rPr dirty="0" sz="850" spc="4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C0C0C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1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A0A0A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50" spc="2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C1C1C"/>
                </a:solidFill>
                <a:latin typeface="Lucida Sans Unicode"/>
                <a:cs typeface="Lucida Sans Unicode"/>
              </a:rPr>
              <a:t>serão</a:t>
            </a:r>
            <a:r>
              <a:rPr dirty="0" sz="850" spc="-1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11111"/>
                </a:solidFill>
                <a:latin typeface="Lucida Sans Unicode"/>
                <a:cs typeface="Lucida Sans Unicode"/>
              </a:rPr>
              <a:t>cobertas</a:t>
            </a:r>
            <a:r>
              <a:rPr dirty="0" sz="850" spc="-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F1F1F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7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81818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81818"/>
                </a:solidFill>
                <a:latin typeface="Lucida Sans Unicode"/>
                <a:cs typeface="Lucida Sans Unicode"/>
              </a:rPr>
              <a:t>que </a:t>
            </a:r>
            <a:r>
              <a:rPr dirty="0" sz="850" spc="-80">
                <a:solidFill>
                  <a:srgbClr val="0F0F0F"/>
                </a:solidFill>
                <a:latin typeface="Lucida Sans Unicode"/>
                <a:cs typeface="Lucida Sans Unicode"/>
              </a:rPr>
              <a:t>trata</a:t>
            </a:r>
            <a:r>
              <a:rPr dirty="0" sz="850" spc="1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343434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1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F0F0F"/>
                </a:solidFill>
                <a:latin typeface="Lucida Sans Unicode"/>
                <a:cs typeface="Lucida Sans Unicode"/>
              </a:rPr>
              <a:t>Artigo </a:t>
            </a:r>
            <a:r>
              <a:rPr dirty="0" sz="850" spc="-65">
                <a:solidFill>
                  <a:srgbClr val="131313"/>
                </a:solidFill>
                <a:latin typeface="Lucida Sans Unicode"/>
                <a:cs typeface="Lucida Sans Unicode"/>
              </a:rPr>
              <a:t>43</a:t>
            </a:r>
            <a:r>
              <a:rPr dirty="0" sz="850" spc="-11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C0C0C"/>
                </a:solidFill>
                <a:latin typeface="Lucida Sans Unicode"/>
                <a:cs typeface="Lucida Sans Unicode"/>
              </a:rPr>
              <a:t>parágrafo</a:t>
            </a:r>
            <a:r>
              <a:rPr dirty="0" sz="850" spc="-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A2A2A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6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C0C0C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latin typeface="Lucida Sans Unicode"/>
                <a:cs typeface="Lucida Sans Unicode"/>
              </a:rPr>
              <a:t>Lei</a:t>
            </a:r>
            <a:r>
              <a:rPr dirty="0" sz="850" spc="-40">
                <a:latin typeface="Lucida Sans Unicode"/>
                <a:cs typeface="Lucida Sans Unicode"/>
              </a:rPr>
              <a:t> </a:t>
            </a:r>
            <a:r>
              <a:rPr dirty="0" sz="850" spc="-50">
                <a:latin typeface="Lucida Sans Unicode"/>
                <a:cs typeface="Lucida Sans Unicode"/>
              </a:rPr>
              <a:t>Federal</a:t>
            </a:r>
            <a:r>
              <a:rPr dirty="0" sz="850" spc="-1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080808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7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4">
                <a:latin typeface="Lucida Sans Unicode"/>
                <a:cs typeface="Lucida Sans Unicode"/>
              </a:rPr>
              <a:t>4.320/64,</a:t>
            </a:r>
            <a:r>
              <a:rPr dirty="0" sz="850" spc="50">
                <a:latin typeface="Lucida Sans Unicode"/>
                <a:cs typeface="Lucida Sans Unicode"/>
              </a:rPr>
              <a:t> </a:t>
            </a:r>
            <a:r>
              <a:rPr dirty="0" sz="850" spc="-65">
                <a:latin typeface="Lucida Sans Unicode"/>
                <a:cs typeface="Lucida Sans Unicode"/>
              </a:rPr>
              <a:t>lnciso</a:t>
            </a:r>
            <a:r>
              <a:rPr dirty="0" sz="850" spc="-10"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0C0C0C"/>
                </a:solidFill>
                <a:latin typeface="Lucida Sans Unicode"/>
                <a:cs typeface="Lucida Sans Unicode"/>
              </a:rPr>
              <a:t>III.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73471" y="9484164"/>
            <a:ext cx="100203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heavy" sz="850" spc="-40">
                <a:solidFill>
                  <a:srgbClr val="0F0F0F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Dotaçoes</a:t>
            </a:r>
            <a:r>
              <a:rPr dirty="0" u="heavy" sz="850" spc="5">
                <a:solidFill>
                  <a:srgbClr val="0F0F0F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solidFill>
                  <a:srgbClr val="181818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heavy" sz="850" spc="500">
                <a:solidFill>
                  <a:srgbClr val="181818"/>
                </a:solidFill>
                <a:uFill>
                  <a:solidFill>
                    <a:srgbClr val="38383B"/>
                  </a:solidFill>
                </a:uFill>
                <a:latin typeface="Lucida Sans Unicode"/>
                <a:cs typeface="Lucida Sans Unicode"/>
              </a:rPr>
              <a:t> 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717324" y="9098817"/>
            <a:ext cx="1661160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7980" marR="5080" indent="-335915">
              <a:lnSpc>
                <a:spcPct val="136400"/>
              </a:lnSpc>
              <a:spcBef>
                <a:spcPts val="100"/>
              </a:spcBef>
            </a:pPr>
            <a:r>
              <a:rPr dirty="0" sz="850" spc="-50">
                <a:latin typeface="Lucida Sans Unicode"/>
                <a:cs typeface="Lucida Sans Unicode"/>
              </a:rPr>
              <a:t>lnciso: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0F0F0F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10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12121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4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Excesso</a:t>
            </a:r>
            <a:r>
              <a:rPr dirty="0" sz="850" spc="-30"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0F0F0F"/>
                </a:solidFill>
                <a:latin typeface="Lucida Sans Unicode"/>
                <a:cs typeface="Lucida Sans Unicode"/>
              </a:rPr>
              <a:t>Arrecadação: </a:t>
            </a:r>
            <a:r>
              <a:rPr dirty="0" sz="850" spc="-20">
                <a:latin typeface="Lucida Sans Unicode"/>
                <a:cs typeface="Lucida Sans Unicode"/>
              </a:rPr>
              <a:t>III</a:t>
            </a:r>
            <a:r>
              <a:rPr dirty="0" sz="850" spc="-85"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313131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4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Anulação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6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A1A1A"/>
                </a:solidFill>
                <a:latin typeface="Lucida Sans Unicode"/>
                <a:cs typeface="Lucida Sans Unicode"/>
              </a:rPr>
              <a:t>Dotação</a:t>
            </a:r>
            <a:r>
              <a:rPr dirty="0" sz="850" spc="2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51515"/>
                </a:solidFill>
                <a:latin typeface="Lucida Sans Unicode"/>
                <a:cs typeface="Lucida Sans Unicode"/>
              </a:rPr>
              <a:t>: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3895642" y="9095771"/>
            <a:ext cx="763270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95"/>
              </a:spcBef>
            </a:pPr>
            <a:r>
              <a:rPr dirty="0" sz="850" spc="-70">
                <a:latin typeface="Lucida Sans Unicode"/>
                <a:cs typeface="Lucida Sans Unicode"/>
              </a:rPr>
              <a:t>R$9.718.261,11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850" spc="-35">
                <a:solidFill>
                  <a:srgbClr val="0C0C0C"/>
                </a:solidFill>
                <a:latin typeface="Lucida Sans Unicode"/>
                <a:cs typeface="Lucida Sans Unicode"/>
              </a:rPr>
              <a:t>$9.718.261,11</a:t>
            </a:r>
            <a:endParaRPr sz="8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6511" y="1038763"/>
            <a:ext cx="6711696" cy="6701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7472" y="173634"/>
            <a:ext cx="743712" cy="743279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335279" y="9687000"/>
            <a:ext cx="6715125" cy="116205"/>
            <a:chOff x="335279" y="9687000"/>
            <a:chExt cx="6715125" cy="116205"/>
          </a:xfrm>
        </p:grpSpPr>
        <p:sp>
          <p:nvSpPr>
            <p:cNvPr id="5" name="object 5" descr=""/>
            <p:cNvSpPr/>
            <p:nvPr/>
          </p:nvSpPr>
          <p:spPr>
            <a:xfrm>
              <a:off x="335279" y="9694615"/>
              <a:ext cx="6715125" cy="0"/>
            </a:xfrm>
            <a:custGeom>
              <a:avLst/>
              <a:gdLst/>
              <a:ahLst/>
              <a:cxnLst/>
              <a:rect l="l" t="t" r="r" b="b"/>
              <a:pathLst>
                <a:path w="6715125" h="0">
                  <a:moveTo>
                    <a:pt x="0" y="0"/>
                  </a:moveTo>
                  <a:lnTo>
                    <a:pt x="6714744" y="0"/>
                  </a:lnTo>
                </a:path>
              </a:pathLst>
            </a:custGeom>
            <a:ln w="15231">
              <a:solidFill>
                <a:srgbClr val="3F3F3F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953512" y="9741832"/>
              <a:ext cx="274319" cy="60924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1196432" y="112195"/>
            <a:ext cx="3204210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1A1A1A"/>
                </a:solidFill>
                <a:latin typeface="Arial"/>
                <a:cs typeface="Arial"/>
              </a:rPr>
              <a:t>PREFEITURA</a:t>
            </a:r>
            <a:r>
              <a:rPr dirty="0" sz="1200" spc="9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1D1D1D"/>
                </a:solidFill>
                <a:latin typeface="Arial"/>
                <a:cs typeface="Arial"/>
              </a:rPr>
              <a:t>MUNICIPAL</a:t>
            </a:r>
            <a:r>
              <a:rPr dirty="0" sz="1200" spc="15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2A2A2A"/>
                </a:solidFill>
                <a:latin typeface="Arial"/>
                <a:cs typeface="Arial"/>
              </a:rPr>
              <a:t>DE</a:t>
            </a:r>
            <a:r>
              <a:rPr dirty="0" sz="1200" spc="-3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1F1F1F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1839" indent="2540">
              <a:lnSpc>
                <a:spcPct val="117600"/>
              </a:lnSpc>
              <a:spcBef>
                <a:spcPts val="525"/>
              </a:spcBef>
            </a:pPr>
            <a:r>
              <a:rPr dirty="0" sz="850" spc="-20">
                <a:solidFill>
                  <a:srgbClr val="111111"/>
                </a:solidFill>
                <a:latin typeface="Lucida Sans Unicode"/>
                <a:cs typeface="Lucida Sans Unicode"/>
              </a:rPr>
              <a:t>Rua</a:t>
            </a:r>
            <a:r>
              <a:rPr dirty="0" sz="850" spc="-3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31313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2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A1A1A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50" spc="-9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A1A1A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30">
                <a:latin typeface="Lucida Sans Unicode"/>
                <a:cs typeface="Lucida Sans Unicode"/>
              </a:rPr>
              <a:t>Fazenda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E0E0E"/>
                </a:solidFill>
                <a:latin typeface="Lucida Sans Unicode"/>
                <a:cs typeface="Lucida Sans Unicode"/>
              </a:rPr>
              <a:t>Caxlas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84306" y="9478459"/>
            <a:ext cx="286385" cy="161290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850" spc="-70">
                <a:solidFill>
                  <a:srgbClr val="212121"/>
                </a:solidFill>
                <a:latin typeface="Lucida Sans Unicode"/>
                <a:cs typeface="Lucida Sans Unicode"/>
              </a:rPr>
              <a:t>2.825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87871" y="9478459"/>
            <a:ext cx="2181225" cy="161290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850" spc="-70">
                <a:solidFill>
                  <a:srgbClr val="0E0E0E"/>
                </a:solidFill>
                <a:latin typeface="Lucida Sans Unicode"/>
                <a:cs typeface="Lucida Sans Unicode"/>
              </a:rPr>
              <a:t>Manutenção</a:t>
            </a:r>
            <a:r>
              <a:rPr dirty="0" sz="850" spc="6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D1D1D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5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Operacionalizacâo</a:t>
            </a:r>
            <a:r>
              <a:rPr dirty="0" sz="850" spc="-20"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61616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2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latin typeface="Lucida Sans Unicode"/>
                <a:cs typeface="Lucida Sans Unicode"/>
              </a:rPr>
              <a:t>Secretária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82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/>
              <a:t>Págína</a:t>
            </a:r>
            <a:r>
              <a:rPr dirty="0" spc="30"/>
              <a:t> </a:t>
            </a:r>
            <a:fld id="{81D60167-4931-47E6-BA6A-407CBD079E47}" type="slidenum">
              <a:rPr dirty="0">
                <a:solidFill>
                  <a:srgbClr val="343434"/>
                </a:solidFill>
              </a:rPr>
              <a:t>3</a:t>
            </a:fld>
            <a:r>
              <a:rPr dirty="0" spc="25">
                <a:solidFill>
                  <a:srgbClr val="343434"/>
                </a:solidFill>
              </a:rPr>
              <a:t> </a:t>
            </a:r>
            <a:r>
              <a:rPr dirty="0"/>
              <a:t>de</a:t>
            </a:r>
            <a:r>
              <a:rPr dirty="0" spc="15"/>
              <a:t> </a:t>
            </a:r>
            <a:r>
              <a:rPr dirty="0" spc="-50">
                <a:solidFill>
                  <a:srgbClr val="232323"/>
                </a:solidFill>
              </a:rPr>
              <a:t>4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333066" y="1876023"/>
            <a:ext cx="2716530" cy="370840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u="heavy" sz="850" spc="-40" b="1">
                <a:solidFill>
                  <a:srgbClr val="0E0E0E"/>
                </a:solidFill>
                <a:uFill>
                  <a:solidFill>
                    <a:srgbClr val="3B3B3B"/>
                  </a:solidFill>
                </a:uFill>
                <a:latin typeface="Arial"/>
                <a:cs typeface="Arial"/>
              </a:rPr>
              <a:t>Dotações</a:t>
            </a:r>
            <a:r>
              <a:rPr dirty="0" u="heavy" sz="850" spc="10" b="1">
                <a:solidFill>
                  <a:srgbClr val="0E0E0E"/>
                </a:solidFill>
                <a:uFill>
                  <a:solidFill>
                    <a:srgbClr val="3B3B3B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850" spc="-10" b="1">
                <a:solidFill>
                  <a:srgbClr val="0C0C0C"/>
                </a:solidFill>
                <a:uFill>
                  <a:solidFill>
                    <a:srgbClr val="3B3B3B"/>
                  </a:solidFill>
                </a:uFill>
                <a:latin typeface="Arial"/>
                <a:cs typeface="Arial"/>
              </a:rPr>
              <a:t>Anuladas</a:t>
            </a:r>
            <a:r>
              <a:rPr dirty="0" u="heavy" sz="850" spc="500" b="1">
                <a:solidFill>
                  <a:srgbClr val="0C0C0C"/>
                </a:solidFill>
                <a:uFill>
                  <a:solidFill>
                    <a:srgbClr val="3B3B3B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62865">
              <a:lnSpc>
                <a:spcPct val="100000"/>
              </a:lnSpc>
              <a:spcBef>
                <a:spcPts val="270"/>
              </a:spcBef>
            </a:pPr>
            <a:r>
              <a:rPr dirty="0" sz="1000" spc="-10" b="1">
                <a:solidFill>
                  <a:srgbClr val="1A1A1A"/>
                </a:solidFill>
                <a:latin typeface="Arial"/>
                <a:cs typeface="Arial"/>
              </a:rPr>
              <a:t>PREFEITURA</a:t>
            </a:r>
            <a:r>
              <a:rPr dirty="0" sz="1000" spc="5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111111"/>
                </a:solidFill>
                <a:latin typeface="Arial"/>
                <a:cs typeface="Arial"/>
              </a:rPr>
              <a:t>MUNICIPAL</a:t>
            </a:r>
            <a:r>
              <a:rPr dirty="0" sz="1000" spc="2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12121"/>
                </a:solidFill>
                <a:latin typeface="Arial"/>
                <a:cs typeface="Arial"/>
              </a:rPr>
              <a:t>DE</a:t>
            </a:r>
            <a:r>
              <a:rPr dirty="0" sz="1000" spc="-4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81818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434776" y="2263158"/>
          <a:ext cx="6671309" cy="71678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42950"/>
                <a:gridCol w="2855595"/>
                <a:gridCol w="2289810"/>
                <a:gridCol w="705485"/>
              </a:tblGrid>
              <a:tr h="147955">
                <a:tc>
                  <a:txBody>
                    <a:bodyPr/>
                    <a:lstStyle/>
                    <a:p>
                      <a:pPr marL="38735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01.02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7155" marR="3175">
                        <a:lnSpc>
                          <a:spcPts val="940"/>
                        </a:lnSpc>
                      </a:pPr>
                      <a:r>
                        <a:rPr dirty="0" sz="850" spc="-3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Gabinete</a:t>
                      </a:r>
                      <a:r>
                        <a:rPr dirty="0" sz="850" spc="-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do </a:t>
                      </a:r>
                      <a:r>
                        <a:rPr dirty="0" sz="850" spc="-2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Vice</a:t>
                      </a:r>
                      <a:r>
                        <a:rPr dirty="0" sz="850" spc="-1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Prefeito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31750">
                        <a:lnSpc>
                          <a:spcPts val="98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2.794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95250" marR="3175">
                        <a:lnSpc>
                          <a:spcPts val="980"/>
                        </a:lnSpc>
                        <a:spcBef>
                          <a:spcPts val="165"/>
                        </a:spcBef>
                      </a:pPr>
                      <a:r>
                        <a:rPr dirty="0" sz="850" spc="-7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50" spc="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Operacionalizacão</a:t>
                      </a:r>
                      <a:r>
                        <a:rPr dirty="0" sz="8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4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2384">
                        <a:lnSpc>
                          <a:spcPts val="969"/>
                        </a:lnSpc>
                        <a:spcBef>
                          <a:spcPts val="260"/>
                        </a:spcBef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3.1.9.0.13.03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020"/>
                </a:tc>
                <a:tc>
                  <a:txBody>
                    <a:bodyPr/>
                    <a:lstStyle/>
                    <a:p>
                      <a:pPr marL="96520" marR="3175">
                        <a:lnSpc>
                          <a:spcPts val="969"/>
                        </a:lnSpc>
                        <a:spcBef>
                          <a:spcPts val="260"/>
                        </a:spcBef>
                      </a:pPr>
                      <a:r>
                        <a:rPr dirty="0" sz="850">
                          <a:latin typeface="Lucida Sans Unicode"/>
                          <a:cs typeface="Lucida Sans Unicode"/>
                        </a:rPr>
                        <a:t>OBRIGACOES</a:t>
                      </a:r>
                      <a:r>
                        <a:rPr dirty="0" sz="85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PATRONIAS</a:t>
                      </a:r>
                      <a:r>
                        <a:rPr dirty="0" sz="850" spc="6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6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INSS</a:t>
                      </a:r>
                      <a:r>
                        <a:rPr dirty="0" sz="850" spc="-12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114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REG.</a:t>
                      </a:r>
                      <a:r>
                        <a:rPr dirty="0" sz="850" spc="-4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PROP.</a:t>
                      </a:r>
                      <a:r>
                        <a:rPr dirty="0" sz="850" spc="-8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PREV.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3020"/>
                </a:tc>
                <a:tc>
                  <a:txBody>
                    <a:bodyPr/>
                    <a:lstStyle/>
                    <a:p>
                      <a:pPr marL="4933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8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1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4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4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10">
                          <a:latin typeface="Arial Black"/>
                          <a:cs typeface="Arial Black"/>
                        </a:rPr>
                        <a:t>2.000,00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5715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3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2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Atlvldade</a:t>
                      </a:r>
                      <a:r>
                        <a:rPr dirty="0" sz="850" spc="4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2.000,00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4445"/>
                </a:tc>
              </a:tr>
              <a:tr h="1943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850" spc="-4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6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0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7465"/>
                </a:tc>
                <a:tc>
                  <a:txBody>
                    <a:bodyPr/>
                    <a:lstStyle/>
                    <a:p>
                      <a:pPr algn="r" marR="533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10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2.000,00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5400"/>
                </a:tc>
              </a:tr>
              <a:tr h="184785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Arial Black"/>
                          <a:cs typeface="Arial Black"/>
                        </a:rPr>
                        <a:t>01.04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100965" marR="31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50" spc="4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2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3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Governo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81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5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2.798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97790" marR="317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7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Manutençăo</a:t>
                      </a:r>
                      <a:r>
                        <a:rPr dirty="0" sz="850" spc="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6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Operacionalizaçăo</a:t>
                      </a:r>
                      <a:r>
                        <a:rPr dirty="0" sz="850" spc="-4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4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Unidades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2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3.1.9.0.13.03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2870" marR="31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baseline="3267" sz="127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OBRIGA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267" sz="127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ÖES</a:t>
                      </a:r>
                      <a:r>
                        <a:rPr dirty="0" baseline="3267" sz="1275" spc="1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3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PATRONIAS</a:t>
                      </a:r>
                      <a:r>
                        <a:rPr dirty="0" baseline="3267" sz="1275" spc="3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284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-67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INSS</a:t>
                      </a:r>
                      <a:r>
                        <a:rPr dirty="0" baseline="3267" sz="1275" spc="-1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82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baseline="3267" sz="1275" spc="-209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REG.</a:t>
                      </a:r>
                      <a:r>
                        <a:rPr dirty="0" baseline="3267" sz="1275" spc="-82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PROP.</a:t>
                      </a:r>
                      <a:r>
                        <a:rPr dirty="0" baseline="3267" sz="1275" spc="-89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PREV.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49974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850" spc="-7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2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3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-4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4572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10.000,00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"/>
                </a:tc>
              </a:tr>
              <a:tr h="168275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900" spc="-3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3.3.9.o.3e.os</a:t>
                      </a:r>
                      <a:endParaRPr sz="9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baseline="3267" sz="1275" spc="-15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267" sz="1275" spc="6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SERV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IC</a:t>
                      </a:r>
                      <a:r>
                        <a:rPr dirty="0" baseline="3267" sz="127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267" sz="1275" spc="-1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6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267" sz="1275" spc="44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284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-44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267" sz="1275" spc="284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49784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850" spc="-6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50" spc="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2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Imposto.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577.000,00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"/>
                </a:tc>
              </a:tr>
              <a:tr h="1555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40">
                        <a:lnSpc>
                          <a:spcPts val="1000"/>
                        </a:lnSpc>
                      </a:pPr>
                      <a:r>
                        <a:rPr dirty="0" sz="850" spc="-3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35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4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3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ts val="1000"/>
                        </a:lnSpc>
                      </a:pPr>
                      <a:r>
                        <a:rPr dirty="0" sz="850" spc="-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587.000,00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98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4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6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0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RŞ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4508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587.000,00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</a:tr>
              <a:tr h="198120"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01.05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37465"/>
                </a:tc>
                <a:tc gridSpan="2"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50" spc="-3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50" spc="6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7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Planejamento,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Desenvolvimento</a:t>
                      </a:r>
                      <a:r>
                        <a:rPr dirty="0" sz="850" spc="-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Sustentável,</a:t>
                      </a:r>
                      <a:r>
                        <a:rPr dirty="0" sz="850" spc="4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Indúst.</a:t>
                      </a:r>
                      <a:r>
                        <a:rPr dirty="0" sz="850" spc="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114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Co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9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2.799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7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50" spc="6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6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latin typeface="Lucida Sans Unicode"/>
                          <a:cs typeface="Lucida Sans Unicode"/>
                        </a:rPr>
                        <a:t>Ooeracionalizarão</a:t>
                      </a:r>
                      <a:r>
                        <a:rPr dirty="0" sz="850" spc="-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5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50" spc="-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3.1.9.0.13.03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 gridSpan="2"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85"/>
                        </a:spcBef>
                        <a:tabLst>
                          <a:tab pos="3348990" algn="l"/>
                        </a:tabLst>
                      </a:pP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OBRIGACOES</a:t>
                      </a:r>
                      <a:r>
                        <a:rPr dirty="0" sz="850" spc="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PATRONIAS</a:t>
                      </a:r>
                      <a:r>
                        <a:rPr dirty="0" sz="850" spc="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4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INSS</a:t>
                      </a:r>
                      <a:r>
                        <a:rPr dirty="0" sz="850" spc="-10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50" spc="-13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REG.</a:t>
                      </a:r>
                      <a:r>
                        <a:rPr dirty="0" sz="850" spc="-5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PROP.</a:t>
                      </a:r>
                      <a:r>
                        <a:rPr dirty="0" sz="850" spc="-5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PREV.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267" sz="1275" spc="-12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267" sz="1275" spc="-22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82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Recursos </a:t>
                      </a:r>
                      <a:r>
                        <a:rPr dirty="0" baseline="3267" sz="1275" spc="-89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baseline="3267" sz="1275" spc="37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5085">
                        <a:lnSpc>
                          <a:spcPts val="1010"/>
                        </a:lnSpc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29.554,24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178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3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3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5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i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850" spc="50" i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3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ct val="100000"/>
                        </a:lnSpc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29.554,24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49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4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-1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50" spc="16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77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29.554,24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5240"/>
                </a:tc>
              </a:tr>
              <a:tr h="174625">
                <a:tc>
                  <a:txBody>
                    <a:bodyPr/>
                    <a:lstStyle/>
                    <a:p>
                      <a:pPr marL="482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01.07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3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1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2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Fazenda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2.804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Manutencäo</a:t>
                      </a:r>
                      <a:r>
                        <a:rPr dirty="0" sz="85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6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Operacionalização</a:t>
                      </a:r>
                      <a:r>
                        <a:rPr dirty="0" sz="8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50" spc="3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351529" algn="l"/>
                        </a:tabLst>
                      </a:pPr>
                      <a:r>
                        <a:rPr dirty="0" baseline="3267" sz="1275" spc="-1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267" sz="1275" spc="52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267" sz="127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267" sz="1275" spc="22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52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267" sz="1275" spc="3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284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-52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267" sz="1275" spc="2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r>
                        <a:rPr dirty="0" baseline="3267" sz="127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267" sz="1275" spc="-12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267" sz="1275" spc="-1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82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267" sz="1275" spc="-37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n&amp;o</a:t>
                      </a:r>
                      <a:r>
                        <a:rPr dirty="0" baseline="3267" sz="1275" spc="-37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572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301.614,54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496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2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3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2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4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2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76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1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301.614,54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4445"/>
                </a:tc>
              </a:tr>
              <a:tr h="1549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8135">
                        <a:lnSpc>
                          <a:spcPts val="985"/>
                        </a:lnSpc>
                        <a:spcBef>
                          <a:spcPts val="140"/>
                        </a:spcBef>
                      </a:pPr>
                      <a:r>
                        <a:rPr dirty="0" sz="85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4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-1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50" spc="16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77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ts val="985"/>
                        </a:lnSpc>
                        <a:spcBef>
                          <a:spcPts val="140"/>
                        </a:spcBef>
                      </a:pPr>
                      <a:r>
                        <a:rPr dirty="0" sz="850" spc="-1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301.614,54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7780"/>
                </a:tc>
              </a:tr>
              <a:tr h="184150">
                <a:tc>
                  <a:txBody>
                    <a:bodyPr/>
                    <a:lstStyle/>
                    <a:p>
                      <a:pPr marL="514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solidFill>
                            <a:srgbClr val="1D1D1D"/>
                          </a:solidFill>
                          <a:latin typeface="Arial Black"/>
                          <a:cs typeface="Arial Black"/>
                        </a:rPr>
                        <a:t>01.09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7780"/>
                </a:tc>
                <a:tc gridSpan="2"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50" spc="-114">
                          <a:solidFill>
                            <a:srgbClr val="111111"/>
                          </a:solidFill>
                          <a:latin typeface="Arial Black"/>
                          <a:cs typeface="Arial Black"/>
                        </a:rPr>
                        <a:t>Secretaria</a:t>
                      </a:r>
                      <a:r>
                        <a:rPr dirty="0" sz="850" spc="30">
                          <a:solidFill>
                            <a:srgbClr val="11111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90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Municipal</a:t>
                      </a:r>
                      <a:r>
                        <a:rPr dirty="0" sz="850" spc="35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4">
                          <a:solidFill>
                            <a:srgbClr val="242424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850" spc="-25">
                          <a:solidFill>
                            <a:srgbClr val="24242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Educação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260">
                <a:tc>
                  <a:txBody>
                    <a:bodyPr/>
                    <a:lstStyle/>
                    <a:p>
                      <a:pPr marL="469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2.050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7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Transporte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Escolar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3.3.9.0.30.02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 gridSpan="2"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350260" algn="l"/>
                        </a:tabLst>
                      </a:pPr>
                      <a:r>
                        <a:rPr dirty="0" sz="8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3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PNATE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29.349,60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77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940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4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8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 i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50" spc="50" b="1" i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Atlvldade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29.349,60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76530">
                <a:tc>
                  <a:txBody>
                    <a:bodyPr/>
                    <a:lstStyle/>
                    <a:p>
                      <a:pPr marL="4699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2.066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gridSpan="2"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65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Escolares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1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5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latin typeface="Lucida Sans Unicode"/>
                          <a:cs typeface="Lucida Sans Unicode"/>
                        </a:rPr>
                        <a:t>Merenda</a:t>
                      </a:r>
                      <a:r>
                        <a:rPr dirty="0" sz="8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Escolara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444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2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350260" algn="l"/>
                        </a:tabLst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0">
                          <a:latin typeface="Lucida Sans Unicode"/>
                          <a:cs typeface="Lucida Sans Unicode"/>
                        </a:rPr>
                        <a:t>MATERIALS</a:t>
                      </a:r>
                      <a:r>
                        <a:rPr dirty="0" sz="8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7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PNAE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4.406.741,02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581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50" spc="-3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3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 i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50" spc="25" b="1" i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4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57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1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4.406.741,02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8890"/>
                </a:tc>
              </a:tr>
              <a:tr h="180340">
                <a:tc>
                  <a:txBody>
                    <a:bodyPr/>
                    <a:lstStyle/>
                    <a:p>
                      <a:pPr marL="4699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2.067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gridSpan="2"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50" spc="-8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Uniformes,</a:t>
                      </a:r>
                      <a:r>
                        <a:rPr dirty="0" sz="850" spc="1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50" spc="-2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Permanente,</a:t>
                      </a:r>
                      <a:r>
                        <a:rPr dirty="0" sz="850" spc="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850" spc="-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9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lnstalacões,</a:t>
                      </a:r>
                      <a:r>
                        <a:rPr dirty="0" sz="850" spc="6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850" spc="2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Didático</a:t>
                      </a:r>
                      <a:r>
                        <a:rPr dirty="0" sz="850" spc="-3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7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7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Distribuição</a:t>
                      </a:r>
                      <a:r>
                        <a:rPr dirty="0" sz="850" spc="6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Gratuita</a:t>
                      </a:r>
                      <a:r>
                        <a:rPr dirty="0" sz="850" spc="-2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3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QSE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3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3.3.9.0.32.00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 gridSpan="2"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353435" algn="l"/>
                        </a:tabLst>
                      </a:pPr>
                      <a:r>
                        <a:rPr dirty="0" baseline="3267" sz="1275" spc="-37"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baseline="3267" sz="1275" spc="8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-1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30">
                          <a:latin typeface="Lucida Sans Unicode"/>
                          <a:cs typeface="Lucida Sans Unicode"/>
                        </a:rPr>
                        <a:t>DISTRIBU</a:t>
                      </a: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ICÂ</a:t>
                      </a:r>
                      <a:r>
                        <a:rPr dirty="0" baseline="3267" sz="1275" spc="-30"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267" sz="1275" spc="-15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GRATUITA</a:t>
                      </a:r>
                      <a:r>
                        <a:rPr dirty="0" baseline="3267" sz="127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267" sz="1275" spc="-7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267" sz="1275" spc="-3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89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-67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3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lmpostos</a:t>
                      </a:r>
                      <a:r>
                        <a:rPr dirty="0" baseline="3267" sz="1275" spc="6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04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baseline="3267" sz="1275" spc="6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37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437.216,80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76530"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50" spc="-3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445"/>
                </a:tc>
                <a:tc gridSpan="2"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355340" algn="l"/>
                        </a:tabLst>
                      </a:pPr>
                      <a:r>
                        <a:rPr dirty="0" baseline="3267" sz="127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baseline="3267" sz="1275" spc="-67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E </a:t>
                      </a:r>
                      <a:r>
                        <a:rPr dirty="0" baseline="6535" sz="127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INSTAL</a:t>
                      </a:r>
                      <a:r>
                        <a:rPr dirty="0" sz="85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AC</a:t>
                      </a:r>
                      <a:r>
                        <a:rPr dirty="0" sz="850" spc="24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37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ES</a:t>
                      </a:r>
                      <a:r>
                        <a:rPr dirty="0" baseline="3267" sz="127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267" sz="1275" spc="-112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Salário-</a:t>
                      </a:r>
                      <a:r>
                        <a:rPr dirty="0" baseline="3267" sz="1275" spc="-7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Educacão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625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4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850" spc="-3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-15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 i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50" spc="5" b="1" i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3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76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746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637.216,80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7620"/>
                </a:tc>
              </a:tr>
              <a:tr h="174625"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2.808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50" spc="-7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Manutencâo</a:t>
                      </a:r>
                      <a:r>
                        <a:rPr dirty="0" sz="850" spc="6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6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Operacionalizaçăo</a:t>
                      </a:r>
                      <a:r>
                        <a:rPr dirty="0" sz="8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50" spc="-1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50" spc="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 gridSpan="2"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353435" algn="l"/>
                        </a:tabLst>
                      </a:pPr>
                      <a:r>
                        <a:rPr dirty="0" baseline="3267" sz="1275" spc="-1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267" sz="1275" spc="82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267" sz="12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267" sz="1275" spc="37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67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267" sz="1275" spc="6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284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267" sz="1275" spc="-82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267" sz="1275" spc="2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latin typeface="Lucida Sans Unicode"/>
                          <a:cs typeface="Lucida Sans Unicode"/>
                        </a:rPr>
                        <a:t>JUR(DICA</a:t>
                      </a:r>
                      <a:r>
                        <a:rPr dirty="0" baseline="3267" sz="1275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7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lmpostos</a:t>
                      </a:r>
                      <a:r>
                        <a:rPr dirty="0" sz="850" spc="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1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74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239.385.67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72085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3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  <a:tc gridSpan="2"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50"/>
                        </a:spcBef>
                        <a:tabLst>
                          <a:tab pos="3356610" algn="l"/>
                        </a:tabLst>
                      </a:pP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baseline="-3267" sz="1275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sz="8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5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9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3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14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JURÍDICA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-3267" sz="1275" spc="-75">
                          <a:latin typeface="Lucida Sans Unicode"/>
                          <a:cs typeface="Lucida Sans Unicode"/>
                        </a:rPr>
                        <a:t>Ro</a:t>
                      </a:r>
                      <a:r>
                        <a:rPr dirty="0" baseline="-6535" sz="1275" spc="-75">
                          <a:latin typeface="Lucida Sans Unicode"/>
                          <a:cs typeface="Lucida Sans Unicode"/>
                        </a:rPr>
                        <a:t>v</a:t>
                      </a:r>
                      <a:r>
                        <a:rPr dirty="0" baseline="-3267" sz="1275" spc="-75">
                          <a:latin typeface="Lucida Sans Unicode"/>
                          <a:cs typeface="Lucida Sans Unicode"/>
                        </a:rPr>
                        <a:t>alties</a:t>
                      </a:r>
                      <a:r>
                        <a:rPr dirty="0" baseline="-3267" sz="1275" spc="-7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-3267" sz="1275" spc="22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-3267" sz="1275" spc="-1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Educa0ăo</a:t>
                      </a:r>
                      <a:endParaRPr baseline="-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1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700.000,00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4465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850" spc="-3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3.3.9.0.92.00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"/>
                </a:tc>
                <a:tc gridSpan="2"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60"/>
                        </a:spcBef>
                        <a:tabLst>
                          <a:tab pos="3356610" algn="l"/>
                        </a:tabLst>
                      </a:pPr>
                      <a:r>
                        <a:rPr dirty="0" baseline="3267" sz="1275" spc="1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baseline="3267" sz="1275" spc="-1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1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3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1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EXERCÍCIOS</a:t>
                      </a:r>
                      <a:r>
                        <a:rPr dirty="0" baseline="3267" sz="1275" spc="112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ANTERIORES</a:t>
                      </a:r>
                      <a:r>
                        <a:rPr dirty="0" baseline="3267" sz="12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1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4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Imgostos</a:t>
                      </a:r>
                      <a:r>
                        <a:rPr dirty="0" sz="850" spc="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1.065.627,75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6448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3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3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3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-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4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2.005.013,42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  <a:tr h="3295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603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01.13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40005"/>
                </a:tc>
                <a:tc gridSpan="2">
                  <a:txBody>
                    <a:bodyPr/>
                    <a:lstStyle/>
                    <a:p>
                      <a:pPr marL="286575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4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50" spc="-5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4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-6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50" spc="10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  <a:p>
                      <a:pPr marL="11938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50" spc="-114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Secretaria</a:t>
                      </a:r>
                      <a:r>
                        <a:rPr dirty="0" sz="850" spc="30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90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Municipal</a:t>
                      </a:r>
                      <a:r>
                        <a:rPr dirty="0" sz="850" spc="30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5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850" spc="-50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95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Servlşos</a:t>
                      </a:r>
                      <a:r>
                        <a:rPr dirty="0" sz="850" spc="25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Arial Black"/>
                          <a:cs typeface="Arial Black"/>
                        </a:rPr>
                        <a:t>Públlcos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4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7.078.320,84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70815">
                <a:tc>
                  <a:txBody>
                    <a:bodyPr/>
                    <a:lstStyle/>
                    <a:p>
                      <a:pPr marL="590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2.037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 gridSpan="2"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8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lluminacăo</a:t>
                      </a:r>
                      <a:r>
                        <a:rPr dirty="0" sz="850" spc="7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Pública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3.3.9.0.92.00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 gridSpan="2">
                  <a:txBody>
                    <a:bodyPr/>
                    <a:lstStyle/>
                    <a:p>
                      <a:pPr marL="122555">
                        <a:lnSpc>
                          <a:spcPct val="100000"/>
                        </a:lnSpc>
                        <a:spcBef>
                          <a:spcPts val="60"/>
                        </a:spcBef>
                        <a:tabLst>
                          <a:tab pos="3364229" algn="l"/>
                        </a:tabLst>
                      </a:pPr>
                      <a:r>
                        <a:rPr dirty="0" sz="850"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sz="850" spc="1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EXERCÍCIOS</a:t>
                      </a:r>
                      <a:r>
                        <a:rPr dirty="0" sz="850" spc="13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ANTERIORES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COSIP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46.768,49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479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7020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850" spc="-30" b="1">
                          <a:solidFill>
                            <a:srgbClr val="1D1D1D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3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5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31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46.768,49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7639" y="9702231"/>
            <a:ext cx="6711696" cy="17972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0415" y="182773"/>
            <a:ext cx="737616" cy="737186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572511" y="6544817"/>
            <a:ext cx="1969135" cy="0"/>
          </a:xfrm>
          <a:custGeom>
            <a:avLst/>
            <a:gdLst/>
            <a:ahLst/>
            <a:cxnLst/>
            <a:rect l="l" t="t" r="r" b="b"/>
            <a:pathLst>
              <a:path w="1969135" h="0">
                <a:moveTo>
                  <a:pt x="0" y="0"/>
                </a:moveTo>
                <a:lnTo>
                  <a:pt x="1969008" y="0"/>
                </a:lnTo>
              </a:path>
            </a:pathLst>
          </a:custGeom>
          <a:ln w="15231">
            <a:solidFill>
              <a:srgbClr val="3B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10311" y="1090549"/>
            <a:ext cx="6715125" cy="0"/>
          </a:xfrm>
          <a:custGeom>
            <a:avLst/>
            <a:gdLst/>
            <a:ahLst/>
            <a:cxnLst/>
            <a:rect l="l" t="t" r="r" b="b"/>
            <a:pathLst>
              <a:path w="6715125" h="0">
                <a:moveTo>
                  <a:pt x="0" y="0"/>
                </a:moveTo>
                <a:lnTo>
                  <a:pt x="6714744" y="0"/>
                </a:lnTo>
              </a:path>
            </a:pathLst>
          </a:custGeom>
          <a:ln w="18277">
            <a:solidFill>
              <a:srgbClr val="31313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129375" y="127173"/>
            <a:ext cx="3203575" cy="577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100"/>
              </a:spcBef>
            </a:pPr>
            <a:r>
              <a:rPr dirty="0" sz="1250" spc="-35" b="1">
                <a:solidFill>
                  <a:srgbClr val="1D1D1D"/>
                </a:solidFill>
                <a:latin typeface="Arial"/>
                <a:cs typeface="Arial"/>
              </a:rPr>
              <a:t>PREFEITURA</a:t>
            </a:r>
            <a:r>
              <a:rPr dirty="0" sz="1250" spc="55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1250" spc="-35" b="1">
                <a:solidFill>
                  <a:srgbClr val="1C1C1C"/>
                </a:solidFill>
                <a:latin typeface="Arial"/>
                <a:cs typeface="Arial"/>
              </a:rPr>
              <a:t>MUNICIPAL</a:t>
            </a:r>
            <a:r>
              <a:rPr dirty="0" sz="1250" spc="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250" spc="-10" b="1">
                <a:solidFill>
                  <a:srgbClr val="242424"/>
                </a:solidFill>
                <a:latin typeface="Arial"/>
                <a:cs typeface="Arial"/>
              </a:rPr>
              <a:t>DE</a:t>
            </a:r>
            <a:r>
              <a:rPr dirty="0" sz="1250" spc="-60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1250" spc="-35" b="1">
                <a:solidFill>
                  <a:srgbClr val="151515"/>
                </a:solidFill>
                <a:latin typeface="Arial"/>
                <a:cs typeface="Arial"/>
              </a:rPr>
              <a:t>SEROPEDICA</a:t>
            </a:r>
            <a:endParaRPr sz="1250">
              <a:latin typeface="Arial"/>
              <a:cs typeface="Arial"/>
            </a:endParaRPr>
          </a:p>
          <a:p>
            <a:pPr marL="12700" marR="2021205">
              <a:lnSpc>
                <a:spcPct val="117600"/>
              </a:lnSpc>
              <a:spcBef>
                <a:spcPts val="445"/>
              </a:spcBef>
            </a:pPr>
            <a:r>
              <a:rPr dirty="0" sz="850" spc="-10">
                <a:solidFill>
                  <a:srgbClr val="1A1A1A"/>
                </a:solidFill>
                <a:latin typeface="Lucida Sans Unicode"/>
                <a:cs typeface="Lucida Sans Unicode"/>
              </a:rPr>
              <a:t>Rua</a:t>
            </a:r>
            <a:r>
              <a:rPr dirty="0" sz="850" spc="-2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61616"/>
                </a:solidFill>
                <a:latin typeface="Lucida Sans Unicode"/>
                <a:cs typeface="Lucida Sans Unicode"/>
              </a:rPr>
              <a:t>Marla</a:t>
            </a:r>
            <a:r>
              <a:rPr dirty="0" sz="850" spc="1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latin typeface="Lucida Sans Unicode"/>
                <a:cs typeface="Lucida Sans Unicode"/>
              </a:rPr>
              <a:t>Lourenço,</a:t>
            </a:r>
            <a:r>
              <a:rPr dirty="0" sz="850" spc="-55"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61616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40">
                <a:solidFill>
                  <a:srgbClr val="1F1F1F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-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A1A1A"/>
                </a:solidFill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51551" y="1868256"/>
            <a:ext cx="2721610" cy="387985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u="heavy" sz="850" spc="-40">
                <a:solidFill>
                  <a:srgbClr val="1F1F1F"/>
                </a:solidFill>
                <a:uFill>
                  <a:solidFill>
                    <a:srgbClr val="383838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heavy" sz="850" spc="5">
                <a:solidFill>
                  <a:srgbClr val="1F1F1F"/>
                </a:solidFill>
                <a:uFill>
                  <a:solidFill>
                    <a:srgbClr val="38383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solidFill>
                  <a:srgbClr val="0A0A0A"/>
                </a:solidFill>
                <a:uFill>
                  <a:solidFill>
                    <a:srgbClr val="383838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50">
              <a:latin typeface="Lucida Sans Unicode"/>
              <a:cs typeface="Lucida Sans Unicode"/>
            </a:endParaRPr>
          </a:p>
          <a:p>
            <a:pPr marL="64769">
              <a:lnSpc>
                <a:spcPct val="100000"/>
              </a:lnSpc>
              <a:spcBef>
                <a:spcPts val="340"/>
              </a:spcBef>
            </a:pPr>
            <a:r>
              <a:rPr dirty="0" sz="1000" spc="-10" b="1">
                <a:solidFill>
                  <a:srgbClr val="161616"/>
                </a:solidFill>
                <a:latin typeface="Arial"/>
                <a:cs typeface="Arial"/>
              </a:rPr>
              <a:t>PREFEITURA</a:t>
            </a:r>
            <a:r>
              <a:rPr dirty="0" sz="1000" spc="6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1D1D1D"/>
                </a:solidFill>
                <a:latin typeface="Arial"/>
                <a:cs typeface="Arial"/>
              </a:rPr>
              <a:t>MUNICIPAL</a:t>
            </a:r>
            <a:r>
              <a:rPr dirty="0" sz="1000" spc="20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32323"/>
                </a:solidFill>
                <a:latin typeface="Arial"/>
                <a:cs typeface="Arial"/>
              </a:rPr>
              <a:t>DE</a:t>
            </a:r>
            <a:r>
              <a:rPr dirty="0" sz="1000" spc="-2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0C0C0C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353526" y="2272297"/>
          <a:ext cx="6630670" cy="8451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9615"/>
                <a:gridCol w="2559050"/>
                <a:gridCol w="2466975"/>
                <a:gridCol w="796925"/>
              </a:tblGrid>
              <a:tr h="149225">
                <a:tc>
                  <a:txBody>
                    <a:bodyPr/>
                    <a:lstStyle/>
                    <a:p>
                      <a:pPr marL="3810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01.13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940"/>
                        </a:lnSpc>
                      </a:pPr>
                      <a:r>
                        <a:rPr dirty="0" sz="850" spc="-3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50" spc="4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-1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Serviços</a:t>
                      </a:r>
                      <a:r>
                        <a:rPr dirty="0" sz="850" spc="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Públicos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224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2.825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 spc="-7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50" spc="6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5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0">
                          <a:latin typeface="Lucida Sans Unicode"/>
                          <a:cs typeface="Lucida Sans Unicode"/>
                        </a:rPr>
                        <a:t>Operacionalização</a:t>
                      </a:r>
                      <a:r>
                        <a:rPr dirty="0" sz="8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Secretária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1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3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50" spc="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3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79121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50" spc="-55">
                          <a:latin typeface="Lucida Sans Unicode"/>
                          <a:cs typeface="Lucida Sans Unicode"/>
                        </a:rPr>
                        <a:t>Royalties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8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6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Uniâo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50" spc="-30">
                          <a:solidFill>
                            <a:srgbClr val="0E0E0E"/>
                          </a:solidFill>
                          <a:latin typeface="Arial Black"/>
                          <a:cs typeface="Arial Black"/>
                        </a:rPr>
                        <a:t>870.000,00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9209"/>
                </a:tc>
              </a:tr>
              <a:tr h="1739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3.3.9.0.92.00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50" spc="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DESPESAS </a:t>
                      </a:r>
                      <a:r>
                        <a:rPr dirty="0" sz="850" spc="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10">
                          <a:latin typeface="Lucida Sans Unicode"/>
                          <a:cs typeface="Lucida Sans Unicode"/>
                        </a:rPr>
                        <a:t>EXERCÍCIOS</a:t>
                      </a:r>
                      <a:r>
                        <a:rPr dirty="0" sz="85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ANTERIORES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marL="7924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8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50" spc="-2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5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Recursos </a:t>
                      </a:r>
                      <a:r>
                        <a:rPr dirty="0" sz="850" spc="-4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nâo</a:t>
                      </a:r>
                      <a:r>
                        <a:rPr dirty="0" sz="850" spc="-1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50" spc="-30">
                          <a:solidFill>
                            <a:srgbClr val="111111"/>
                          </a:solidFill>
                          <a:latin typeface="Arial Black"/>
                          <a:cs typeface="Arial Black"/>
                        </a:rPr>
                        <a:t>380.000,00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159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9591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3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2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35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45" b="1">
                          <a:solidFill>
                            <a:srgbClr val="1C1C1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1015"/>
                        </a:lnSpc>
                        <a:spcBef>
                          <a:spcPts val="170"/>
                        </a:spcBef>
                      </a:pPr>
                      <a:r>
                        <a:rPr dirty="0" sz="850" spc="-45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1.250.000,00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1590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3927414" y="3132783"/>
            <a:ext cx="104394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solidFill>
                  <a:srgbClr val="151515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9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232323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3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61616"/>
                </a:solidFill>
                <a:latin typeface="Lucida Sans Unicode"/>
                <a:cs typeface="Lucida Sans Unicode"/>
              </a:rPr>
              <a:t>Unidade</a:t>
            </a:r>
            <a:r>
              <a:rPr dirty="0" sz="850" spc="10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42424"/>
                </a:solidFill>
                <a:latin typeface="Lucida Sans Unicode"/>
                <a:cs typeface="Lucida Sans Unicode"/>
              </a:rPr>
              <a:t>R$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69528" y="3225691"/>
            <a:ext cx="619125" cy="561975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520"/>
              </a:spcBef>
            </a:pPr>
            <a:r>
              <a:rPr dirty="0" sz="850" spc="-10">
                <a:solidFill>
                  <a:srgbClr val="161616"/>
                </a:solidFill>
                <a:latin typeface="Arial Black"/>
                <a:cs typeface="Arial Black"/>
              </a:rPr>
              <a:t>01.18</a:t>
            </a:r>
            <a:endParaRPr sz="850">
              <a:latin typeface="Arial Black"/>
              <a:cs typeface="Arial Black"/>
            </a:endParaRPr>
          </a:p>
          <a:p>
            <a:pPr marL="14604">
              <a:lnSpc>
                <a:spcPct val="100000"/>
              </a:lnSpc>
              <a:spcBef>
                <a:spcPts val="415"/>
              </a:spcBef>
            </a:pPr>
            <a:r>
              <a:rPr dirty="0" sz="850" spc="-10">
                <a:solidFill>
                  <a:srgbClr val="1D1D1D"/>
                </a:solidFill>
                <a:latin typeface="Lucida Sans Unicode"/>
                <a:cs typeface="Lucida Sans Unicode"/>
              </a:rPr>
              <a:t>2.836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sz="850" spc="-75">
                <a:latin typeface="Lucida Sans Unicode"/>
                <a:cs typeface="Lucida Sans Unicode"/>
              </a:rPr>
              <a:t>3.1.e.o.13.04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78373" y="3279001"/>
            <a:ext cx="204470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14">
                <a:solidFill>
                  <a:srgbClr val="0E0E0E"/>
                </a:solidFill>
                <a:latin typeface="Arial Black"/>
                <a:cs typeface="Arial Black"/>
              </a:rPr>
              <a:t>Secretária</a:t>
            </a:r>
            <a:r>
              <a:rPr dirty="0" sz="850" spc="70">
                <a:solidFill>
                  <a:srgbClr val="0E0E0E"/>
                </a:solidFill>
                <a:latin typeface="Arial Black"/>
                <a:cs typeface="Arial Black"/>
              </a:rPr>
              <a:t> </a:t>
            </a:r>
            <a:r>
              <a:rPr dirty="0" sz="850" spc="-114">
                <a:solidFill>
                  <a:srgbClr val="131313"/>
                </a:solidFill>
                <a:latin typeface="Arial Black"/>
                <a:cs typeface="Arial Black"/>
              </a:rPr>
              <a:t>de</a:t>
            </a:r>
            <a:r>
              <a:rPr dirty="0" sz="850" spc="20">
                <a:solidFill>
                  <a:srgbClr val="131313"/>
                </a:solidFill>
                <a:latin typeface="Arial Black"/>
                <a:cs typeface="Arial Black"/>
              </a:rPr>
              <a:t> </a:t>
            </a:r>
            <a:r>
              <a:rPr dirty="0" sz="850" spc="-114">
                <a:solidFill>
                  <a:srgbClr val="1A1A1A"/>
                </a:solidFill>
                <a:latin typeface="Arial Black"/>
                <a:cs typeface="Arial Black"/>
              </a:rPr>
              <a:t>Segurança</a:t>
            </a:r>
            <a:r>
              <a:rPr dirty="0" sz="850" spc="55">
                <a:solidFill>
                  <a:srgbClr val="1A1A1A"/>
                </a:solidFill>
                <a:latin typeface="Arial Black"/>
                <a:cs typeface="Arial Black"/>
              </a:rPr>
              <a:t> </a:t>
            </a:r>
            <a:r>
              <a:rPr dirty="0" sz="850" spc="-125">
                <a:solidFill>
                  <a:srgbClr val="232323"/>
                </a:solidFill>
                <a:latin typeface="Arial Black"/>
                <a:cs typeface="Arial Black"/>
              </a:rPr>
              <a:t>e</a:t>
            </a:r>
            <a:r>
              <a:rPr dirty="0" sz="850" spc="-35">
                <a:solidFill>
                  <a:srgbClr val="232323"/>
                </a:solidFill>
                <a:latin typeface="Arial Black"/>
                <a:cs typeface="Arial Black"/>
              </a:rPr>
              <a:t> </a:t>
            </a:r>
            <a:r>
              <a:rPr dirty="0" sz="850" spc="-110">
                <a:latin typeface="Arial Black"/>
                <a:cs typeface="Arial Black"/>
              </a:rPr>
              <a:t>Ordem</a:t>
            </a:r>
            <a:r>
              <a:rPr dirty="0" sz="850" spc="35">
                <a:latin typeface="Arial Black"/>
                <a:cs typeface="Arial Black"/>
              </a:rPr>
              <a:t> </a:t>
            </a:r>
            <a:r>
              <a:rPr dirty="0" sz="850" spc="-80">
                <a:solidFill>
                  <a:srgbClr val="151515"/>
                </a:solidFill>
                <a:latin typeface="Arial Black"/>
                <a:cs typeface="Arial Black"/>
              </a:rPr>
              <a:t>Pública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175095" y="3420651"/>
            <a:ext cx="293751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 marR="5080" indent="-1905">
              <a:lnSpc>
                <a:spcPct val="131700"/>
              </a:lnSpc>
              <a:spcBef>
                <a:spcPts val="100"/>
              </a:spcBef>
            </a:pPr>
            <a:r>
              <a:rPr dirty="0" sz="850" spc="-70">
                <a:solidFill>
                  <a:srgbClr val="131313"/>
                </a:solidFill>
                <a:latin typeface="Lucida Sans Unicode"/>
                <a:cs typeface="Lucida Sans Unicode"/>
              </a:rPr>
              <a:t>Manutenção</a:t>
            </a:r>
            <a:r>
              <a:rPr dirty="0" sz="850" spc="6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43434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6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080808"/>
                </a:solidFill>
                <a:latin typeface="Lucida Sans Unicode"/>
                <a:cs typeface="Lucida Sans Unicode"/>
              </a:rPr>
              <a:t>Ooeracionalizaçâo</a:t>
            </a:r>
            <a:r>
              <a:rPr dirty="0" sz="850" spc="-100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C1C1C"/>
                </a:solidFill>
                <a:latin typeface="Lucida Sans Unicode"/>
                <a:cs typeface="Lucida Sans Unicode"/>
              </a:rPr>
              <a:t>das</a:t>
            </a:r>
            <a:r>
              <a:rPr dirty="0" sz="850" spc="-2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0F0F0F"/>
                </a:solidFill>
                <a:latin typeface="Lucida Sans Unicode"/>
                <a:cs typeface="Lucida Sans Unicode"/>
              </a:rPr>
              <a:t>Unidades</a:t>
            </a:r>
            <a:r>
              <a:rPr dirty="0" sz="850" spc="2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A1A1A"/>
                </a:solidFill>
                <a:latin typeface="Lucida Sans Unicode"/>
                <a:cs typeface="Lucida Sans Unicode"/>
              </a:rPr>
              <a:t>Administrativas </a:t>
            </a:r>
            <a:r>
              <a:rPr dirty="0" sz="850" spc="-75">
                <a:solidFill>
                  <a:srgbClr val="111111"/>
                </a:solidFill>
                <a:latin typeface="Lucida Sans Unicode"/>
                <a:cs typeface="Lucida Sans Unicode"/>
              </a:rPr>
              <a:t>Obrigações</a:t>
            </a:r>
            <a:r>
              <a:rPr dirty="0" sz="850" spc="3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31313"/>
                </a:solidFill>
                <a:latin typeface="Lucida Sans Unicode"/>
                <a:cs typeface="Lucida Sans Unicode"/>
              </a:rPr>
              <a:t>Patronais</a:t>
            </a:r>
            <a:r>
              <a:rPr dirty="0" sz="850" spc="3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51515"/>
                </a:solidFill>
                <a:latin typeface="Lucida Sans Unicode"/>
                <a:cs typeface="Lucida Sans Unicode"/>
              </a:rPr>
              <a:t>Regime</a:t>
            </a:r>
            <a:r>
              <a:rPr dirty="0" sz="850" spc="2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latin typeface="Lucida Sans Unicode"/>
                <a:cs typeface="Lucida Sans Unicode"/>
              </a:rPr>
              <a:t>Próprio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F0F0F"/>
                </a:solidFill>
                <a:latin typeface="Lucida Sans Unicode"/>
                <a:cs typeface="Lucida Sans Unicode"/>
              </a:rPr>
              <a:t>Previdência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275665" y="3141921"/>
            <a:ext cx="60642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14">
                <a:solidFill>
                  <a:srgbClr val="111111"/>
                </a:solidFill>
                <a:latin typeface="Arial Black"/>
                <a:cs typeface="Arial Black"/>
              </a:rPr>
              <a:t>1.296.768,49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418167" y="3650641"/>
            <a:ext cx="1720214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60">
                <a:solidFill>
                  <a:srgbClr val="1D1D1D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2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0E0E0E"/>
                </a:solidFill>
                <a:latin typeface="Lucida Sans Unicode"/>
                <a:cs typeface="Lucida Sans Unicode"/>
              </a:rPr>
              <a:t>nâo</a:t>
            </a:r>
            <a:r>
              <a:rPr dirty="0" sz="850" spc="-1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C0C0C"/>
                </a:solidFill>
                <a:latin typeface="Lucida Sans Unicode"/>
                <a:cs typeface="Lucida Sans Unicode"/>
              </a:rPr>
              <a:t>Vinculados</a:t>
            </a:r>
            <a:r>
              <a:rPr dirty="0" sz="850" spc="6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85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C1C1C"/>
                </a:solidFill>
                <a:latin typeface="Lucida Sans Unicode"/>
                <a:cs typeface="Lucida Sans Unicode"/>
              </a:rPr>
              <a:t>Imposto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354754" y="3650641"/>
            <a:ext cx="53530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85">
                <a:solidFill>
                  <a:srgbClr val="181818"/>
                </a:solidFill>
                <a:latin typeface="Lucida Sans Unicode"/>
                <a:cs typeface="Lucida Sans Unicode"/>
              </a:rPr>
              <a:t>296.000,00</a:t>
            </a:r>
            <a:endParaRPr sz="850">
              <a:latin typeface="Lucida Sans Unicode"/>
              <a:cs typeface="Lucida Sans Unicode"/>
            </a:endParaRPr>
          </a:p>
        </p:txBody>
      </p:sp>
      <p:graphicFrame>
        <p:nvGraphicFramePr>
          <p:cNvPr id="16" name="object 16" descr=""/>
          <p:cNvGraphicFramePr>
            <a:graphicFrameLocks noGrp="1"/>
          </p:cNvGraphicFramePr>
          <p:nvPr/>
        </p:nvGraphicFramePr>
        <p:xfrm>
          <a:off x="346384" y="3823078"/>
          <a:ext cx="6637020" cy="6813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72135"/>
                <a:gridCol w="5278120"/>
                <a:gridCol w="710564"/>
              </a:tblGrid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01688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10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-15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95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do</a:t>
                      </a:r>
                      <a:r>
                        <a:rPr dirty="0" sz="850" spc="-30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0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Projeto</a:t>
                      </a:r>
                      <a:r>
                        <a:rPr dirty="0" sz="850" spc="45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>
                          <a:solidFill>
                            <a:srgbClr val="1D1D1D"/>
                          </a:solidFill>
                          <a:latin typeface="Arial Black"/>
                          <a:cs typeface="Arial Black"/>
                        </a:rPr>
                        <a:t>/</a:t>
                      </a:r>
                      <a:r>
                        <a:rPr dirty="0" sz="850" spc="-15">
                          <a:solidFill>
                            <a:srgbClr val="1D1D1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0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Atividade</a:t>
                      </a:r>
                      <a:r>
                        <a:rPr dirty="0" sz="850" spc="65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1D1D1D"/>
                          </a:solidFill>
                          <a:latin typeface="Arial Black"/>
                          <a:cs typeface="Arial Black"/>
                        </a:rPr>
                        <a:t>RS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25">
                          <a:solidFill>
                            <a:srgbClr val="0C0C0C"/>
                          </a:solidFill>
                          <a:latin typeface="Arial Black"/>
                          <a:cs typeface="Arial Black"/>
                        </a:rPr>
                        <a:t>296.000,00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</a:tr>
              <a:tr h="3060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38735">
                        <a:lnSpc>
                          <a:spcPct val="100000"/>
                        </a:lnSpc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01.35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 marL="301688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3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4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50" spc="-2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50" spc="17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0A0A0A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  <a:p>
                      <a:pPr marL="26924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30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Secretárla</a:t>
                      </a:r>
                      <a:r>
                        <a:rPr dirty="0" sz="850" spc="-5" b="1">
                          <a:solidFill>
                            <a:srgbClr val="0E0E0E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10" b="1">
                          <a:solidFill>
                            <a:srgbClr val="0C0C0C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Defesa</a:t>
                      </a:r>
                      <a:r>
                        <a:rPr dirty="0" sz="850" spc="15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Civil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5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296.000,00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</a:tr>
              <a:tr h="1993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2</a:t>
                      </a:r>
                      <a:r>
                        <a:rPr dirty="0" baseline="-9803" sz="1275" spc="-1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.</a:t>
                      </a:r>
                      <a:r>
                        <a:rPr dirty="0" sz="8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0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1</a:t>
                      </a:r>
                      <a:r>
                        <a:rPr dirty="0" baseline="-9803" sz="1275" spc="-1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8</a:t>
                      </a:r>
                      <a:endParaRPr baseline="-9803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26670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baseline="10416" sz="1200" spc="-37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M</a:t>
                      </a:r>
                      <a:r>
                        <a:rPr dirty="0" baseline="9803" sz="1275" spc="-37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AN</a:t>
                      </a:r>
                      <a:r>
                        <a:rPr dirty="0" sz="850" spc="-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UTENCAO,</a:t>
                      </a:r>
                      <a:r>
                        <a:rPr dirty="0" sz="850" spc="-125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3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ADMINISTR</a:t>
                      </a:r>
                      <a:r>
                        <a:rPr dirty="0" baseline="-3267" sz="1275" spc="-52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AC</a:t>
                      </a:r>
                      <a:r>
                        <a:rPr dirty="0" sz="850" spc="-3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ÂO</a:t>
                      </a:r>
                      <a:r>
                        <a:rPr dirty="0" sz="850" spc="-9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12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OPERACIONALIZ</a:t>
                      </a:r>
                      <a:r>
                        <a:rPr dirty="0" baseline="-3267" sz="1275" spc="-37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ACA</a:t>
                      </a:r>
                      <a:r>
                        <a:rPr dirty="0" sz="850" spc="-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sz="850" spc="-9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50" spc="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latin typeface="Lucida Sans Unicode"/>
                          <a:cs typeface="Lucida Sans Unicode"/>
                        </a:rPr>
                        <a:t>SUBSECRETARIA</a:t>
                      </a:r>
                      <a:r>
                        <a:rPr dirty="0" sz="85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1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DEFESA</a:t>
                      </a:r>
                      <a:r>
                        <a:rPr dirty="0" sz="850" spc="9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-9803" sz="1275" spc="-1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endParaRPr baseline="-9803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93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7" name="object 17" descr=""/>
          <p:cNvSpPr txBox="1"/>
          <p:nvPr/>
        </p:nvSpPr>
        <p:spPr>
          <a:xfrm>
            <a:off x="366480" y="4479214"/>
            <a:ext cx="61341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85">
                <a:solidFill>
                  <a:srgbClr val="0E0E0E"/>
                </a:solidFill>
                <a:latin typeface="Lucida Sans Unicode"/>
                <a:cs typeface="Lucida Sans Unicode"/>
              </a:rPr>
              <a:t>3.3.9.0.39.05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261006" y="4495967"/>
            <a:ext cx="622300" cy="689610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99060">
              <a:lnSpc>
                <a:spcPct val="100000"/>
              </a:lnSpc>
              <a:spcBef>
                <a:spcPts val="325"/>
              </a:spcBef>
            </a:pPr>
            <a:r>
              <a:rPr dirty="0" sz="850" spc="-85">
                <a:solidFill>
                  <a:srgbClr val="111111"/>
                </a:solidFill>
                <a:latin typeface="Lucida Sans Unicode"/>
                <a:cs typeface="Lucida Sans Unicode"/>
              </a:rPr>
              <a:t>127.003,00</a:t>
            </a:r>
            <a:endParaRPr sz="850">
              <a:latin typeface="Lucida Sans Unicode"/>
              <a:cs typeface="Lucida Sans Unicode"/>
            </a:endParaRPr>
          </a:p>
          <a:p>
            <a:pPr marL="95885">
              <a:lnSpc>
                <a:spcPct val="100000"/>
              </a:lnSpc>
              <a:spcBef>
                <a:spcPts val="229"/>
              </a:spcBef>
            </a:pPr>
            <a:r>
              <a:rPr dirty="0" sz="850" spc="-85">
                <a:latin typeface="Lucida Sans Unicode"/>
                <a:cs typeface="Lucida Sans Unicode"/>
              </a:rPr>
              <a:t>127.003,00</a:t>
            </a:r>
            <a:endParaRPr sz="850">
              <a:latin typeface="Lucida Sans Unicode"/>
              <a:cs typeface="Lucida Sans Unicode"/>
            </a:endParaRPr>
          </a:p>
          <a:p>
            <a:pPr marL="100330">
              <a:lnSpc>
                <a:spcPct val="100000"/>
              </a:lnSpc>
              <a:spcBef>
                <a:spcPts val="395"/>
              </a:spcBef>
            </a:pPr>
            <a:r>
              <a:rPr dirty="0" sz="850" spc="-30" b="1">
                <a:solidFill>
                  <a:srgbClr val="1A1A1A"/>
                </a:solidFill>
                <a:latin typeface="Arial"/>
                <a:cs typeface="Arial"/>
              </a:rPr>
              <a:t>127.003,00</a:t>
            </a:r>
            <a:endParaRPr sz="8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850" spc="-85">
                <a:solidFill>
                  <a:srgbClr val="181818"/>
                </a:solidFill>
                <a:latin typeface="Lucida Sans Unicode"/>
                <a:cs typeface="Lucida Sans Unicode"/>
              </a:rPr>
              <a:t>9.718.261,11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18199" y="4453321"/>
            <a:ext cx="5076190" cy="902969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63500">
              <a:lnSpc>
                <a:spcPct val="100000"/>
              </a:lnSpc>
              <a:spcBef>
                <a:spcPts val="495"/>
              </a:spcBef>
              <a:tabLst>
                <a:tab pos="3306445" algn="l"/>
              </a:tabLst>
            </a:pPr>
            <a:r>
              <a:rPr dirty="0" baseline="9803" sz="1275" spc="-15">
                <a:solidFill>
                  <a:srgbClr val="0F0F0F"/>
                </a:solidFill>
                <a:latin typeface="Lucida Sans Unicode"/>
                <a:cs typeface="Lucida Sans Unicode"/>
              </a:rPr>
              <a:t>DEMAIS</a:t>
            </a:r>
            <a:r>
              <a:rPr dirty="0" baseline="9803" sz="1275" spc="52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11111"/>
                </a:solidFill>
                <a:latin typeface="Lucida Sans Unicode"/>
                <a:cs typeface="Lucida Sans Unicode"/>
              </a:rPr>
              <a:t>SERVI</a:t>
            </a:r>
            <a:r>
              <a:rPr dirty="0" baseline="-3267" sz="1275">
                <a:solidFill>
                  <a:srgbClr val="111111"/>
                </a:solidFill>
                <a:latin typeface="Lucida Sans Unicode"/>
                <a:cs typeface="Lucida Sans Unicode"/>
              </a:rPr>
              <a:t>C</a:t>
            </a:r>
            <a:r>
              <a:rPr dirty="0" sz="850">
                <a:solidFill>
                  <a:srgbClr val="111111"/>
                </a:solidFill>
                <a:latin typeface="Lucida Sans Unicode"/>
                <a:cs typeface="Lucida Sans Unicode"/>
              </a:rPr>
              <a:t>OS</a:t>
            </a:r>
            <a:r>
              <a:rPr dirty="0" sz="850" spc="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DE</a:t>
            </a:r>
            <a:r>
              <a:rPr dirty="0" sz="850" spc="60">
                <a:latin typeface="Lucida Sans Unicode"/>
                <a:cs typeface="Lucida Sans Unicode"/>
              </a:rPr>
              <a:t> </a:t>
            </a:r>
            <a:r>
              <a:rPr dirty="0" sz="850">
                <a:latin typeface="Lucida Sans Unicode"/>
                <a:cs typeface="Lucida Sans Unicode"/>
              </a:rPr>
              <a:t>TERCEIROS</a:t>
            </a:r>
            <a:r>
              <a:rPr dirty="0" sz="850" spc="-10"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D1D1D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11111"/>
                </a:solidFill>
                <a:latin typeface="Lucida Sans Unicode"/>
                <a:cs typeface="Lucida Sans Unicode"/>
              </a:rPr>
              <a:t>PESSOA</a:t>
            </a:r>
            <a:r>
              <a:rPr dirty="0" sz="850" spc="15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11111"/>
                </a:solidFill>
                <a:latin typeface="Lucida Sans Unicode"/>
                <a:cs typeface="Lucida Sans Unicode"/>
              </a:rPr>
              <a:t>JURÍDICA</a:t>
            </a:r>
            <a:r>
              <a:rPr dirty="0" sz="850">
                <a:solidFill>
                  <a:srgbClr val="111111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50">
                <a:solidFill>
                  <a:srgbClr val="111111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3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C0C0C"/>
                </a:solidFill>
                <a:latin typeface="Lucida Sans Unicode"/>
                <a:cs typeface="Lucida Sans Unicode"/>
              </a:rPr>
              <a:t>Impostos</a:t>
            </a:r>
            <a:r>
              <a:rPr dirty="0" sz="850" spc="4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81818"/>
                </a:solidFill>
                <a:latin typeface="Lucida Sans Unicode"/>
                <a:cs typeface="Lucida Sans Unicode"/>
              </a:rPr>
              <a:t>Vinculados</a:t>
            </a:r>
            <a:r>
              <a:rPr dirty="0" sz="850" spc="8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baseline="-9803" sz="1275" spc="-37">
                <a:solidFill>
                  <a:srgbClr val="232323"/>
                </a:solidFill>
                <a:latin typeface="Lucida Sans Unicode"/>
                <a:cs typeface="Lucida Sans Unicode"/>
              </a:rPr>
              <a:t>Sa</a:t>
            </a:r>
            <a:endParaRPr baseline="-9803" sz="1275">
              <a:latin typeface="Lucida Sans Unicode"/>
              <a:cs typeface="Lucida Sans Unicode"/>
            </a:endParaRPr>
          </a:p>
          <a:p>
            <a:pPr marL="2811145" marR="774700">
              <a:lnSpc>
                <a:spcPct val="138700"/>
              </a:lnSpc>
            </a:pPr>
            <a:r>
              <a:rPr dirty="0" sz="850" spc="-30" b="1">
                <a:solidFill>
                  <a:srgbClr val="161616"/>
                </a:solidFill>
                <a:latin typeface="Arial"/>
                <a:cs typeface="Arial"/>
              </a:rPr>
              <a:t>Total</a:t>
            </a:r>
            <a:r>
              <a:rPr dirty="0" sz="850" spc="-2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262626"/>
                </a:solidFill>
                <a:latin typeface="Arial"/>
                <a:cs typeface="Arial"/>
              </a:rPr>
              <a:t>do</a:t>
            </a:r>
            <a:r>
              <a:rPr dirty="0" sz="850" spc="-20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11111"/>
                </a:solidFill>
                <a:latin typeface="Arial"/>
                <a:cs typeface="Arial"/>
              </a:rPr>
              <a:t>Projeto</a:t>
            </a:r>
            <a:r>
              <a:rPr dirty="0" sz="850" spc="-2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850" i="1">
                <a:solidFill>
                  <a:srgbClr val="0E0E0E"/>
                </a:solidFill>
                <a:latin typeface="Arial"/>
                <a:cs typeface="Arial"/>
              </a:rPr>
              <a:t>I</a:t>
            </a:r>
            <a:r>
              <a:rPr dirty="0" sz="850" spc="20" i="1">
                <a:solidFill>
                  <a:srgbClr val="0E0E0E"/>
                </a:solidFill>
                <a:latin typeface="Arial"/>
                <a:cs typeface="Arial"/>
              </a:rPr>
              <a:t> </a:t>
            </a:r>
            <a:r>
              <a:rPr dirty="0" sz="850" spc="-40" b="1">
                <a:solidFill>
                  <a:srgbClr val="151515"/>
                </a:solidFill>
                <a:latin typeface="Arial"/>
                <a:cs typeface="Arial"/>
              </a:rPr>
              <a:t>Atividade</a:t>
            </a:r>
            <a:r>
              <a:rPr dirty="0" sz="850" spc="65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262626"/>
                </a:solidFill>
                <a:latin typeface="Arial"/>
                <a:cs typeface="Arial"/>
              </a:rPr>
              <a:t>R$ </a:t>
            </a:r>
            <a:r>
              <a:rPr dirty="0" sz="850" spc="-30" b="1">
                <a:solidFill>
                  <a:srgbClr val="1C1C1C"/>
                </a:solidFill>
                <a:latin typeface="Arial"/>
                <a:cs typeface="Arial"/>
              </a:rPr>
              <a:t>Total </a:t>
            </a:r>
            <a:r>
              <a:rPr dirty="0" sz="850" spc="-45" b="1">
                <a:solidFill>
                  <a:srgbClr val="1D1D1D"/>
                </a:solidFill>
                <a:latin typeface="Arial"/>
                <a:cs typeface="Arial"/>
              </a:rPr>
              <a:t>da</a:t>
            </a:r>
            <a:r>
              <a:rPr dirty="0" sz="850" spc="-15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1C1C1C"/>
                </a:solidFill>
                <a:latin typeface="Arial"/>
                <a:cs typeface="Arial"/>
              </a:rPr>
              <a:t>Unidade</a:t>
            </a:r>
            <a:r>
              <a:rPr dirty="0" sz="850" spc="16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1D1D1D"/>
                </a:solidFill>
                <a:latin typeface="Arial"/>
                <a:cs typeface="Arial"/>
              </a:rPr>
              <a:t>RS</a:t>
            </a:r>
            <a:endParaRPr sz="850">
              <a:latin typeface="Arial"/>
              <a:cs typeface="Arial"/>
            </a:endParaRPr>
          </a:p>
          <a:p>
            <a:pPr marL="78740" marR="430530" indent="3424554">
              <a:lnSpc>
                <a:spcPts val="1340"/>
              </a:lnSpc>
              <a:spcBef>
                <a:spcPts val="75"/>
              </a:spcBef>
            </a:pPr>
            <a:r>
              <a:rPr dirty="0" sz="850" spc="-40">
                <a:solidFill>
                  <a:srgbClr val="1A1A1A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-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D1D1D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5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31313"/>
                </a:solidFill>
                <a:latin typeface="Lucida Sans Unicode"/>
                <a:cs typeface="Lucida Sans Unicode"/>
              </a:rPr>
              <a:t>Anulado</a:t>
            </a:r>
            <a:r>
              <a:rPr dirty="0" sz="850" spc="1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62626"/>
                </a:solidFill>
                <a:latin typeface="Lucida Sans Unicode"/>
                <a:cs typeface="Lucida Sans Unicode"/>
              </a:rPr>
              <a:t>R$ </a:t>
            </a:r>
            <a:r>
              <a:rPr dirty="0" sz="850" spc="-50">
                <a:solidFill>
                  <a:srgbClr val="0A0A0A"/>
                </a:solidFill>
                <a:latin typeface="Lucida Sans Unicode"/>
                <a:cs typeface="Lucida Sans Unicode"/>
              </a:rPr>
              <a:t>Revogadas</a:t>
            </a:r>
            <a:r>
              <a:rPr dirty="0" sz="850" spc="-2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D1D1D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5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disposiçóes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81818"/>
                </a:solidFill>
                <a:latin typeface="Lucida Sans Unicode"/>
                <a:cs typeface="Lucida Sans Unicode"/>
              </a:rPr>
              <a:t>em</a:t>
            </a:r>
            <a:r>
              <a:rPr dirty="0" sz="850" spc="-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C0C0C"/>
                </a:solidFill>
                <a:latin typeface="Lucida Sans Unicode"/>
                <a:cs typeface="Lucida Sans Unicode"/>
              </a:rPr>
              <a:t>contrário.</a:t>
            </a:r>
            <a:r>
              <a:rPr dirty="0" sz="850" spc="6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A0A0A"/>
                </a:solidFill>
                <a:latin typeface="Lucida Sans Unicode"/>
                <a:cs typeface="Lucida Sans Unicode"/>
              </a:rPr>
              <a:t>Publique-</a:t>
            </a:r>
            <a:r>
              <a:rPr dirty="0" sz="850" spc="-50">
                <a:solidFill>
                  <a:srgbClr val="0A0A0A"/>
                </a:solidFill>
                <a:latin typeface="Lucida Sans Unicode"/>
                <a:cs typeface="Lucida Sans Unicode"/>
              </a:rPr>
              <a:t>se,</a:t>
            </a:r>
            <a:r>
              <a:rPr dirty="0" sz="850" spc="11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0F0F0F"/>
                </a:solidFill>
                <a:latin typeface="Lucida Sans Unicode"/>
                <a:cs typeface="Lucida Sans Unicode"/>
              </a:rPr>
              <a:t>afixe-</a:t>
            </a:r>
            <a:r>
              <a:rPr dirty="0" sz="850" spc="-100">
                <a:solidFill>
                  <a:srgbClr val="0F0F0F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5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C1C1C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7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baseline="-9803" sz="1275" spc="-157">
                <a:latin typeface="Lucida Sans Unicode"/>
                <a:cs typeface="Lucida Sans Unicode"/>
              </a:rPr>
              <a:t>cumpra-</a:t>
            </a:r>
            <a:r>
              <a:rPr dirty="0" baseline="-9803" sz="1275" spc="-37">
                <a:latin typeface="Lucida Sans Unicode"/>
                <a:cs typeface="Lucida Sans Unicode"/>
              </a:rPr>
              <a:t>se.</a:t>
            </a:r>
            <a:endParaRPr baseline="-9803" sz="1275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49268" y="5182893"/>
            <a:ext cx="52959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850" spc="-90">
                <a:solidFill>
                  <a:srgbClr val="161616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4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-9803" sz="1275" spc="-104">
                <a:solidFill>
                  <a:srgbClr val="3B3B3B"/>
                </a:solidFill>
                <a:latin typeface="Lucida Sans Unicode"/>
                <a:cs typeface="Lucida Sans Unicode"/>
              </a:rPr>
              <a:t>3º</a:t>
            </a:r>
            <a:r>
              <a:rPr dirty="0" baseline="-9803" sz="1275" spc="-7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baseline="-9803" sz="1275" spc="-75">
                <a:solidFill>
                  <a:srgbClr val="383838"/>
                </a:solidFill>
                <a:latin typeface="Lucida Sans Unicode"/>
                <a:cs typeface="Lucida Sans Unicode"/>
              </a:rPr>
              <a:t>-</a:t>
            </a:r>
            <a:endParaRPr baseline="-9803" sz="1275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508610" y="5962727"/>
            <a:ext cx="207391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65">
                <a:solidFill>
                  <a:srgbClr val="0C0C0C"/>
                </a:solidFill>
                <a:latin typeface="Lucida Sans Unicode"/>
                <a:cs typeface="Lucida Sans Unicode"/>
              </a:rPr>
              <a:t>Gabinete</a:t>
            </a:r>
            <a:r>
              <a:rPr dirty="0" sz="850" spc="-6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32323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5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C1C1C"/>
                </a:solidFill>
                <a:latin typeface="Lucida Sans Unicode"/>
                <a:cs typeface="Lucida Sans Unicode"/>
              </a:rPr>
              <a:t>Prefeito,</a:t>
            </a:r>
            <a:r>
              <a:rPr dirty="0" sz="850" spc="-5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43434"/>
                </a:solidFill>
                <a:latin typeface="Lucida Sans Unicode"/>
                <a:cs typeface="Lucida Sans Unicode"/>
              </a:rPr>
              <a:t>5</a:t>
            </a:r>
            <a:r>
              <a:rPr dirty="0" sz="850" spc="47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42424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6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dezembro,</a:t>
            </a:r>
            <a:r>
              <a:rPr dirty="0" sz="850" spc="15"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181818"/>
                </a:solidFill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2026-01-12T17:43:31Z</dcterms:created>
  <dcterms:modified xsi:type="dcterms:W3CDTF">2026-01-12T17:43:31Z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2025-12-23T00:00:00Z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2026-01-12T00:00:00Z</vt:filetime>
  </property>
  <property fmtid="{D5CDD505-2E9C-101B-9397-08002B2CF9AE}" pid="5" name="Producer">
    <vt:lpwstr>Scanner System Image Conversion</vt:lpwstr>
  </property>
</Properties>
</file>