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Relationship Id="rId5" Type="http://schemas.openxmlformats.org/officeDocument/2006/relationships/image" Target="../media/image4.jpg"/><Relationship Id="rId6" Type="http://schemas.openxmlformats.org/officeDocument/2006/relationships/image" Target="../media/image5.jpg"/><Relationship Id="rId7" Type="http://schemas.openxmlformats.org/officeDocument/2006/relationships/image" Target="../media/image6.jpg"/><Relationship Id="rId8" Type="http://schemas.openxmlformats.org/officeDocument/2006/relationships/image" Target="../media/image7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Relationship Id="rId3" Type="http://schemas.openxmlformats.org/officeDocument/2006/relationships/image" Target="../media/image9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408431" y="9542304"/>
            <a:ext cx="6388735" cy="0"/>
          </a:xfrm>
          <a:custGeom>
            <a:avLst/>
            <a:gdLst/>
            <a:ahLst/>
            <a:cxnLst/>
            <a:rect l="l" t="t" r="r" b="b"/>
            <a:pathLst>
              <a:path w="6388734" h="0">
                <a:moveTo>
                  <a:pt x="0" y="0"/>
                </a:moveTo>
                <a:lnTo>
                  <a:pt x="6388608" y="0"/>
                </a:lnTo>
              </a:path>
            </a:pathLst>
          </a:custGeom>
          <a:ln w="9138">
            <a:solidFill>
              <a:srgbClr val="60606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50520" y="1251999"/>
            <a:ext cx="6379845" cy="0"/>
          </a:xfrm>
          <a:custGeom>
            <a:avLst/>
            <a:gdLst/>
            <a:ahLst/>
            <a:cxnLst/>
            <a:rect l="l" t="t" r="r" b="b"/>
            <a:pathLst>
              <a:path w="6379845" h="0">
                <a:moveTo>
                  <a:pt x="0" y="0"/>
                </a:moveTo>
                <a:lnTo>
                  <a:pt x="6379464" y="0"/>
                </a:lnTo>
              </a:path>
            </a:pathLst>
          </a:custGeom>
          <a:ln w="18277">
            <a:solidFill>
              <a:srgbClr val="727272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4" name="object 4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15384" y="4846546"/>
            <a:ext cx="33527" cy="54832"/>
          </a:xfrm>
          <a:prstGeom prst="rect">
            <a:avLst/>
          </a:prstGeom>
        </p:spPr>
      </p:pic>
      <p:grpSp>
        <p:nvGrpSpPr>
          <p:cNvPr id="5" name="object 5" descr=""/>
          <p:cNvGrpSpPr/>
          <p:nvPr/>
        </p:nvGrpSpPr>
        <p:grpSpPr>
          <a:xfrm>
            <a:off x="445008" y="463027"/>
            <a:ext cx="643255" cy="618490"/>
            <a:chOff x="445008" y="463027"/>
            <a:chExt cx="643255" cy="618490"/>
          </a:xfrm>
        </p:grpSpPr>
        <p:pic>
          <p:nvPicPr>
            <p:cNvPr id="6" name="object 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66928" y="463027"/>
              <a:ext cx="381000" cy="265021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5008" y="737187"/>
              <a:ext cx="643128" cy="344223"/>
            </a:xfrm>
            <a:prstGeom prst="rect">
              <a:avLst/>
            </a:prstGeom>
          </p:spPr>
        </p:pic>
      </p:grpSp>
      <p:pic>
        <p:nvPicPr>
          <p:cNvPr id="8" name="object 8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663440" y="4709466"/>
            <a:ext cx="60960" cy="94433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727447" y="3521437"/>
            <a:ext cx="91439" cy="60924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669535" y="4852638"/>
            <a:ext cx="225551" cy="11271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782055" y="9531643"/>
            <a:ext cx="1002792" cy="109664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1271318" y="276945"/>
            <a:ext cx="3061335" cy="55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150" spc="-10" b="1">
                <a:solidFill>
                  <a:srgbClr val="4B4B4B"/>
                </a:solidFill>
                <a:latin typeface="Arial"/>
                <a:cs typeface="Arial"/>
              </a:rPr>
              <a:t>PREFEITURA</a:t>
            </a:r>
            <a:r>
              <a:rPr dirty="0" sz="1150" spc="45" b="1">
                <a:solidFill>
                  <a:srgbClr val="4B4B4B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565656"/>
                </a:solidFill>
                <a:latin typeface="Arial"/>
                <a:cs typeface="Arial"/>
              </a:rPr>
              <a:t>MUNICIPAL</a:t>
            </a:r>
            <a:r>
              <a:rPr dirty="0" sz="1150" spc="5" b="1">
                <a:solidFill>
                  <a:srgbClr val="565656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727272"/>
                </a:solidFill>
                <a:latin typeface="Arial"/>
                <a:cs typeface="Arial"/>
              </a:rPr>
              <a:t>DE</a:t>
            </a:r>
            <a:r>
              <a:rPr dirty="0" sz="1150" spc="-20" b="1">
                <a:solidFill>
                  <a:srgbClr val="727272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4F4F4F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25"/>
              </a:spcBef>
              <a:tabLst>
                <a:tab pos="3020695" algn="l"/>
              </a:tabLst>
            </a:pPr>
            <a:r>
              <a:rPr dirty="0" sz="800" spc="-10">
                <a:solidFill>
                  <a:srgbClr val="626262"/>
                </a:solidFill>
                <a:latin typeface="Arial MT"/>
                <a:cs typeface="Arial MT"/>
              </a:rPr>
              <a:t>Rua</a:t>
            </a:r>
            <a:r>
              <a:rPr dirty="0" sz="800" spc="-2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Maria</a:t>
            </a:r>
            <a:r>
              <a:rPr dirty="0" sz="800" spc="2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Lourenço,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B5B5B"/>
                </a:solidFill>
                <a:latin typeface="Arial MT"/>
                <a:cs typeface="Arial MT"/>
              </a:rPr>
              <a:t>18</a:t>
            </a:r>
            <a:r>
              <a:rPr dirty="0" sz="800">
                <a:solidFill>
                  <a:srgbClr val="5B5B5B"/>
                </a:solidFill>
                <a:latin typeface="Arial MT"/>
                <a:cs typeface="Arial MT"/>
              </a:rPr>
              <a:t>	</a:t>
            </a:r>
            <a:r>
              <a:rPr dirty="0" sz="800" spc="-50">
                <a:solidFill>
                  <a:srgbClr val="BA245D"/>
                </a:solidFill>
                <a:latin typeface="Arial MT"/>
                <a:cs typeface="Arial MT"/>
              </a:rPr>
              <a:t>,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  <a:tabLst>
                <a:tab pos="1612265" algn="l"/>
              </a:tabLst>
            </a:pPr>
            <a:r>
              <a:rPr dirty="0" sz="800" spc="-10">
                <a:solidFill>
                  <a:srgbClr val="5D5D5D"/>
                </a:solidFill>
                <a:latin typeface="Arial MT"/>
                <a:cs typeface="Arial MT"/>
              </a:rPr>
              <a:t>Fazenda</a:t>
            </a:r>
            <a:r>
              <a:rPr dirty="0" sz="800" spc="-4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95959"/>
                </a:solidFill>
                <a:latin typeface="Arial MT"/>
                <a:cs typeface="Arial MT"/>
              </a:rPr>
              <a:t>Caxias</a:t>
            </a:r>
            <a:r>
              <a:rPr dirty="0" sz="800">
                <a:solidFill>
                  <a:srgbClr val="595959"/>
                </a:solidFill>
                <a:latin typeface="Arial MT"/>
                <a:cs typeface="Arial MT"/>
              </a:rPr>
              <a:t>	</a:t>
            </a:r>
            <a:r>
              <a:rPr dirty="0" sz="800" spc="-50">
                <a:solidFill>
                  <a:srgbClr val="B12F5D"/>
                </a:solidFill>
                <a:latin typeface="Arial MT"/>
                <a:cs typeface="Arial MT"/>
              </a:rPr>
              <a:t>,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80541" y="1077595"/>
            <a:ext cx="6366510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b="1">
                <a:solidFill>
                  <a:srgbClr val="646464"/>
                </a:solidFill>
                <a:latin typeface="Arial"/>
                <a:cs typeface="Arial"/>
              </a:rPr>
              <a:t>Re</a:t>
            </a:r>
            <a:r>
              <a:rPr dirty="0" sz="650" b="1">
                <a:solidFill>
                  <a:srgbClr val="4D4D4D"/>
                </a:solidFill>
                <a:latin typeface="Arial"/>
                <a:cs typeface="Arial"/>
              </a:rPr>
              <a:t>publicado</a:t>
            </a:r>
            <a:r>
              <a:rPr dirty="0" sz="650" spc="70" b="1">
                <a:solidFill>
                  <a:srgbClr val="4D4D4D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606060"/>
                </a:solidFill>
                <a:latin typeface="Arial"/>
                <a:cs typeface="Arial"/>
              </a:rPr>
              <a:t>por</a:t>
            </a:r>
            <a:r>
              <a:rPr dirty="0" sz="650" spc="30" b="1">
                <a:solidFill>
                  <a:srgbClr val="606060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525252"/>
                </a:solidFill>
                <a:latin typeface="Arial"/>
                <a:cs typeface="Arial"/>
              </a:rPr>
              <a:t>haver</a:t>
            </a:r>
            <a:r>
              <a:rPr dirty="0" sz="650" spc="45" b="1">
                <a:solidFill>
                  <a:srgbClr val="525252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464646"/>
                </a:solidFill>
                <a:latin typeface="Arial"/>
                <a:cs typeface="Arial"/>
              </a:rPr>
              <a:t>incorreção</a:t>
            </a:r>
            <a:r>
              <a:rPr dirty="0" sz="650" spc="75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650">
                <a:solidFill>
                  <a:srgbClr val="494949"/>
                </a:solidFill>
                <a:latin typeface="Arial MT"/>
                <a:cs typeface="Arial MT"/>
              </a:rPr>
              <a:t>-</a:t>
            </a:r>
            <a:r>
              <a:rPr dirty="0" sz="650" spc="-1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650" b="1">
                <a:solidFill>
                  <a:srgbClr val="343434"/>
                </a:solidFill>
                <a:latin typeface="Arial"/>
                <a:cs typeface="Arial"/>
              </a:rPr>
              <a:t>Boletim</a:t>
            </a:r>
            <a:r>
              <a:rPr dirty="0" sz="650" spc="-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464646"/>
                </a:solidFill>
                <a:latin typeface="Arial"/>
                <a:cs typeface="Arial"/>
              </a:rPr>
              <a:t>Oficial</a:t>
            </a:r>
            <a:r>
              <a:rPr dirty="0" sz="650" spc="20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424242"/>
                </a:solidFill>
                <a:latin typeface="Arial"/>
                <a:cs typeface="Arial"/>
              </a:rPr>
              <a:t>do</a:t>
            </a:r>
            <a:r>
              <a:rPr dirty="0" sz="650" spc="2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383838"/>
                </a:solidFill>
                <a:latin typeface="Arial"/>
                <a:cs typeface="Arial"/>
              </a:rPr>
              <a:t>MUNICIPIO</a:t>
            </a:r>
            <a:r>
              <a:rPr dirty="0" sz="650" spc="6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464646"/>
                </a:solidFill>
                <a:latin typeface="Arial"/>
                <a:cs typeface="Arial"/>
              </a:rPr>
              <a:t>DE</a:t>
            </a:r>
            <a:r>
              <a:rPr dirty="0" sz="650" spc="35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2A2A2A"/>
                </a:solidFill>
                <a:latin typeface="Arial"/>
                <a:cs typeface="Arial"/>
              </a:rPr>
              <a:t>SEROPÉDICA</a:t>
            </a:r>
            <a:r>
              <a:rPr dirty="0" sz="650" spc="14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65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sz="650" spc="-4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650" b="1">
                <a:solidFill>
                  <a:srgbClr val="313131"/>
                </a:solidFill>
                <a:latin typeface="Arial"/>
                <a:cs typeface="Arial"/>
              </a:rPr>
              <a:t>Ediçáo</a:t>
            </a:r>
            <a:r>
              <a:rPr dirty="0" sz="650" spc="4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333333"/>
                </a:solidFill>
                <a:latin typeface="Arial"/>
                <a:cs typeface="Arial"/>
              </a:rPr>
              <a:t>Extra</a:t>
            </a:r>
            <a:r>
              <a:rPr dirty="0" sz="650" spc="3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363636"/>
                </a:solidFill>
                <a:latin typeface="Arial"/>
                <a:cs typeface="Arial"/>
              </a:rPr>
              <a:t>n°</a:t>
            </a:r>
            <a:r>
              <a:rPr dirty="0" sz="650" spc="-1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363636"/>
                </a:solidFill>
                <a:latin typeface="Arial"/>
                <a:cs typeface="Arial"/>
              </a:rPr>
              <a:t>2.335</a:t>
            </a:r>
            <a:r>
              <a:rPr dirty="0" sz="650" spc="25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650">
                <a:solidFill>
                  <a:srgbClr val="4D4D4D"/>
                </a:solidFill>
                <a:latin typeface="Arial MT"/>
                <a:cs typeface="Arial MT"/>
              </a:rPr>
              <a:t>• </a:t>
            </a:r>
            <a:r>
              <a:rPr dirty="0" sz="650" b="1">
                <a:solidFill>
                  <a:srgbClr val="444444"/>
                </a:solidFill>
                <a:latin typeface="Arial"/>
                <a:cs typeface="Arial"/>
              </a:rPr>
              <a:t>Ano</a:t>
            </a:r>
            <a:r>
              <a:rPr dirty="0" sz="650" spc="45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363636"/>
                </a:solidFill>
                <a:latin typeface="Arial"/>
                <a:cs typeface="Arial"/>
              </a:rPr>
              <a:t>VIII</a:t>
            </a:r>
            <a:r>
              <a:rPr dirty="0" sz="650" spc="1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650">
                <a:solidFill>
                  <a:srgbClr val="4B4B4B"/>
                </a:solidFill>
                <a:latin typeface="Arial MT"/>
                <a:cs typeface="Arial MT"/>
              </a:rPr>
              <a:t>-</a:t>
            </a:r>
            <a:r>
              <a:rPr dirty="0" sz="650" spc="-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650" b="1">
                <a:solidFill>
                  <a:srgbClr val="383838"/>
                </a:solidFill>
                <a:latin typeface="Arial"/>
                <a:cs typeface="Arial"/>
              </a:rPr>
              <a:t>18</a:t>
            </a:r>
            <a:r>
              <a:rPr dirty="0" sz="650" spc="1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4F4F4F"/>
                </a:solidFill>
                <a:latin typeface="Arial"/>
                <a:cs typeface="Arial"/>
              </a:rPr>
              <a:t>de</a:t>
            </a:r>
            <a:r>
              <a:rPr dirty="0" sz="650" spc="15" b="1">
                <a:solidFill>
                  <a:srgbClr val="4F4F4F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313131"/>
                </a:solidFill>
                <a:latin typeface="Arial"/>
                <a:cs typeface="Arial"/>
              </a:rPr>
              <a:t>dezembro</a:t>
            </a:r>
            <a:r>
              <a:rPr dirty="0" sz="650" spc="4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3D3D3D"/>
                </a:solidFill>
                <a:latin typeface="Arial"/>
                <a:cs typeface="Arial"/>
              </a:rPr>
              <a:t>de</a:t>
            </a:r>
            <a:r>
              <a:rPr dirty="0" sz="650" spc="25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2F2F2F"/>
                </a:solidFill>
                <a:latin typeface="Arial"/>
                <a:cs typeface="Arial"/>
              </a:rPr>
              <a:t>2025</a:t>
            </a:r>
            <a:r>
              <a:rPr dirty="0" sz="650" spc="2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650" b="1">
                <a:solidFill>
                  <a:srgbClr val="2D2D2D"/>
                </a:solidFill>
                <a:latin typeface="Arial"/>
                <a:cs typeface="Arial"/>
              </a:rPr>
              <a:t>(Quinta-</a:t>
            </a:r>
            <a:r>
              <a:rPr dirty="0" sz="650" spc="-10" b="1">
                <a:solidFill>
                  <a:srgbClr val="2D2D2D"/>
                </a:solidFill>
                <a:latin typeface="Arial"/>
                <a:cs typeface="Arial"/>
              </a:rPr>
              <a:t>Feira)</a:t>
            </a:r>
            <a:endParaRPr sz="65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87797" y="1463705"/>
            <a:ext cx="2830830" cy="6775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89635" indent="-110489">
              <a:lnSpc>
                <a:spcPct val="100000"/>
              </a:lnSpc>
              <a:spcBef>
                <a:spcPts val="100"/>
              </a:spcBef>
              <a:buClr>
                <a:srgbClr val="D3152D"/>
              </a:buClr>
              <a:buChar char="•"/>
              <a:tabLst>
                <a:tab pos="889635" algn="l"/>
              </a:tabLst>
            </a:pPr>
            <a:r>
              <a:rPr dirty="0" sz="800" spc="-30">
                <a:solidFill>
                  <a:srgbClr val="545454"/>
                </a:solidFill>
                <a:latin typeface="Arial MT"/>
                <a:cs typeface="Arial MT"/>
              </a:rPr>
              <a:t>Decreto</a:t>
            </a:r>
            <a:r>
              <a:rPr dirty="0" sz="800" spc="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696969"/>
                </a:solidFill>
                <a:latin typeface="Arial MT"/>
                <a:cs typeface="Arial MT"/>
              </a:rPr>
              <a:t>N°</a:t>
            </a:r>
            <a:r>
              <a:rPr dirty="0" sz="800" spc="-40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44444"/>
                </a:solidFill>
                <a:latin typeface="Arial MT"/>
                <a:cs typeface="Arial MT"/>
              </a:rPr>
              <a:t>3093</a:t>
            </a:r>
            <a:r>
              <a:rPr dirty="0" sz="800" spc="-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666666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66666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45454"/>
                </a:solidFill>
                <a:latin typeface="Arial MT"/>
                <a:cs typeface="Arial MT"/>
              </a:rPr>
              <a:t>17</a:t>
            </a:r>
            <a:r>
              <a:rPr dirty="0" sz="800" spc="36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D5D5D"/>
                </a:solidFill>
                <a:latin typeface="Arial MT"/>
                <a:cs typeface="Arial MT"/>
              </a:rPr>
              <a:t>de</a:t>
            </a:r>
            <a:r>
              <a:rPr dirty="0" sz="800" spc="18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24242"/>
                </a:solidFill>
                <a:latin typeface="Arial MT"/>
                <a:cs typeface="Arial MT"/>
              </a:rPr>
              <a:t>dezembro,</a:t>
            </a:r>
            <a:r>
              <a:rPr dirty="0" sz="800" spc="7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44444"/>
                </a:solidFill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</a:pP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70"/>
              </a:spcBef>
            </a:pPr>
            <a:endParaRPr sz="800">
              <a:latin typeface="Arial MT"/>
              <a:cs typeface="Arial MT"/>
            </a:endParaRPr>
          </a:p>
          <a:p>
            <a:pPr marL="12700" marR="41910" indent="635">
              <a:lnSpc>
                <a:spcPts val="890"/>
              </a:lnSpc>
            </a:pP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Abre</a:t>
            </a:r>
            <a:r>
              <a:rPr dirty="0" sz="800" spc="-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A2A2A"/>
                </a:solidFill>
                <a:latin typeface="Arial MT"/>
                <a:cs typeface="Arial MT"/>
              </a:rPr>
              <a:t>crédito</a:t>
            </a:r>
            <a:r>
              <a:rPr dirty="0" sz="800" spc="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supleMentar</a:t>
            </a:r>
            <a:r>
              <a:rPr dirty="0" sz="800" spc="5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45454"/>
                </a:solidFill>
                <a:latin typeface="Arial MT"/>
                <a:cs typeface="Arial MT"/>
              </a:rPr>
              <a:t>no</a:t>
            </a:r>
            <a:r>
              <a:rPr dirty="0" sz="800" spc="-2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valor</a:t>
            </a:r>
            <a:r>
              <a:rPr dirty="0" sz="800" spc="3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total</a:t>
            </a:r>
            <a:r>
              <a:rPr dirty="0" sz="8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13131"/>
                </a:solidFill>
                <a:latin typeface="Arial MT"/>
                <a:cs typeface="Arial MT"/>
              </a:rPr>
              <a:t>R$2.000.000,00, </a:t>
            </a:r>
            <a:r>
              <a:rPr dirty="0" sz="800" spc="-20">
                <a:solidFill>
                  <a:srgbClr val="4F4F4F"/>
                </a:solidFill>
                <a:latin typeface="Arial MT"/>
                <a:cs typeface="Arial MT"/>
              </a:rPr>
              <a:t>para </a:t>
            </a:r>
            <a:r>
              <a:rPr dirty="0" sz="800" spc="-10">
                <a:solidFill>
                  <a:srgbClr val="444444"/>
                </a:solidFill>
                <a:latin typeface="Arial MT"/>
                <a:cs typeface="Arial MT"/>
              </a:rPr>
              <a:t>fins</a:t>
            </a:r>
            <a:r>
              <a:rPr dirty="0" sz="800" spc="-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B4B4B"/>
                </a:solidFill>
                <a:latin typeface="Arial MT"/>
                <a:cs typeface="Arial MT"/>
              </a:rPr>
              <a:t>que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65656"/>
                </a:solidFill>
                <a:latin typeface="Arial MT"/>
                <a:cs typeface="Arial MT"/>
              </a:rPr>
              <a:t>se</a:t>
            </a:r>
            <a:r>
              <a:rPr dirty="0" sz="800" spc="-4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42424"/>
                </a:solidFill>
                <a:latin typeface="Arial MT"/>
                <a:cs typeface="Arial MT"/>
              </a:rPr>
              <a:t>especifica</a:t>
            </a:r>
            <a:r>
              <a:rPr dirty="0" sz="800" spc="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e</a:t>
            </a:r>
            <a:r>
              <a:rPr dirty="0" sz="800" spc="-4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14141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outras</a:t>
            </a:r>
            <a:r>
              <a:rPr dirty="0" sz="800" spc="-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43246" y="2624316"/>
            <a:ext cx="6201410" cy="9150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8415" marR="5080" indent="782320">
              <a:lnSpc>
                <a:spcPct val="139900"/>
              </a:lnSpc>
              <a:spcBef>
                <a:spcPts val="100"/>
              </a:spcBef>
            </a:pPr>
            <a:r>
              <a:rPr dirty="0" sz="800">
                <a:solidFill>
                  <a:srgbClr val="565656"/>
                </a:solidFill>
                <a:latin typeface="Arial MT"/>
                <a:cs typeface="Arial MT"/>
              </a:rPr>
              <a:t>O</a:t>
            </a:r>
            <a:r>
              <a:rPr dirty="0" sz="800" spc="-5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14141"/>
                </a:solidFill>
                <a:latin typeface="Arial MT"/>
                <a:cs typeface="Arial MT"/>
              </a:rPr>
              <a:t>PREFEITO</a:t>
            </a:r>
            <a:r>
              <a:rPr dirty="0" sz="800" spc="2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MUNICIPAL,</a:t>
            </a:r>
            <a:r>
              <a:rPr dirty="0" sz="800" spc="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24242"/>
                </a:solidFill>
                <a:latin typeface="Arial MT"/>
                <a:cs typeface="Arial MT"/>
              </a:rPr>
              <a:t>no </a:t>
            </a:r>
            <a:r>
              <a:rPr dirty="0" sz="800" spc="-30">
                <a:solidFill>
                  <a:srgbClr val="444444"/>
                </a:solidFill>
                <a:latin typeface="Arial MT"/>
                <a:cs typeface="Arial MT"/>
              </a:rPr>
              <a:t>uso</a:t>
            </a:r>
            <a:r>
              <a:rPr dirty="0" sz="800" spc="-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05050"/>
                </a:solidFill>
                <a:latin typeface="Arial MT"/>
                <a:cs typeface="Arial MT"/>
              </a:rPr>
              <a:t>suas</a:t>
            </a:r>
            <a:r>
              <a:rPr dirty="0" sz="800" spc="1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atribuições</a:t>
            </a:r>
            <a:r>
              <a:rPr dirty="0" sz="800" spc="5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legais,</a:t>
            </a:r>
            <a:r>
              <a:rPr dirty="0" sz="800" spc="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constitucionais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e</a:t>
            </a:r>
            <a:r>
              <a:rPr dirty="0" sz="800" spc="-3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acordo</a:t>
            </a:r>
            <a:r>
              <a:rPr dirty="0" sz="800" spc="-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14141"/>
                </a:solidFill>
                <a:latin typeface="Arial MT"/>
                <a:cs typeface="Arial MT"/>
              </a:rPr>
              <a:t>com</a:t>
            </a:r>
            <a:r>
              <a:rPr dirty="0" sz="800" spc="-2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E5E5E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5E5E5E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24242"/>
                </a:solidFill>
                <a:latin typeface="Arial MT"/>
                <a:cs typeface="Arial MT"/>
              </a:rPr>
              <a:t>que</a:t>
            </a:r>
            <a:r>
              <a:rPr dirty="0" sz="800" spc="-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Arial MT"/>
                <a:cs typeface="Arial MT"/>
              </a:rPr>
              <a:t>Ihe</a:t>
            </a:r>
            <a:r>
              <a:rPr dirty="0" sz="80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confere</a:t>
            </a:r>
            <a:r>
              <a:rPr dirty="0" sz="800" spc="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75757"/>
                </a:solidFill>
                <a:latin typeface="Arial MT"/>
                <a:cs typeface="Arial MT"/>
              </a:rPr>
              <a:t>o</a:t>
            </a:r>
            <a:r>
              <a:rPr dirty="0" sz="800" spc="-10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84848"/>
                </a:solidFill>
                <a:latin typeface="Arial MT"/>
                <a:cs typeface="Arial MT"/>
              </a:rPr>
              <a:t>art.</a:t>
            </a:r>
            <a:r>
              <a:rPr dirty="0" sz="800" spc="-1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8º</a:t>
            </a:r>
            <a:r>
              <a:rPr dirty="0" sz="800" spc="16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D5D5D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838383"/>
                </a:solidFill>
                <a:latin typeface="Arial MT"/>
                <a:cs typeface="Arial MT"/>
              </a:rPr>
              <a:t>Lei</a:t>
            </a:r>
            <a:r>
              <a:rPr dirty="0" sz="800" spc="-40">
                <a:solidFill>
                  <a:srgbClr val="838383"/>
                </a:solidFill>
                <a:latin typeface="Arial MT"/>
                <a:cs typeface="Arial MT"/>
              </a:rPr>
              <a:t> </a:t>
            </a:r>
            <a:r>
              <a:rPr dirty="0" sz="800" spc="-100">
                <a:solidFill>
                  <a:srgbClr val="4F4F4F"/>
                </a:solidFill>
                <a:latin typeface="Arial MT"/>
                <a:cs typeface="Arial MT"/>
              </a:rPr>
              <a:t>r</a:t>
            </a:r>
            <a:r>
              <a:rPr dirty="0" sz="800" spc="-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Arial MT"/>
                <a:cs typeface="Arial MT"/>
              </a:rPr>
              <a:t>°</a:t>
            </a:r>
            <a:r>
              <a:rPr dirty="0" sz="800" spc="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7E7E7E"/>
                </a:solidFill>
                <a:latin typeface="Arial MT"/>
                <a:cs typeface="Arial MT"/>
              </a:rPr>
              <a:t>859</a:t>
            </a:r>
            <a:r>
              <a:rPr dirty="0" sz="800" spc="-20">
                <a:solidFill>
                  <a:srgbClr val="7E7E7E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26262"/>
                </a:solidFill>
                <a:latin typeface="Arial MT"/>
                <a:cs typeface="Arial MT"/>
              </a:rPr>
              <a:t>õe</a:t>
            </a:r>
            <a:r>
              <a:rPr dirty="0" sz="800" spc="-15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646464"/>
                </a:solidFill>
                <a:latin typeface="Arial MT"/>
                <a:cs typeface="Arial MT"/>
              </a:rPr>
              <a:t>10</a:t>
            </a:r>
            <a:r>
              <a:rPr dirty="0" sz="800" spc="-25">
                <a:solidFill>
                  <a:srgbClr val="646464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777777"/>
                </a:solidFill>
                <a:latin typeface="Arial MT"/>
                <a:cs typeface="Arial MT"/>
              </a:rPr>
              <a:t>de </a:t>
            </a:r>
            <a:r>
              <a:rPr dirty="0" sz="800" spc="-30">
                <a:solidFill>
                  <a:srgbClr val="5D5D5D"/>
                </a:solidFill>
                <a:latin typeface="Arial MT"/>
                <a:cs typeface="Arial MT"/>
              </a:rPr>
              <a:t>dezembro</a:t>
            </a:r>
            <a:r>
              <a:rPr dirty="0" sz="800" spc="4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6E6E6E"/>
                </a:solidFill>
                <a:latin typeface="Arial MT"/>
                <a:cs typeface="Arial MT"/>
              </a:rPr>
              <a:t>de </a:t>
            </a:r>
            <a:r>
              <a:rPr dirty="0" sz="800" spc="-25">
                <a:solidFill>
                  <a:srgbClr val="565656"/>
                </a:solidFill>
                <a:latin typeface="Arial MT"/>
                <a:cs typeface="Arial MT"/>
              </a:rPr>
              <a:t>2024</a:t>
            </a:r>
            <a:r>
              <a:rPr dirty="0" sz="800" spc="1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58585"/>
                </a:solidFill>
                <a:latin typeface="Arial MT"/>
                <a:cs typeface="Arial MT"/>
              </a:rPr>
              <a:t>-</a:t>
            </a:r>
            <a:r>
              <a:rPr dirty="0" sz="800" spc="-35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B4B4B"/>
                </a:solidFill>
                <a:latin typeface="Arial MT"/>
                <a:cs typeface="Arial MT"/>
              </a:rPr>
              <a:t>publicada</a:t>
            </a:r>
            <a:r>
              <a:rPr dirty="0" sz="800" spc="2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75757"/>
                </a:solidFill>
                <a:latin typeface="Arial MT"/>
                <a:cs typeface="Arial MT"/>
              </a:rPr>
              <a:t>na</a:t>
            </a:r>
            <a:r>
              <a:rPr dirty="0" sz="800" spc="-15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F4F4F"/>
                </a:solidFill>
                <a:latin typeface="Arial MT"/>
                <a:cs typeface="Arial MT"/>
              </a:rPr>
              <a:t>ediçâo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extra </a:t>
            </a:r>
            <a:r>
              <a:rPr dirty="0" sz="800" spc="-10">
                <a:solidFill>
                  <a:srgbClr val="575757"/>
                </a:solidFill>
                <a:latin typeface="Arial MT"/>
                <a:cs typeface="Arial MT"/>
              </a:rPr>
              <a:t>II</a:t>
            </a:r>
            <a:r>
              <a:rPr dirty="0" sz="800" spc="-45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45454"/>
                </a:solidFill>
                <a:latin typeface="Arial MT"/>
                <a:cs typeface="Arial MT"/>
              </a:rPr>
              <a:t>n°</a:t>
            </a:r>
            <a:r>
              <a:rPr dirty="0" sz="800" spc="-6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83838"/>
                </a:solidFill>
                <a:latin typeface="Arial MT"/>
                <a:cs typeface="Arial MT"/>
              </a:rPr>
              <a:t>1924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45454"/>
                </a:solidFill>
                <a:latin typeface="Arial MT"/>
                <a:cs typeface="Arial MT"/>
              </a:rPr>
              <a:t>de</a:t>
            </a:r>
            <a:r>
              <a:rPr dirty="0" sz="800" spc="4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J0/12/2024</a:t>
            </a:r>
            <a:endParaRPr sz="800">
              <a:latin typeface="Arial MT"/>
              <a:cs typeface="Arial MT"/>
            </a:endParaRPr>
          </a:p>
          <a:p>
            <a:pPr marL="3396615">
              <a:lnSpc>
                <a:spcPct val="100000"/>
              </a:lnSpc>
              <a:spcBef>
                <a:spcPts val="20"/>
              </a:spcBef>
              <a:tabLst>
                <a:tab pos="3659504" algn="l"/>
                <a:tab pos="4215130" algn="l"/>
              </a:tabLst>
            </a:pPr>
            <a:r>
              <a:rPr dirty="0" sz="800" spc="-50">
                <a:solidFill>
                  <a:srgbClr val="BA7E9C"/>
                </a:solidFill>
                <a:latin typeface="Arial MT"/>
                <a:cs typeface="Arial MT"/>
              </a:rPr>
              <a:t>*</a:t>
            </a:r>
            <a:r>
              <a:rPr dirty="0" sz="800">
                <a:solidFill>
                  <a:srgbClr val="BA7E9C"/>
                </a:solidFill>
                <a:latin typeface="Arial MT"/>
                <a:cs typeface="Arial MT"/>
              </a:rPr>
              <a:t>	</a:t>
            </a:r>
            <a:r>
              <a:rPr dirty="0" sz="800" spc="-50">
                <a:solidFill>
                  <a:srgbClr val="D86697"/>
                </a:solidFill>
                <a:latin typeface="Arial MT"/>
                <a:cs typeface="Arial MT"/>
              </a:rPr>
              <a:t>’</a:t>
            </a:r>
            <a:r>
              <a:rPr dirty="0" sz="800">
                <a:solidFill>
                  <a:srgbClr val="D86697"/>
                </a:solidFill>
                <a:latin typeface="Arial MT"/>
                <a:cs typeface="Arial MT"/>
              </a:rPr>
              <a:t>	</a:t>
            </a:r>
            <a:r>
              <a:rPr dirty="0" sz="800" spc="-25">
                <a:solidFill>
                  <a:srgbClr val="D61A48"/>
                </a:solidFill>
                <a:latin typeface="Arial MT"/>
                <a:cs typeface="Arial MT"/>
              </a:rPr>
              <a:t>"‹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u="sng" sz="750">
                <a:solidFill>
                  <a:srgbClr val="707070"/>
                </a:solidFill>
                <a:uFill>
                  <a:solidFill>
                    <a:srgbClr val="74707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30">
                <a:solidFill>
                  <a:srgbClr val="707070"/>
                </a:solidFill>
                <a:uFill>
                  <a:solidFill>
                    <a:srgbClr val="74707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878787"/>
                </a:solidFill>
                <a:uFill>
                  <a:solidFill>
                    <a:srgbClr val="747070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-20">
                <a:solidFill>
                  <a:srgbClr val="878787"/>
                </a:solidFill>
                <a:uFill>
                  <a:solidFill>
                    <a:srgbClr val="74707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6D6D6D"/>
                </a:solidFill>
                <a:uFill>
                  <a:solidFill>
                    <a:srgbClr val="747070"/>
                  </a:solidFill>
                </a:uFill>
                <a:latin typeface="Arial MT"/>
                <a:cs typeface="Arial MT"/>
              </a:rPr>
              <a:t>Ú</a:t>
            </a:r>
            <a:r>
              <a:rPr dirty="0" u="sng" sz="750" spc="-5">
                <a:solidFill>
                  <a:srgbClr val="6D6D6D"/>
                </a:solidFill>
                <a:uFill>
                  <a:solidFill>
                    <a:srgbClr val="74707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33333"/>
                </a:solidFill>
                <a:uFill>
                  <a:solidFill>
                    <a:srgbClr val="747070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40">
                <a:solidFill>
                  <a:srgbClr val="333333"/>
                </a:solidFill>
                <a:uFill>
                  <a:solidFill>
                    <a:srgbClr val="74707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707070"/>
                </a:solidFill>
                <a:uFill>
                  <a:solidFill>
                    <a:srgbClr val="747070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15">
                <a:solidFill>
                  <a:srgbClr val="707070"/>
                </a:solidFill>
                <a:uFill>
                  <a:solidFill>
                    <a:srgbClr val="74707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777777"/>
                </a:solidFill>
                <a:uFill>
                  <a:solidFill>
                    <a:srgbClr val="747070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10">
                <a:solidFill>
                  <a:srgbClr val="777777"/>
                </a:solidFill>
                <a:uFill>
                  <a:solidFill>
                    <a:srgbClr val="74707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595959"/>
                </a:solidFill>
                <a:uFill>
                  <a:solidFill>
                    <a:srgbClr val="747070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25"/>
              </a:spcBef>
            </a:pPr>
            <a:endParaRPr sz="750">
              <a:latin typeface="Arial MT"/>
              <a:cs typeface="Arial MT"/>
            </a:endParaRPr>
          </a:p>
          <a:p>
            <a:pPr marL="315595">
              <a:lnSpc>
                <a:spcPct val="100000"/>
              </a:lnSpc>
            </a:pPr>
            <a:r>
              <a:rPr dirty="0" sz="800" spc="-25">
                <a:solidFill>
                  <a:srgbClr val="595959"/>
                </a:solidFill>
                <a:latin typeface="Arial MT"/>
                <a:cs typeface="Arial MT"/>
              </a:rPr>
              <a:t>Artigo</a:t>
            </a:r>
            <a:r>
              <a:rPr dirty="0" sz="800" spc="-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B5B5B"/>
                </a:solidFill>
                <a:latin typeface="Arial MT"/>
                <a:cs typeface="Arial MT"/>
              </a:rPr>
              <a:t>1º</a:t>
            </a:r>
            <a:r>
              <a:rPr dirty="0" sz="800" spc="-2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96969"/>
                </a:solidFill>
                <a:latin typeface="Arial MT"/>
                <a:cs typeface="Arial MT"/>
              </a:rPr>
              <a:t>-</a:t>
            </a:r>
            <a:r>
              <a:rPr dirty="0" sz="800" spc="-15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D5D5D"/>
                </a:solidFill>
                <a:latin typeface="Arial MT"/>
                <a:cs typeface="Arial MT"/>
              </a:rPr>
              <a:t>Fica </a:t>
            </a:r>
            <a:r>
              <a:rPr dirty="0" sz="800" spc="-25">
                <a:solidFill>
                  <a:srgbClr val="484848"/>
                </a:solidFill>
                <a:latin typeface="Arial MT"/>
                <a:cs typeface="Arial MT"/>
              </a:rPr>
              <a:t>aberto</a:t>
            </a:r>
            <a:r>
              <a:rPr dirty="0" sz="800" spc="-3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crédito</a:t>
            </a:r>
            <a:r>
              <a:rPr dirty="0" sz="800" spc="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suplementar</a:t>
            </a:r>
            <a:r>
              <a:rPr dirty="0" sz="800" spc="6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65656"/>
                </a:solidFill>
                <a:latin typeface="Arial MT"/>
                <a:cs typeface="Arial MT"/>
              </a:rPr>
              <a:t>as </a:t>
            </a:r>
            <a:r>
              <a:rPr dirty="0" sz="800" spc="-25">
                <a:solidFill>
                  <a:srgbClr val="444444"/>
                </a:solidFill>
                <a:latin typeface="Arial MT"/>
                <a:cs typeface="Arial MT"/>
              </a:rPr>
              <a:t>seguintes</a:t>
            </a:r>
            <a:r>
              <a:rPr dirty="0" sz="800" spc="2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B4B4B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400084" y="4255328"/>
            <a:ext cx="1866900" cy="369570"/>
          </a:xfrm>
          <a:prstGeom prst="rect">
            <a:avLst/>
          </a:prstGeom>
        </p:spPr>
        <p:txBody>
          <a:bodyPr wrap="square" lIns="0" tIns="476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5"/>
              </a:spcBef>
            </a:pPr>
            <a:r>
              <a:rPr dirty="0" sz="800">
                <a:solidFill>
                  <a:srgbClr val="575757"/>
                </a:solidFill>
                <a:latin typeface="Arial MT"/>
                <a:cs typeface="Arial MT"/>
              </a:rPr>
              <a:t>Do</a:t>
            </a:r>
            <a:r>
              <a:rPr dirty="0" u="sng" sz="800">
                <a:solidFill>
                  <a:srgbClr val="575757"/>
                </a:solidFill>
                <a:uFill>
                  <a:solidFill>
                    <a:srgbClr val="67676B"/>
                  </a:solidFill>
                </a:uFill>
                <a:latin typeface="Arial MT"/>
                <a:cs typeface="Arial MT"/>
              </a:rPr>
              <a:t>tações</a:t>
            </a:r>
            <a:r>
              <a:rPr dirty="0" u="sng" sz="800" spc="15">
                <a:solidFill>
                  <a:srgbClr val="575757"/>
                </a:solidFill>
                <a:uFill>
                  <a:solidFill>
                    <a:srgbClr val="67676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3F3F3F"/>
                </a:solidFill>
                <a:uFill>
                  <a:solidFill>
                    <a:srgbClr val="67676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solidFill>
                  <a:srgbClr val="3F3F3F"/>
                </a:solidFill>
                <a:uFill>
                  <a:solidFill>
                    <a:srgbClr val="67676B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325">
              <a:lnSpc>
                <a:spcPct val="100000"/>
              </a:lnSpc>
              <a:spcBef>
                <a:spcPts val="330"/>
              </a:spcBef>
            </a:pPr>
            <a:r>
              <a:rPr dirty="0" sz="950" b="1">
                <a:solidFill>
                  <a:srgbClr val="646464"/>
                </a:solidFill>
                <a:latin typeface="Arial"/>
                <a:cs typeface="Arial"/>
              </a:rPr>
              <a:t>FUNDO</a:t>
            </a:r>
            <a:r>
              <a:rPr dirty="0" sz="950" spc="-20" b="1">
                <a:solidFill>
                  <a:srgbClr val="646464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505050"/>
                </a:solidFill>
                <a:latin typeface="Arial"/>
                <a:cs typeface="Arial"/>
              </a:rPr>
              <a:t>MUNICIPAL</a:t>
            </a:r>
            <a:r>
              <a:rPr dirty="0" sz="950" spc="35" b="1">
                <a:solidFill>
                  <a:srgbClr val="505050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606060"/>
                </a:solidFill>
                <a:latin typeface="Arial"/>
                <a:cs typeface="Arial"/>
              </a:rPr>
              <a:t>DE</a:t>
            </a:r>
            <a:r>
              <a:rPr dirty="0" sz="950" spc="-25" b="1">
                <a:solidFill>
                  <a:srgbClr val="606060"/>
                </a:solidFill>
                <a:latin typeface="Arial"/>
                <a:cs typeface="Arial"/>
              </a:rPr>
              <a:t> </a:t>
            </a:r>
            <a:r>
              <a:rPr dirty="0" sz="950" spc="-20" b="1">
                <a:solidFill>
                  <a:srgbClr val="464646"/>
                </a:solidFill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498640" y="4641914"/>
          <a:ext cx="6318250" cy="14452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7230"/>
                <a:gridCol w="2655570"/>
                <a:gridCol w="2220595"/>
                <a:gridCol w="668654"/>
              </a:tblGrid>
              <a:tr h="143510">
                <a:tc>
                  <a:txBody>
                    <a:bodyPr/>
                    <a:lstStyle/>
                    <a:p>
                      <a:pPr marL="3302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2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0">
                          <a:solidFill>
                            <a:srgbClr val="5E5E5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2.ú20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3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9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FMS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3.</a:t>
                      </a:r>
                      <a:r>
                        <a:rPr dirty="0" sz="800" spc="-80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800" spc="-105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7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3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666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baseline="3472" sz="1200" spc="-37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Recursos'de</a:t>
                      </a:r>
                      <a:r>
                        <a:rPr dirty="0" baseline="3472" sz="1200" spc="82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6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Im</a:t>
                      </a:r>
                      <a:r>
                        <a:rPr dirty="0" sz="800" spc="-4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</a:t>
                      </a:r>
                      <a:r>
                        <a:rPr dirty="0" baseline="3472" sz="1200" spc="-6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OStos</a:t>
                      </a:r>
                      <a:r>
                        <a:rPr dirty="0" baseline="3472" sz="1200" spc="-6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472" sz="1200" spc="179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52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1.500.000,00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7150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2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4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Atiyidade</a:t>
                      </a:r>
                      <a:r>
                        <a:rPr dirty="0" sz="800" spc="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1.500.000,00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</a:tr>
              <a:tr h="182245">
                <a:tc gridSpan="4">
                  <a:txBody>
                    <a:bodyPr/>
                    <a:lstStyle/>
                    <a:p>
                      <a:pPr marL="34290">
                        <a:lnSpc>
                          <a:spcPts val="869"/>
                        </a:lnSpc>
                        <a:spcBef>
                          <a:spcPts val="470"/>
                        </a:spcBef>
                        <a:tabLst>
                          <a:tab pos="800735" algn="l"/>
                        </a:tabLst>
                      </a:pPr>
                      <a:r>
                        <a:rPr dirty="0" sz="800" spc="-1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2.1?3</a:t>
                      </a:r>
                      <a:r>
                        <a:rPr dirty="0" sz="80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MANUTENCÂO</a:t>
                      </a:r>
                      <a:r>
                        <a:rPr dirty="0" sz="800" spc="7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35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12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SEDE/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CEMES</a:t>
                      </a:r>
                      <a:r>
                        <a:rPr dirty="0" sz="800" spc="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/.SAMU</a:t>
                      </a:r>
                      <a:r>
                        <a:rPr dirty="0" sz="800" spc="-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192/SAÚDE</a:t>
                      </a:r>
                      <a:r>
                        <a:rPr dirty="0" sz="800" spc="5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MENTAL/UPA</a:t>
                      </a:r>
                      <a:r>
                        <a:rPr dirty="0" sz="800" spc="7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596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5420"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?</a:t>
                      </a:r>
                      <a:r>
                        <a:rPr dirty="0" sz="800" spc="-4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*.0.0.30.03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 spc="-3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 spc="-4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1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4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Manutên4ao</a:t>
                      </a:r>
                      <a:r>
                        <a:rPr dirty="0" sz="800" spc="4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72727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solidFill>
                            <a:srgbClr val="72727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0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 spc="-1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500.000,U0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810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5" b="1">
                          <a:solidFill>
                            <a:srgbClr val="595959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10" b="1">
                          <a:solidFill>
                            <a:srgbClr val="595959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65" b="1">
                          <a:solidFill>
                            <a:srgbClr val="606060"/>
                          </a:solidFill>
                          <a:latin typeface="Arial"/>
                          <a:cs typeface="Arial"/>
                        </a:rPr>
                        <a:t>do,</a:t>
                      </a:r>
                      <a:r>
                        <a:rPr dirty="0" sz="800" spc="-140" b="1">
                          <a:solidFill>
                            <a:srgbClr val="60606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525252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55" b="1">
                          <a:solidFill>
                            <a:srgbClr val="52525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5" b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3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575757"/>
                          </a:solidFill>
                          <a:latin typeface="Arial"/>
                          <a:cs typeface="Arial"/>
                        </a:rPr>
                        <a:t>B$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3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AF4279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nidade</a:t>
                      </a:r>
                      <a:r>
                        <a:rPr dirty="0" sz="800" spc="14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2.000.000,00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339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48945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0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-1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800" spc="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2.000.000,00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18" name="object 18" descr=""/>
          <p:cNvSpPr txBox="1"/>
          <p:nvPr/>
        </p:nvSpPr>
        <p:spPr>
          <a:xfrm>
            <a:off x="846985" y="6136616"/>
            <a:ext cx="5730875" cy="2940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9105" marR="5080" indent="-447040">
              <a:lnSpc>
                <a:spcPct val="109900"/>
              </a:lnSpc>
              <a:spcBef>
                <a:spcPts val="100"/>
              </a:spcBef>
            </a:pP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Artigo</a:t>
            </a:r>
            <a:r>
              <a:rPr dirty="0" sz="800" spc="-3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D4D4D"/>
                </a:solidFill>
                <a:latin typeface="Arial MT"/>
                <a:cs typeface="Arial MT"/>
              </a:rPr>
              <a:t>2º</a:t>
            </a:r>
            <a:r>
              <a:rPr dirty="0" sz="800" spc="-4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959595"/>
                </a:solidFill>
                <a:latin typeface="Arial MT"/>
                <a:cs typeface="Arial MT"/>
              </a:rPr>
              <a:t>-</a:t>
            </a:r>
            <a:r>
              <a:rPr dirty="0" sz="800" spc="-75">
                <a:solidFill>
                  <a:srgbClr val="959595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5D5D5D"/>
                </a:solidFill>
                <a:latin typeface="Arial MT"/>
                <a:cs typeface="Arial MT"/>
              </a:rPr>
              <a:t>As</a:t>
            </a:r>
            <a:r>
              <a:rPr dirty="0" sz="800" spc="-2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05050"/>
                </a:solidFill>
                <a:latin typeface="Arial MT"/>
                <a:cs typeface="Arial MT"/>
              </a:rPr>
              <a:t>despesas</a:t>
            </a:r>
            <a:r>
              <a:rPr dirty="0" sz="800" spc="3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2A2A2A"/>
                </a:solidFill>
                <a:latin typeface="Arial MT"/>
                <a:cs typeface="Arial MT"/>
              </a:rPr>
              <a:t>decorrentes</a:t>
            </a:r>
            <a:r>
              <a:rPr dirty="0" sz="800" spc="4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05050"/>
                </a:solidFill>
                <a:latin typeface="Arial MT"/>
                <a:cs typeface="Arial MT"/>
              </a:rPr>
              <a:t>da</a:t>
            </a:r>
            <a:r>
              <a:rPr dirty="0" sz="800" spc="2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45454"/>
                </a:solidFill>
                <a:latin typeface="Arial MT"/>
                <a:cs typeface="Arial MT"/>
              </a:rPr>
              <a:t>abertura</a:t>
            </a:r>
            <a:r>
              <a:rPr dirty="0" sz="800" spc="3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B5B5B"/>
                </a:solidFill>
                <a:latin typeface="Arial MT"/>
                <a:cs typeface="Arial MT"/>
              </a:rPr>
              <a:t>do</a:t>
            </a:r>
            <a:r>
              <a:rPr dirty="0" sz="800" spc="-2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presente</a:t>
            </a:r>
            <a:r>
              <a:rPr dirty="0" sz="800" spc="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crédito</a:t>
            </a:r>
            <a:r>
              <a:rPr dirty="0" sz="800" spc="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suplementar,</a:t>
            </a:r>
            <a:r>
              <a:rPr dirty="0" sz="800" spc="6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serio</a:t>
            </a:r>
            <a:r>
              <a:rPr dirty="0" sz="800" spc="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cobertas</a:t>
            </a:r>
            <a:r>
              <a:rPr dirty="0" sz="800" spc="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B4B4B"/>
                </a:solidFill>
                <a:latin typeface="Arial MT"/>
                <a:cs typeface="Arial MT"/>
              </a:rPr>
              <a:t>com 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recursos</a:t>
            </a:r>
            <a:r>
              <a:rPr dirty="0" sz="800" spc="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14141"/>
                </a:solidFill>
                <a:latin typeface="Arial MT"/>
                <a:cs typeface="Arial MT"/>
              </a:rPr>
              <a:t>que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trata</a:t>
            </a:r>
            <a:r>
              <a:rPr dirty="0" sz="800" spc="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Artigo </a:t>
            </a: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43 </a:t>
            </a:r>
            <a:r>
              <a:rPr dirty="0" sz="800" spc="-30">
                <a:solidFill>
                  <a:srgbClr val="414141"/>
                </a:solidFill>
                <a:latin typeface="Arial MT"/>
                <a:cs typeface="Arial MT"/>
              </a:rPr>
              <a:t>parágrafo</a:t>
            </a:r>
            <a:r>
              <a:rPr dirty="0" sz="800" spc="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1º</a:t>
            </a:r>
            <a:r>
              <a:rPr dirty="0" sz="800" spc="-4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525252"/>
                </a:solidFill>
                <a:latin typeface="Arial MT"/>
                <a:cs typeface="Arial MT"/>
              </a:rPr>
              <a:t>da</a:t>
            </a:r>
            <a:r>
              <a:rPr dirty="0" sz="800" spc="-1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65656"/>
                </a:solidFill>
                <a:latin typeface="Arial MT"/>
                <a:cs typeface="Arial MT"/>
              </a:rPr>
              <a:t>Lei</a:t>
            </a:r>
            <a:r>
              <a:rPr dirty="0" sz="800" spc="-4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A3A3A"/>
                </a:solidFill>
                <a:latin typeface="Arial MT"/>
                <a:cs typeface="Arial MT"/>
              </a:rPr>
              <a:t>Federal</a:t>
            </a:r>
            <a:r>
              <a:rPr dirty="0" sz="800" spc="1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424242"/>
                </a:solidFill>
                <a:latin typeface="Arial MT"/>
                <a:cs typeface="Arial MT"/>
              </a:rPr>
              <a:t>4.320/64,</a:t>
            </a:r>
            <a:r>
              <a:rPr dirty="0" sz="800" spc="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Inciso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690800" y="6499116"/>
            <a:ext cx="158051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9565" marR="5080" indent="-317500">
              <a:lnSpc>
                <a:spcPct val="137400"/>
              </a:lnSpc>
              <a:spcBef>
                <a:spcPts val="100"/>
              </a:spcBef>
            </a:pP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Inciso:</a:t>
            </a:r>
            <a:r>
              <a:rPr dirty="0" sz="800" spc="5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II</a:t>
            </a:r>
            <a:r>
              <a:rPr dirty="0" sz="800" spc="-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-</a:t>
            </a:r>
            <a:r>
              <a:rPr dirty="0" sz="8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F2F2F"/>
                </a:solidFill>
                <a:latin typeface="Arial MT"/>
                <a:cs typeface="Arial MT"/>
              </a:rPr>
              <a:t>Excesso</a:t>
            </a:r>
            <a:r>
              <a:rPr dirty="0" sz="800" spc="-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800" spc="-4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Arrecadação: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III</a:t>
            </a:r>
            <a:r>
              <a:rPr dirty="0" sz="800" spc="-6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B5B5B"/>
                </a:solidFill>
                <a:latin typeface="Arial MT"/>
                <a:cs typeface="Arial MT"/>
              </a:rPr>
              <a:t>-</a:t>
            </a:r>
            <a:r>
              <a:rPr dirty="0" sz="800" spc="-1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Anulação</a:t>
            </a:r>
            <a:r>
              <a:rPr dirty="0" sz="800" spc="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45">
                <a:solidFill>
                  <a:srgbClr val="424242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45454"/>
                </a:solidFill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415324" y="6838050"/>
            <a:ext cx="1870710" cy="36385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800">
                <a:solidFill>
                  <a:srgbClr val="595959"/>
                </a:solidFill>
                <a:uFill>
                  <a:solidFill>
                    <a:srgbClr val="70707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50">
                <a:solidFill>
                  <a:srgbClr val="595959"/>
                </a:solidFill>
                <a:uFill>
                  <a:solidFill>
                    <a:srgbClr val="70707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414141"/>
                </a:solidFill>
                <a:uFill>
                  <a:solidFill>
                    <a:srgbClr val="707074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solidFill>
                  <a:srgbClr val="414141"/>
                </a:solidFill>
                <a:uFill>
                  <a:solidFill>
                    <a:srgbClr val="707074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05"/>
              </a:spcBef>
            </a:pPr>
            <a:r>
              <a:rPr dirty="0" sz="950">
                <a:solidFill>
                  <a:srgbClr val="626262"/>
                </a:solidFill>
                <a:latin typeface="Arial MT"/>
                <a:cs typeface="Arial MT"/>
              </a:rPr>
              <a:t>FUNDO</a:t>
            </a:r>
            <a:r>
              <a:rPr dirty="0" sz="950" spc="2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606060"/>
                </a:solidFill>
                <a:latin typeface="Arial MT"/>
                <a:cs typeface="Arial MT"/>
              </a:rPr>
              <a:t>MUNICIPAL</a:t>
            </a:r>
            <a:r>
              <a:rPr dirty="0" sz="950" spc="80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950">
                <a:solidFill>
                  <a:srgbClr val="696969"/>
                </a:solidFill>
                <a:latin typeface="Arial MT"/>
                <a:cs typeface="Arial MT"/>
              </a:rPr>
              <a:t>DE</a:t>
            </a:r>
            <a:r>
              <a:rPr dirty="0" sz="950" spc="15">
                <a:solidFill>
                  <a:srgbClr val="696969"/>
                </a:solidFill>
                <a:latin typeface="Arial MT"/>
                <a:cs typeface="Arial MT"/>
              </a:rPr>
              <a:t> </a:t>
            </a:r>
            <a:r>
              <a:rPr dirty="0" sz="950" spc="-10">
                <a:solidFill>
                  <a:srgbClr val="606060"/>
                </a:solidFill>
                <a:latin typeface="Arial MT"/>
                <a:cs typeface="Arial MT"/>
              </a:rPr>
              <a:t>SAÚDE</a:t>
            </a:r>
            <a:endParaRPr sz="9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767976" y="6479958"/>
            <a:ext cx="719455" cy="375920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dirty="0" sz="800" spc="-25">
                <a:solidFill>
                  <a:srgbClr val="1F1F1F"/>
                </a:solidFill>
                <a:latin typeface="Arial MT"/>
                <a:cs typeface="Arial MT"/>
              </a:rPr>
              <a:t>R$2.000.000,00</a:t>
            </a:r>
            <a:endParaRPr sz="800">
              <a:latin typeface="Arial MT"/>
              <a:cs typeface="Arial MT"/>
            </a:endParaRPr>
          </a:p>
          <a:p>
            <a:pPr marL="17145">
              <a:lnSpc>
                <a:spcPct val="100000"/>
              </a:lnSpc>
              <a:spcBef>
                <a:spcPts val="434"/>
              </a:spcBef>
            </a:pPr>
            <a:r>
              <a:rPr dirty="0" sz="750" spc="-10">
                <a:solidFill>
                  <a:srgbClr val="3F3F3F"/>
                </a:solidFill>
                <a:latin typeface="Arial MT"/>
                <a:cs typeface="Arial MT"/>
              </a:rPr>
              <a:t>$2.000.000,00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301798" y="7151010"/>
            <a:ext cx="4911090" cy="354965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Fundo</a:t>
            </a:r>
            <a:r>
              <a:rPr dirty="0" sz="80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Municipal</a:t>
            </a:r>
            <a:r>
              <a:rPr dirty="0" sz="800" spc="5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06060"/>
                </a:solidFill>
                <a:latin typeface="Arial MT"/>
                <a:cs typeface="Arial MT"/>
              </a:rPr>
              <a:t>de </a:t>
            </a:r>
            <a:r>
              <a:rPr dirty="0" sz="800" spc="-10">
                <a:solidFill>
                  <a:srgbClr val="4F4F4F"/>
                </a:solidFill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35"/>
              </a:spcBef>
            </a:pPr>
            <a:r>
              <a:rPr dirty="0" sz="800" spc="-35">
                <a:solidFill>
                  <a:srgbClr val="262626"/>
                </a:solidFill>
                <a:latin typeface="Arial MT"/>
                <a:cs typeface="Arial MT"/>
              </a:rPr>
              <a:t>MANUTENÇÃO</a:t>
            </a:r>
            <a:r>
              <a:rPr dirty="0" sz="800" spc="6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E</a:t>
            </a:r>
            <a:r>
              <a:rPr dirty="0" sz="800" spc="-4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1D1D1D"/>
                </a:solidFill>
                <a:latin typeface="Arial MT"/>
                <a:cs typeface="Arial MT"/>
              </a:rPr>
              <a:t>OPERACIONALIZACÁO</a:t>
            </a:r>
            <a:r>
              <a:rPr dirty="0" sz="800" spc="-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82828"/>
                </a:solidFill>
                <a:latin typeface="Arial MT"/>
                <a:cs typeface="Arial MT"/>
              </a:rPr>
              <a:t>ESTRATÉGIA</a:t>
            </a:r>
            <a:r>
              <a:rPr dirty="0" sz="800" spc="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F4F4F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SAÚDE</a:t>
            </a:r>
            <a:r>
              <a:rPr dirty="0" sz="800" spc="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64646"/>
                </a:solidFill>
                <a:latin typeface="Arial MT"/>
                <a:cs typeface="Arial MT"/>
              </a:rPr>
              <a:t>DA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FAMÍLIA/UBS</a:t>
            </a:r>
            <a:r>
              <a:rPr dirty="0" sz="800" spc="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131313"/>
                </a:solidFill>
                <a:latin typeface="Arial MT"/>
                <a:cs typeface="Arial MT"/>
              </a:rPr>
              <a:t>(PREVINE</a:t>
            </a:r>
            <a:r>
              <a:rPr dirty="0" sz="800" spc="55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BRASIL)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535536" y="7151010"/>
            <a:ext cx="582930" cy="5194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20040" indent="635">
              <a:lnSpc>
                <a:spcPct val="134900"/>
              </a:lnSpc>
              <a:spcBef>
                <a:spcPts val="100"/>
              </a:spcBef>
            </a:pPr>
            <a:r>
              <a:rPr dirty="0" sz="800" spc="-75">
                <a:solidFill>
                  <a:srgbClr val="666666"/>
                </a:solidFill>
                <a:latin typeface="Arial MT"/>
                <a:cs typeface="Arial MT"/>
              </a:rPr>
              <a:t>O5.22</a:t>
            </a:r>
            <a:r>
              <a:rPr dirty="0" sz="800" spc="500">
                <a:solidFill>
                  <a:srgbClr val="666666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595959"/>
                </a:solidFill>
                <a:latin typeface="Arial MT"/>
                <a:cs typeface="Arial MT"/>
              </a:rPr>
              <a:t>2.315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sz="800" spc="-30">
                <a:solidFill>
                  <a:srgbClr val="525252"/>
                </a:solidFill>
                <a:latin typeface="Arial MT"/>
                <a:cs typeface="Arial MT"/>
              </a:rPr>
              <a:t>ü.3.9.0.39.05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302292" y="7498281"/>
            <a:ext cx="5432425" cy="521970"/>
          </a:xfrm>
          <a:prstGeom prst="rect">
            <a:avLst/>
          </a:prstGeom>
        </p:spPr>
        <p:txBody>
          <a:bodyPr wrap="square" lIns="0" tIns="457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0"/>
              </a:spcBef>
              <a:tabLst>
                <a:tab pos="3027045" algn="l"/>
                <a:tab pos="4858385" algn="l"/>
              </a:tabLst>
            </a:pPr>
            <a:r>
              <a:rPr dirty="0" baseline="3472" sz="1200" spc="-44">
                <a:solidFill>
                  <a:srgbClr val="2D2D2D"/>
                </a:solidFill>
                <a:latin typeface="Arial MT"/>
                <a:cs typeface="Arial MT"/>
              </a:rPr>
              <a:t>DEMAIS</a:t>
            </a:r>
            <a:r>
              <a:rPr dirty="0" baseline="3472" sz="1200" spc="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baseline="3472" sz="1200" spc="-44">
                <a:solidFill>
                  <a:srgbClr val="333333"/>
                </a:solidFill>
                <a:latin typeface="Arial MT"/>
                <a:cs typeface="Arial MT"/>
              </a:rPr>
              <a:t>SERVI</a:t>
            </a:r>
            <a:r>
              <a:rPr dirty="0" sz="800" spc="-30">
                <a:solidFill>
                  <a:srgbClr val="333333"/>
                </a:solidFill>
                <a:latin typeface="Arial MT"/>
                <a:cs typeface="Arial MT"/>
              </a:rPr>
              <a:t>C</a:t>
            </a:r>
            <a:r>
              <a:rPr dirty="0" baseline="3472" sz="1200" spc="-44">
                <a:solidFill>
                  <a:srgbClr val="333333"/>
                </a:solidFill>
                <a:latin typeface="Arial MT"/>
                <a:cs typeface="Arial MT"/>
              </a:rPr>
              <a:t>OS</a:t>
            </a:r>
            <a:r>
              <a:rPr dirty="0" baseline="3472" sz="1200" spc="-104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464646"/>
                </a:solidFill>
                <a:latin typeface="Arial MT"/>
                <a:cs typeface="Arial MT"/>
              </a:rPr>
              <a:t>DE</a:t>
            </a:r>
            <a:r>
              <a:rPr dirty="0" baseline="3472" sz="1200" spc="-37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383838"/>
                </a:solidFill>
                <a:latin typeface="Arial MT"/>
                <a:cs typeface="Arial MT"/>
              </a:rPr>
              <a:t>TERCEIROS</a:t>
            </a:r>
            <a:r>
              <a:rPr dirty="0" baseline="3472" sz="1200" spc="6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414141"/>
                </a:solidFill>
                <a:latin typeface="Arial MT"/>
                <a:cs typeface="Arial MT"/>
              </a:rPr>
              <a:t>-</a:t>
            </a:r>
            <a:r>
              <a:rPr dirty="0" baseline="3472" sz="1200" spc="-6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424242"/>
                </a:solidFill>
                <a:latin typeface="Arial MT"/>
                <a:cs typeface="Arial MT"/>
              </a:rPr>
              <a:t>PESSOA</a:t>
            </a:r>
            <a:r>
              <a:rPr dirty="0" baseline="3472" sz="1200" spc="44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343434"/>
                </a:solidFill>
                <a:latin typeface="Arial MT"/>
                <a:cs typeface="Arial MT"/>
              </a:rPr>
              <a:t>JURÍDICA</a:t>
            </a:r>
            <a:r>
              <a:rPr dirty="0" baseline="3472" sz="1200">
                <a:solidFill>
                  <a:srgbClr val="343434"/>
                </a:solidFill>
                <a:latin typeface="Arial MT"/>
                <a:cs typeface="Arial MT"/>
              </a:rPr>
              <a:t>	</a:t>
            </a:r>
            <a:r>
              <a:rPr dirty="0" baseline="3472" sz="1200">
                <a:solidFill>
                  <a:srgbClr val="C35085"/>
                </a:solidFill>
                <a:latin typeface="Arial MT"/>
                <a:cs typeface="Arial MT"/>
              </a:rPr>
              <a:t>'</a:t>
            </a:r>
            <a:r>
              <a:rPr dirty="0" baseline="3472" sz="1200" spc="270">
                <a:solidFill>
                  <a:srgbClr val="C35085"/>
                </a:solidFill>
                <a:latin typeface="Arial MT"/>
                <a:cs typeface="Arial MT"/>
              </a:rPr>
              <a:t> </a:t>
            </a:r>
            <a:r>
              <a:rPr dirty="0" baseline="3472" sz="1200" spc="-67">
                <a:solidFill>
                  <a:srgbClr val="565656"/>
                </a:solidFill>
                <a:latin typeface="Arial MT"/>
                <a:cs typeface="Arial MT"/>
              </a:rPr>
              <a:t>SUS</a:t>
            </a:r>
            <a:r>
              <a:rPr dirty="0" baseline="3472" sz="120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4D4D4D"/>
                </a:solidFill>
                <a:latin typeface="Arial MT"/>
                <a:cs typeface="Arial MT"/>
              </a:rPr>
              <a:t>-</a:t>
            </a:r>
            <a:r>
              <a:rPr dirty="0" baseline="3472" sz="1200" spc="-44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424242"/>
                </a:solidFill>
                <a:latin typeface="Arial MT"/>
                <a:cs typeface="Arial MT"/>
              </a:rPr>
              <a:t>Manutenção</a:t>
            </a:r>
            <a:r>
              <a:rPr dirty="0" baseline="3472" sz="1200" spc="7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baseline="3472" sz="1200" spc="-37">
                <a:solidFill>
                  <a:srgbClr val="464646"/>
                </a:solidFill>
                <a:latin typeface="Arial MT"/>
                <a:cs typeface="Arial MT"/>
              </a:rPr>
              <a:t>ASPS</a:t>
            </a:r>
            <a:r>
              <a:rPr dirty="0" baseline="3472" sz="1200" spc="-1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797979"/>
                </a:solidFill>
                <a:latin typeface="Arial MT"/>
                <a:cs typeface="Arial MT"/>
              </a:rPr>
              <a:t>-</a:t>
            </a:r>
            <a:r>
              <a:rPr dirty="0" baseline="3472" sz="1200" spc="-15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baseline="3472" sz="1200" spc="-52">
                <a:solidFill>
                  <a:srgbClr val="484848"/>
                </a:solidFill>
                <a:latin typeface="Arial MT"/>
                <a:cs typeface="Arial MT"/>
              </a:rPr>
              <a:t>Governo</a:t>
            </a:r>
            <a:r>
              <a:rPr dirty="0" baseline="3472" sz="1200" spc="3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baseline="3472" sz="1200" spc="-75">
                <a:solidFill>
                  <a:srgbClr val="232323"/>
                </a:solidFill>
                <a:latin typeface="Arial MT"/>
                <a:cs typeface="Arial MT"/>
              </a:rPr>
              <a:t>I</a:t>
            </a:r>
            <a:r>
              <a:rPr dirty="0" baseline="3472" sz="1200">
                <a:solidFill>
                  <a:srgbClr val="232323"/>
                </a:solidFill>
                <a:latin typeface="Arial MT"/>
                <a:cs typeface="Arial MT"/>
              </a:rPr>
              <a:t>	</a:t>
            </a:r>
            <a:r>
              <a:rPr dirty="0" baseline="3472" sz="1200" spc="-44">
                <a:solidFill>
                  <a:srgbClr val="424242"/>
                </a:solidFill>
                <a:latin typeface="Arial MT"/>
                <a:cs typeface="Arial MT"/>
              </a:rPr>
              <a:t>1.ú00.000,00</a:t>
            </a:r>
            <a:endParaRPr baseline="3472" sz="1200">
              <a:latin typeface="Arial MT"/>
              <a:cs typeface="Arial MT"/>
            </a:endParaRPr>
          </a:p>
          <a:p>
            <a:pPr marL="2623820">
              <a:lnSpc>
                <a:spcPct val="100000"/>
              </a:lnSpc>
              <a:spcBef>
                <a:spcPts val="265"/>
              </a:spcBef>
              <a:tabLst>
                <a:tab pos="4855210" algn="l"/>
              </a:tabLst>
            </a:pP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Total</a:t>
            </a:r>
            <a:r>
              <a:rPr dirty="0" sz="80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65656"/>
                </a:solidFill>
                <a:latin typeface="Arial MT"/>
                <a:cs typeface="Arial MT"/>
              </a:rPr>
              <a:t>do</a:t>
            </a:r>
            <a:r>
              <a:rPr dirty="0" sz="800" spc="-15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Projeto</a:t>
            </a:r>
            <a:r>
              <a:rPr dirty="0" sz="800" spc="4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/ </a:t>
            </a:r>
            <a:r>
              <a:rPr dirty="0" sz="800">
                <a:solidFill>
                  <a:srgbClr val="505050"/>
                </a:solidFill>
                <a:latin typeface="Arial MT"/>
                <a:cs typeface="Arial MT"/>
              </a:rPr>
              <a:t>Atividade</a:t>
            </a:r>
            <a:r>
              <a:rPr dirty="0" sz="800" spc="25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D5D5D"/>
                </a:solidFill>
                <a:latin typeface="Arial MT"/>
                <a:cs typeface="Arial MT"/>
              </a:rPr>
              <a:t>R$</a:t>
            </a:r>
            <a:r>
              <a:rPr dirty="0" sz="800">
                <a:solidFill>
                  <a:srgbClr val="5D5D5D"/>
                </a:solidFill>
                <a:latin typeface="Arial MT"/>
                <a:cs typeface="Arial MT"/>
              </a:rPr>
              <a:t>	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1.500.000,00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dirty="0" sz="800" spc="-35">
                <a:solidFill>
                  <a:srgbClr val="444444"/>
                </a:solidFill>
                <a:latin typeface="Arial MT"/>
                <a:cs typeface="Arial MT"/>
              </a:rPr>
              <a:t>MANUTENCÃO,</a:t>
            </a:r>
            <a:r>
              <a:rPr dirty="0" sz="800" spc="13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40">
                <a:solidFill>
                  <a:srgbClr val="3B3B3B"/>
                </a:solidFill>
                <a:latin typeface="Arial MT"/>
                <a:cs typeface="Arial MT"/>
              </a:rPr>
              <a:t>ADMINISTRACÃO</a:t>
            </a:r>
            <a:r>
              <a:rPr dirty="0" sz="800" spc="9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E</a:t>
            </a:r>
            <a:r>
              <a:rPr dirty="0" sz="800" spc="-3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232323"/>
                </a:solidFill>
                <a:latin typeface="Arial MT"/>
                <a:cs typeface="Arial MT"/>
              </a:rPr>
              <a:t>OPERACIONALIZ$CÃO </a:t>
            </a:r>
            <a:r>
              <a:rPr dirty="0" sz="800" spc="-30">
                <a:solidFill>
                  <a:srgbClr val="2D2D2D"/>
                </a:solidFill>
                <a:latin typeface="Arial MT"/>
                <a:cs typeface="Arial MT"/>
              </a:rPr>
              <a:t>DAS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2F2F2F"/>
                </a:solidFill>
                <a:latin typeface="Arial MT"/>
                <a:cs typeface="Arial MT"/>
              </a:rPr>
              <a:t>UNIDADES</a:t>
            </a:r>
            <a:r>
              <a:rPr dirty="0" sz="800" spc="6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SAÚDE/CONST/REFORMA/AMPt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537697" y="7833363"/>
            <a:ext cx="582930" cy="348615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solidFill>
                  <a:srgbClr val="696969"/>
                </a:solidFill>
                <a:latin typeface="Arial MT"/>
                <a:cs typeface="Arial MT"/>
              </a:rPr>
              <a:t>2.8?7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dirty="0" sz="800" spc="-30">
                <a:solidFill>
                  <a:srgbClr val="696969"/>
                </a:solidFill>
                <a:latin typeface="Arial MT"/>
                <a:cs typeface="Arial MT"/>
              </a:rPr>
              <a:t>4.4.9.0.51.00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1305219" y="8034415"/>
            <a:ext cx="25876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544445" algn="l"/>
              </a:tabLst>
            </a:pP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OBRAS</a:t>
            </a:r>
            <a:r>
              <a:rPr dirty="0" sz="800" spc="-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D6D6D"/>
                </a:solidFill>
                <a:latin typeface="Arial MT"/>
                <a:cs typeface="Arial MT"/>
              </a:rPr>
              <a:t>E</a:t>
            </a:r>
            <a:r>
              <a:rPr dirty="0" sz="800" spc="-55">
                <a:solidFill>
                  <a:srgbClr val="6D6D6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Arial MT"/>
                <a:cs typeface="Arial MT"/>
              </a:rPr>
              <a:t>INSTALAÇÕES</a:t>
            </a: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	</a:t>
            </a:r>
            <a:r>
              <a:rPr dirty="0" sz="800" spc="-50">
                <a:solidFill>
                  <a:srgbClr val="C33A6D"/>
                </a:solidFill>
                <a:latin typeface="Arial MT"/>
                <a:cs typeface="Arial MT"/>
              </a:rPr>
              <a:t>•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3916838" y="7997859"/>
            <a:ext cx="2074545" cy="6565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72440">
              <a:lnSpc>
                <a:spcPct val="129900"/>
              </a:lnSpc>
              <a:spcBef>
                <a:spcPts val="100"/>
              </a:spcBef>
            </a:pP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Convênios</a:t>
            </a:r>
            <a:r>
              <a:rPr dirty="0" sz="800" spc="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4D4D4D"/>
                </a:solidFill>
                <a:latin typeface="Arial MT"/>
                <a:cs typeface="Arial MT"/>
              </a:rPr>
              <a:t>Saúde</a:t>
            </a:r>
            <a:r>
              <a:rPr dirty="0" sz="800" spc="-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-</a:t>
            </a:r>
            <a:r>
              <a:rPr dirty="0" sz="800" spc="-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Governo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Federal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95959"/>
                </a:solidFill>
                <a:latin typeface="Arial MT"/>
                <a:cs typeface="Arial MT"/>
              </a:rPr>
              <a:t>Total</a:t>
            </a:r>
            <a:r>
              <a:rPr dirty="0" sz="800" spc="2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do</a:t>
            </a:r>
            <a:r>
              <a:rPr dirty="0" sz="800" spc="-1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Projeto</a:t>
            </a:r>
            <a:r>
              <a:rPr dirty="0" sz="800" spc="5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/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Atividade</a:t>
            </a:r>
            <a:r>
              <a:rPr dirty="0" sz="800" spc="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626262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Total</a:t>
            </a:r>
            <a:r>
              <a:rPr dirty="0" sz="800" spc="-1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B5B5B"/>
                </a:solidFill>
                <a:latin typeface="Arial MT"/>
                <a:cs typeface="Arial MT"/>
              </a:rPr>
              <a:t>da</a:t>
            </a:r>
            <a:r>
              <a:rPr dirty="0" sz="800" spc="-40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Unidade</a:t>
            </a:r>
            <a:r>
              <a:rPr dirty="0" sz="800" spc="18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35">
                <a:solidFill>
                  <a:srgbClr val="525252"/>
                </a:solidFill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  <a:p>
            <a:pPr marL="678815">
              <a:lnSpc>
                <a:spcPct val="100000"/>
              </a:lnSpc>
              <a:spcBef>
                <a:spcPts val="145"/>
              </a:spcBef>
            </a:pPr>
            <a:r>
              <a:rPr dirty="0" sz="800">
                <a:solidFill>
                  <a:srgbClr val="4F4F4F"/>
                </a:solidFill>
                <a:latin typeface="Arial MT"/>
                <a:cs typeface="Arial MT"/>
              </a:rPr>
              <a:t>Valor</a:t>
            </a:r>
            <a:r>
              <a:rPr dirty="0" sz="800" spc="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45454"/>
                </a:solidFill>
                <a:latin typeface="Arial MT"/>
                <a:cs typeface="Arial MT"/>
              </a:rPr>
              <a:t>Total</a:t>
            </a:r>
            <a:r>
              <a:rPr dirty="0" sz="800" spc="1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94949"/>
                </a:solidFill>
                <a:latin typeface="Arial MT"/>
                <a:cs typeface="Arial MT"/>
              </a:rPr>
              <a:t>Anulado</a:t>
            </a:r>
            <a:r>
              <a:rPr dirty="0" sz="800" spc="2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595959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6156490" y="7997859"/>
            <a:ext cx="582930" cy="65659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algn="r" marR="9525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500.000,00</a:t>
            </a:r>
            <a:endParaRPr sz="800">
              <a:latin typeface="Arial MT"/>
              <a:cs typeface="Arial MT"/>
            </a:endParaRPr>
          </a:p>
          <a:p>
            <a:pPr algn="r" marR="11430">
              <a:lnSpc>
                <a:spcPct val="100000"/>
              </a:lnSpc>
              <a:spcBef>
                <a:spcPts val="290"/>
              </a:spcBef>
            </a:pP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500.000,00</a:t>
            </a:r>
            <a:endParaRPr sz="800">
              <a:latin typeface="Arial MT"/>
              <a:cs typeface="Arial MT"/>
            </a:endParaRPr>
          </a:p>
          <a:p>
            <a:pPr algn="r" marR="10795">
              <a:lnSpc>
                <a:spcPct val="100000"/>
              </a:lnSpc>
              <a:spcBef>
                <a:spcPts val="405"/>
              </a:spcBef>
            </a:pPr>
            <a:r>
              <a:rPr dirty="0" sz="800" spc="-35">
                <a:solidFill>
                  <a:srgbClr val="3D3D3D"/>
                </a:solidFill>
                <a:latin typeface="Arial MT"/>
                <a:cs typeface="Arial MT"/>
              </a:rPr>
              <a:t>2.000.000,00</a:t>
            </a:r>
            <a:endParaRPr sz="8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  <a:spcBef>
                <a:spcPts val="145"/>
              </a:spcBef>
            </a:pPr>
            <a:r>
              <a:rPr dirty="0" sz="800" spc="-30">
                <a:solidFill>
                  <a:srgbClr val="3F3F3F"/>
                </a:solidFill>
                <a:latin typeface="Arial MT"/>
                <a:cs typeface="Arial MT"/>
              </a:rPr>
              <a:t>2.000.000,00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2885857" y="9561843"/>
            <a:ext cx="28702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10">
                <a:solidFill>
                  <a:srgbClr val="444444"/>
                </a:solidFill>
                <a:latin typeface="Arial MT"/>
                <a:cs typeface="Arial MT"/>
              </a:rPr>
              <a:t>Servaux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4291701" y="9561843"/>
            <a:ext cx="49530" cy="1092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50" spc="-50">
                <a:solidFill>
                  <a:srgbClr val="D4184D"/>
                </a:solidFill>
                <a:latin typeface="Arial MT"/>
                <a:cs typeface="Arial MT"/>
              </a:rPr>
              <a:t>”</a:t>
            </a:r>
            <a:endParaRPr sz="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9495" y="466072"/>
            <a:ext cx="533399" cy="612291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370320" y="10410479"/>
            <a:ext cx="814069" cy="0"/>
          </a:xfrm>
          <a:custGeom>
            <a:avLst/>
            <a:gdLst/>
            <a:ahLst/>
            <a:cxnLst/>
            <a:rect l="l" t="t" r="r" b="b"/>
            <a:pathLst>
              <a:path w="814070" h="0">
                <a:moveTo>
                  <a:pt x="0" y="0"/>
                </a:moveTo>
                <a:lnTo>
                  <a:pt x="813816" y="0"/>
                </a:lnTo>
              </a:path>
            </a:pathLst>
          </a:custGeom>
          <a:ln w="913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548640" y="9618460"/>
            <a:ext cx="216535" cy="0"/>
          </a:xfrm>
          <a:custGeom>
            <a:avLst/>
            <a:gdLst/>
            <a:ahLst/>
            <a:cxnLst/>
            <a:rect l="l" t="t" r="r" b="b"/>
            <a:pathLst>
              <a:path w="216534" h="0">
                <a:moveTo>
                  <a:pt x="0" y="0"/>
                </a:moveTo>
                <a:lnTo>
                  <a:pt x="216408" y="0"/>
                </a:lnTo>
              </a:path>
            </a:pathLst>
          </a:custGeom>
          <a:ln w="3175">
            <a:solidFill>
              <a:srgbClr val="70747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667000" y="2612139"/>
            <a:ext cx="1871980" cy="0"/>
          </a:xfrm>
          <a:custGeom>
            <a:avLst/>
            <a:gdLst/>
            <a:ahLst/>
            <a:cxnLst/>
            <a:rect l="l" t="t" r="r" b="b"/>
            <a:pathLst>
              <a:path w="1871979" h="0">
                <a:moveTo>
                  <a:pt x="0" y="0"/>
                </a:moveTo>
                <a:lnTo>
                  <a:pt x="1871472" y="0"/>
                </a:lnTo>
              </a:path>
            </a:pathLst>
          </a:custGeom>
          <a:ln w="9138">
            <a:solidFill>
              <a:srgbClr val="606060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411480" y="1230676"/>
            <a:ext cx="6383020" cy="12700"/>
            <a:chOff x="411480" y="1230676"/>
            <a:chExt cx="6383020" cy="12700"/>
          </a:xfrm>
        </p:grpSpPr>
        <p:sp>
          <p:nvSpPr>
            <p:cNvPr id="7" name="object 7" descr=""/>
            <p:cNvSpPr/>
            <p:nvPr/>
          </p:nvSpPr>
          <p:spPr>
            <a:xfrm>
              <a:off x="652272" y="1235245"/>
              <a:ext cx="6141720" cy="0"/>
            </a:xfrm>
            <a:custGeom>
              <a:avLst/>
              <a:gdLst/>
              <a:ahLst/>
              <a:cxnLst/>
              <a:rect l="l" t="t" r="r" b="b"/>
              <a:pathLst>
                <a:path w="6141720" h="0">
                  <a:moveTo>
                    <a:pt x="0" y="0"/>
                  </a:moveTo>
                  <a:lnTo>
                    <a:pt x="6141720" y="0"/>
                  </a:lnTo>
                </a:path>
              </a:pathLst>
            </a:custGeom>
            <a:ln w="9138">
              <a:solidFill>
                <a:srgbClr val="676767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411480" y="1238292"/>
              <a:ext cx="228600" cy="0"/>
            </a:xfrm>
            <a:custGeom>
              <a:avLst/>
              <a:gdLst/>
              <a:ahLst/>
              <a:cxnLst/>
              <a:rect l="l" t="t" r="r" b="b"/>
              <a:pathLst>
                <a:path w="228600" h="0">
                  <a:moveTo>
                    <a:pt x="0" y="0"/>
                  </a:moveTo>
                  <a:lnTo>
                    <a:pt x="228600" y="0"/>
                  </a:lnTo>
                </a:path>
              </a:pathLst>
            </a:custGeom>
            <a:ln w="9138">
              <a:solidFill>
                <a:srgbClr val="676767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pic>
        <p:nvPicPr>
          <p:cNvPr id="9" name="object 9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525768" y="9571243"/>
            <a:ext cx="36575" cy="54832"/>
          </a:xfrm>
          <a:prstGeom prst="rect">
            <a:avLst/>
          </a:prstGeom>
        </p:spPr>
      </p:pic>
      <p:sp>
        <p:nvSpPr>
          <p:cNvPr id="10" name="object 10" descr=""/>
          <p:cNvSpPr txBox="1"/>
          <p:nvPr/>
        </p:nvSpPr>
        <p:spPr>
          <a:xfrm>
            <a:off x="1270796" y="211826"/>
            <a:ext cx="3032125" cy="657225"/>
          </a:xfrm>
          <a:prstGeom prst="rect">
            <a:avLst/>
          </a:prstGeom>
        </p:spPr>
        <p:txBody>
          <a:bodyPr wrap="square" lIns="0" tIns="11366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dirty="0" sz="1200" spc="-40">
                <a:solidFill>
                  <a:srgbClr val="575757"/>
                </a:solidFill>
                <a:latin typeface="Arial MT"/>
                <a:cs typeface="Arial MT"/>
              </a:rPr>
              <a:t>PREFEITURA</a:t>
            </a:r>
            <a:r>
              <a:rPr dirty="0" sz="1200" spc="100">
                <a:solidFill>
                  <a:srgbClr val="575757"/>
                </a:solidFill>
                <a:latin typeface="Arial MT"/>
                <a:cs typeface="Arial MT"/>
              </a:rPr>
              <a:t> </a:t>
            </a:r>
            <a:r>
              <a:rPr dirty="0" sz="1200" spc="-20">
                <a:solidFill>
                  <a:srgbClr val="565656"/>
                </a:solidFill>
                <a:latin typeface="Arial MT"/>
                <a:cs typeface="Arial MT"/>
              </a:rPr>
              <a:t>MUNICIPAL </a:t>
            </a:r>
            <a:r>
              <a:rPr dirty="0" sz="1200" spc="-20">
                <a:solidFill>
                  <a:srgbClr val="5D5D5D"/>
                </a:solidFill>
                <a:latin typeface="Arial MT"/>
                <a:cs typeface="Arial MT"/>
              </a:rPr>
              <a:t>DE</a:t>
            </a:r>
            <a:r>
              <a:rPr dirty="0" sz="1200" spc="-6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1200" spc="-40">
                <a:solidFill>
                  <a:srgbClr val="565656"/>
                </a:solidFill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65"/>
              </a:spcBef>
              <a:tabLst>
                <a:tab pos="2491105" algn="l"/>
              </a:tabLst>
            </a:pPr>
            <a:r>
              <a:rPr dirty="0" sz="850" spc="-55">
                <a:solidFill>
                  <a:srgbClr val="5D5D5D"/>
                </a:solidFill>
                <a:latin typeface="Arial MT"/>
                <a:cs typeface="Arial MT"/>
              </a:rPr>
              <a:t>Rua</a:t>
            </a:r>
            <a:r>
              <a:rPr dirty="0" sz="850" spc="-10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D4D4D"/>
                </a:solidFill>
                <a:latin typeface="Arial MT"/>
                <a:cs typeface="Arial MT"/>
              </a:rPr>
              <a:t>Maria</a:t>
            </a:r>
            <a:r>
              <a:rPr dirty="0" sz="850" spc="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494949"/>
                </a:solidFill>
                <a:latin typeface="Arial MT"/>
                <a:cs typeface="Arial MT"/>
              </a:rPr>
              <a:t>Lourenço,</a:t>
            </a:r>
            <a:r>
              <a:rPr dirty="0" sz="850" spc="-1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6E6E6E"/>
                </a:solidFill>
                <a:latin typeface="Arial MT"/>
                <a:cs typeface="Arial MT"/>
              </a:rPr>
              <a:t>18</a:t>
            </a:r>
            <a:r>
              <a:rPr dirty="0" sz="850">
                <a:solidFill>
                  <a:srgbClr val="6E6E6E"/>
                </a:solidFill>
                <a:latin typeface="Arial MT"/>
                <a:cs typeface="Arial MT"/>
              </a:rPr>
              <a:t>	</a:t>
            </a:r>
            <a:r>
              <a:rPr dirty="0" sz="850" spc="-25">
                <a:solidFill>
                  <a:srgbClr val="93546B"/>
                </a:solidFill>
                <a:latin typeface="Arial MT"/>
                <a:cs typeface="Arial MT"/>
              </a:rPr>
              <a:t>'.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850" spc="-45">
                <a:solidFill>
                  <a:srgbClr val="525252"/>
                </a:solidFill>
                <a:latin typeface="Arial MT"/>
                <a:cs typeface="Arial MT"/>
              </a:rPr>
              <a:t>Fazenda</a:t>
            </a:r>
            <a:r>
              <a:rPr dirty="0" sz="850" spc="-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464646"/>
                </a:solidFill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749792" y="1320785"/>
            <a:ext cx="46291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626262"/>
                </a:solidFill>
                <a:latin typeface="Arial MT"/>
                <a:cs typeface="Arial MT"/>
              </a:rPr>
              <a:t>.4rtigc</a:t>
            </a:r>
            <a:r>
              <a:rPr dirty="0" sz="750" spc="50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95959"/>
                </a:solidFill>
                <a:latin typeface="Arial MT"/>
                <a:cs typeface="Arial MT"/>
              </a:rPr>
              <a:t>3º </a:t>
            </a:r>
            <a:r>
              <a:rPr dirty="0" sz="750" spc="-50">
                <a:solidFill>
                  <a:srgbClr val="6D6D6D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339220" y="1320785"/>
            <a:ext cx="33000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Revogadas</a:t>
            </a:r>
            <a:r>
              <a:rPr dirty="0" sz="750" spc="12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06060"/>
                </a:solidFill>
                <a:latin typeface="Arial MT"/>
                <a:cs typeface="Arial MT"/>
              </a:rPr>
              <a:t>as</a:t>
            </a:r>
            <a:r>
              <a:rPr dirty="0" sz="750" spc="25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disposiçöes</a:t>
            </a:r>
            <a:r>
              <a:rPr dirty="0" sz="750" spc="11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25252"/>
                </a:solidFill>
                <a:latin typeface="Arial MT"/>
                <a:cs typeface="Arial MT"/>
              </a:rPr>
              <a:t>em</a:t>
            </a:r>
            <a:r>
              <a:rPr dirty="0" sz="750" spc="3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14141"/>
                </a:solidFill>
                <a:latin typeface="Arial MT"/>
                <a:cs typeface="Arial MT"/>
              </a:rPr>
              <a:t>contïàrio.</a:t>
            </a:r>
            <a:r>
              <a:rPr dirty="0" sz="750" spc="7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Arial MT"/>
                <a:cs typeface="Arial MT"/>
              </a:rPr>
              <a:t>Publique-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se,</a:t>
            </a:r>
            <a:r>
              <a:rPr dirty="0" sz="750" spc="9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545454"/>
                </a:solidFill>
                <a:latin typeface="Arial MT"/>
                <a:cs typeface="Arial MT"/>
              </a:rPr>
              <a:t>af|xe-</a:t>
            </a:r>
            <a:r>
              <a:rPr dirty="0" sz="750">
                <a:solidFill>
                  <a:srgbClr val="545454"/>
                </a:solidFill>
                <a:latin typeface="Arial MT"/>
                <a:cs typeface="Arial MT"/>
              </a:rPr>
              <a:t>se,e</a:t>
            </a:r>
            <a:r>
              <a:rPr dirty="0" sz="750" spc="8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424242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424242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572692" y="2051626"/>
            <a:ext cx="202565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solidFill>
                  <a:srgbClr val="464646"/>
                </a:solidFill>
                <a:latin typeface="Arial MT"/>
                <a:cs typeface="Arial MT"/>
              </a:rPr>
              <a:t>Gapine,te</a:t>
            </a:r>
            <a:r>
              <a:rPr dirty="0" sz="800" spc="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30">
                <a:solidFill>
                  <a:srgbClr val="545454"/>
                </a:solidFill>
                <a:latin typeface="Arial MT"/>
                <a:cs typeface="Arial MT"/>
              </a:rPr>
              <a:t>do</a:t>
            </a:r>
            <a:r>
              <a:rPr dirty="0" sz="800" spc="-2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14141"/>
                </a:solidFill>
                <a:latin typeface="Arial MT"/>
                <a:cs typeface="Arial MT"/>
              </a:rPr>
              <a:t>Prefeito,</a:t>
            </a:r>
            <a:r>
              <a:rPr dirty="0" sz="800" spc="2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17</a:t>
            </a:r>
            <a:r>
              <a:rPr dirty="0" sz="800" spc="36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95959"/>
                </a:solidFill>
                <a:latin typeface="Arial MT"/>
                <a:cs typeface="Arial MT"/>
              </a:rPr>
              <a:t>de</a:t>
            </a:r>
            <a:r>
              <a:rPr dirty="0" sz="800" spc="17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dezembro,’2025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022814" y="9509549"/>
            <a:ext cx="60960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65">
                <a:solidFill>
                  <a:srgbClr val="AC95A0"/>
                </a:solidFill>
                <a:latin typeface="Courier New"/>
                <a:cs typeface="Courier New"/>
              </a:rPr>
              <a:t>.</a:t>
            </a:r>
            <a:endParaRPr sz="650">
              <a:latin typeface="Courier New"/>
              <a:cs typeface="Courier New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425910" y="9509549"/>
            <a:ext cx="478790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60">
                <a:solidFill>
                  <a:srgbClr val="505050"/>
                </a:solidFill>
                <a:latin typeface="Courier New"/>
                <a:cs typeface="Courier New"/>
              </a:rPr>
              <a:t>pa</a:t>
            </a:r>
            <a:r>
              <a:rPr dirty="0" sz="650" spc="-90">
                <a:solidFill>
                  <a:srgbClr val="505050"/>
                </a:solidFill>
                <a:latin typeface="Courier New"/>
                <a:cs typeface="Courier New"/>
              </a:rPr>
              <a:t> </a:t>
            </a:r>
            <a:r>
              <a:rPr dirty="0" sz="650" spc="-145">
                <a:solidFill>
                  <a:srgbClr val="565656"/>
                </a:solidFill>
                <a:latin typeface="Courier New"/>
                <a:cs typeface="Courier New"/>
              </a:rPr>
              <a:t>ina</a:t>
            </a:r>
            <a:r>
              <a:rPr dirty="0" sz="650" spc="-195">
                <a:solidFill>
                  <a:srgbClr val="565656"/>
                </a:solidFill>
                <a:latin typeface="Courier New"/>
                <a:cs typeface="Courier New"/>
              </a:rPr>
              <a:t> </a:t>
            </a:r>
            <a:r>
              <a:rPr dirty="0" sz="650">
                <a:solidFill>
                  <a:srgbClr val="6E6E6E"/>
                </a:solidFill>
                <a:latin typeface="Courier New"/>
                <a:cs typeface="Courier New"/>
              </a:rPr>
              <a:t>2</a:t>
            </a:r>
            <a:r>
              <a:rPr dirty="0" sz="650" spc="-280">
                <a:solidFill>
                  <a:srgbClr val="6E6E6E"/>
                </a:solidFill>
                <a:latin typeface="Courier New"/>
                <a:cs typeface="Courier New"/>
              </a:rPr>
              <a:t> </a:t>
            </a:r>
            <a:r>
              <a:rPr dirty="0" sz="650" spc="-85">
                <a:solidFill>
                  <a:srgbClr val="5B5B5B"/>
                </a:solidFill>
                <a:latin typeface="Courier New"/>
                <a:cs typeface="Courier New"/>
              </a:rPr>
              <a:t>de</a:t>
            </a:r>
            <a:r>
              <a:rPr dirty="0" sz="650" spc="-229">
                <a:solidFill>
                  <a:srgbClr val="5B5B5B"/>
                </a:solidFill>
                <a:latin typeface="Courier New"/>
                <a:cs typeface="Courier New"/>
              </a:rPr>
              <a:t> </a:t>
            </a:r>
            <a:r>
              <a:rPr dirty="0" sz="650" spc="-60">
                <a:solidFill>
                  <a:srgbClr val="727272"/>
                </a:solidFill>
                <a:latin typeface="Courier New"/>
                <a:cs typeface="Courier New"/>
              </a:rPr>
              <a:t>2</a:t>
            </a:r>
            <a:endParaRPr sz="650">
              <a:latin typeface="Courier New"/>
              <a:cs typeface="Courier New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743389" y="9579612"/>
            <a:ext cx="53340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50">
                <a:solidFill>
                  <a:srgbClr val="6B6B6B"/>
                </a:solidFill>
                <a:latin typeface="Arial MT"/>
                <a:cs typeface="Arial MT"/>
              </a:rPr>
              <a:t>”</a:t>
            </a:r>
            <a:endParaRPr sz="6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013303" y="9579612"/>
            <a:ext cx="286385" cy="124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50" spc="-50">
                <a:solidFill>
                  <a:srgbClr val="4D4D4D"/>
                </a:solidFill>
                <a:latin typeface="Arial MT"/>
                <a:cs typeface="Arial MT"/>
              </a:rPr>
              <a:t>Servaux</a:t>
            </a:r>
            <a:endParaRPr sz="6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2026-01-12T17:47:04Z</dcterms:created>
  <dcterms:modified xsi:type="dcterms:W3CDTF">2026-01-12T17:47:04Z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2025-12-23T00:00:00Z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2026-01-12T00:00:00Z</vt:filetime>
  </property>
  <property fmtid="{D5CDD505-2E9C-101B-9397-08002B2CF9AE}" pid="5" name="Producer">
    <vt:lpwstr>Scanner System Image Conversion</vt:lpwstr>
  </property>
</Properties>
</file>