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9464" y="237675"/>
            <a:ext cx="761379" cy="76178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69009" y="9862020"/>
            <a:ext cx="6715759" cy="0"/>
          </a:xfrm>
          <a:custGeom>
            <a:avLst/>
            <a:gdLst/>
            <a:ahLst/>
            <a:cxnLst/>
            <a:rect l="l" t="t" r="r" b="b"/>
            <a:pathLst>
              <a:path w="6715759" h="0">
                <a:moveTo>
                  <a:pt x="0" y="0"/>
                </a:moveTo>
                <a:lnTo>
                  <a:pt x="6715369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41468" y="9258689"/>
            <a:ext cx="1971039" cy="0"/>
          </a:xfrm>
          <a:custGeom>
            <a:avLst/>
            <a:gdLst/>
            <a:ahLst/>
            <a:cxnLst/>
            <a:rect l="l" t="t" r="r" b="b"/>
            <a:pathLst>
              <a:path w="1971039" h="0">
                <a:moveTo>
                  <a:pt x="0" y="0"/>
                </a:moveTo>
                <a:lnTo>
                  <a:pt x="1970450" y="0"/>
                </a:lnTo>
              </a:path>
            </a:pathLst>
          </a:custGeom>
          <a:ln w="15235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47691" y="1164001"/>
            <a:ext cx="6706234" cy="0"/>
          </a:xfrm>
          <a:custGeom>
            <a:avLst/>
            <a:gdLst/>
            <a:ahLst/>
            <a:cxnLst/>
            <a:rect l="l" t="t" r="r" b="b"/>
            <a:pathLst>
              <a:path w="6706234" h="0">
                <a:moveTo>
                  <a:pt x="0" y="0"/>
                </a:moveTo>
                <a:lnTo>
                  <a:pt x="670623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16456" y="152098"/>
            <a:ext cx="319659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23110">
              <a:lnSpc>
                <a:spcPct val="127499"/>
              </a:lnSpc>
              <a:spcBef>
                <a:spcPts val="455"/>
              </a:spcBef>
            </a:pPr>
            <a:r>
              <a:rPr dirty="0" sz="800" spc="10">
                <a:latin typeface="Arial MT"/>
                <a:cs typeface="Arial MT"/>
              </a:rPr>
              <a:t>Rua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Maria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78153" y="1388216"/>
            <a:ext cx="20574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3093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16</a:t>
            </a:r>
            <a:r>
              <a:rPr dirty="0" sz="750" spc="220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dezembro,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58717" y="1832842"/>
            <a:ext cx="294068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RS1.500.000,00,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6797" y="2606812"/>
            <a:ext cx="6525895" cy="94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169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 de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 </a:t>
            </a:r>
            <a:r>
              <a:rPr dirty="0" u="heavy" sz="800" spc="-8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G</a:t>
            </a:r>
            <a:r>
              <a:rPr dirty="0" u="heavy" sz="80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8068" y="4323156"/>
            <a:ext cx="196342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18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0"/>
              </a:spcBef>
            </a:pPr>
            <a:r>
              <a:rPr dirty="0" sz="1000" spc="-10" b="1">
                <a:latin typeface="Arial"/>
                <a:cs typeface="Arial"/>
              </a:rPr>
              <a:t>FUNDO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5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92619" y="4725555"/>
          <a:ext cx="6630034" cy="974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795904"/>
                <a:gridCol w="2332990"/>
                <a:gridCol w="697230"/>
              </a:tblGrid>
              <a:tr h="14605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 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1009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49832" y="5745350"/>
            <a:ext cx="60267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234" marR="5080" indent="-471170">
              <a:lnSpc>
                <a:spcPct val="11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38643" y="6114053"/>
            <a:ext cx="165544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Dotação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4159" y="6491095"/>
            <a:ext cx="19640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1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8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14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20722" y="6114053"/>
            <a:ext cx="748030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800" spc="-10">
                <a:latin typeface="Arial MT"/>
                <a:cs typeface="Arial MT"/>
              </a:rPr>
              <a:t>R$1.500.000,00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$1.500.000,00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20345" y="6814890"/>
            <a:ext cx="516953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Municipal</a:t>
            </a:r>
            <a:r>
              <a:rPr dirty="0" sz="800" spc="5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0" b="1">
                <a:latin typeface="Arial"/>
                <a:cs typeface="Arial"/>
              </a:rPr>
              <a:t> Saúde</a:t>
            </a:r>
            <a:endParaRPr sz="8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MANUTENCÃO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OPERACIONALIZACÃO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ESTRATÉGIA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FAMÍLIA/UBS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(PREVINE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503" y="6814890"/>
            <a:ext cx="60960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14972" y="7171405"/>
            <a:ext cx="615315" cy="7080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40">
                <a:latin typeface="Arial MT"/>
                <a:cs typeface="Arial MT"/>
              </a:rPr>
              <a:t>1.5Q0.0Q0,00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5"/>
              </a:spcBef>
            </a:pPr>
            <a:r>
              <a:rPr dirty="0" sz="800" spc="-10"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23042" y="7189688"/>
            <a:ext cx="4977130" cy="88773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3253104" algn="l"/>
              </a:tabLst>
            </a:pPr>
            <a:r>
              <a:rPr dirty="0" baseline="3472" sz="1200" spc="-15">
                <a:latin typeface="Arial MT"/>
                <a:cs typeface="Arial MT"/>
              </a:rPr>
              <a:t>DEMAIS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SERVI</a:t>
            </a:r>
            <a:r>
              <a:rPr dirty="0" sz="800">
                <a:latin typeface="Arial MT"/>
                <a:cs typeface="Arial MT"/>
              </a:rPr>
              <a:t>Ç</a:t>
            </a:r>
            <a:r>
              <a:rPr dirty="0" baseline="3472" sz="1200">
                <a:latin typeface="Arial MT"/>
                <a:cs typeface="Arial MT"/>
              </a:rPr>
              <a:t>OS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TERC</a:t>
            </a:r>
            <a:r>
              <a:rPr dirty="0" baseline="3472" sz="1200" spc="-22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EIROS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PESSOA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SUS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Manutenção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ASPS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Governo </a:t>
            </a:r>
            <a:r>
              <a:rPr dirty="0" baseline="3472" sz="1200" spc="-75">
                <a:latin typeface="Arial MT"/>
                <a:cs typeface="Arial MT"/>
              </a:rPr>
              <a:t>I</a:t>
            </a:r>
            <a:endParaRPr baseline="3472" sz="1200">
              <a:latin typeface="Arial MT"/>
              <a:cs typeface="Arial MT"/>
            </a:endParaRPr>
          </a:p>
          <a:p>
            <a:pPr marL="2755900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2759075">
              <a:lnSpc>
                <a:spcPct val="10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4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455035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3655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37148" y="7930138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47227" y="8691920"/>
            <a:ext cx="2119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072319" y="9881568"/>
            <a:ext cx="2997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57690" y="9875474"/>
            <a:ext cx="4965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3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114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2026-01-12T17:51:52Z</dcterms:created>
  <dcterms:modified xsi:type="dcterms:W3CDTF">2026-01-12T17:51:52Z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