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Página</a:t>
            </a:r>
            <a:r>
              <a:rPr dirty="0" spc="-20"/>
              <a:t> </a:t>
            </a:r>
            <a:fld id="{81D60167-4931-47E6-BA6A-407CBD079E47}" type="slidenum">
              <a:rPr dirty="0"/>
              <a:t>#</a:t>
            </a:fld>
            <a:r>
              <a:rPr dirty="0" spc="-20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Página</a:t>
            </a:r>
            <a:r>
              <a:rPr dirty="0" spc="-20"/>
              <a:t> </a:t>
            </a:r>
            <a:fld id="{81D60167-4931-47E6-BA6A-407CBD079E47}" type="slidenum">
              <a:rPr dirty="0"/>
              <a:t>#</a:t>
            </a:fld>
            <a:r>
              <a:rPr dirty="0" spc="-20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Página</a:t>
            </a:r>
            <a:r>
              <a:rPr dirty="0" spc="-20"/>
              <a:t> </a:t>
            </a:r>
            <a:fld id="{81D60167-4931-47E6-BA6A-407CBD079E47}" type="slidenum">
              <a:rPr dirty="0"/>
              <a:t>#</a:t>
            </a:fld>
            <a:r>
              <a:rPr dirty="0" spc="-20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Página</a:t>
            </a:r>
            <a:r>
              <a:rPr dirty="0" spc="-20"/>
              <a:t> </a:t>
            </a:r>
            <a:fld id="{81D60167-4931-47E6-BA6A-407CBD079E47}" type="slidenum">
              <a:rPr dirty="0"/>
              <a:t>#</a:t>
            </a:fld>
            <a:r>
              <a:rPr dirty="0" spc="-20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Página</a:t>
            </a:r>
            <a:r>
              <a:rPr dirty="0" spc="-20"/>
              <a:t> </a:t>
            </a:r>
            <a:fld id="{81D60167-4931-47E6-BA6A-407CBD079E47}" type="slidenum">
              <a:rPr dirty="0"/>
              <a:t>#</a:t>
            </a:fld>
            <a:r>
              <a:rPr dirty="0" spc="-20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45168" y="1194418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3256" y="256176"/>
            <a:ext cx="790560" cy="7905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42289" y="9942303"/>
            <a:ext cx="305435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01998" y="9942303"/>
            <a:ext cx="495934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Página</a:t>
            </a:r>
            <a:r>
              <a:rPr dirty="0" spc="-20"/>
              <a:t> </a:t>
            </a:r>
            <a:fld id="{81D60167-4931-47E6-BA6A-407CBD079E47}" type="slidenum">
              <a:rPr dirty="0"/>
              <a:t>#</a:t>
            </a:fld>
            <a:r>
              <a:rPr dirty="0" spc="-20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13540" y="186311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37228" y="2616456"/>
            <a:ext cx="6482080" cy="965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9150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atribuições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legais,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constitucionais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acordo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confere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8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859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10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dezembro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2024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publicada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edição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extra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1924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10/12/2024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E C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R E T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80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aberto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seguintes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37698" y="1854082"/>
            <a:ext cx="2749550" cy="26479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ts val="919"/>
              </a:lnSpc>
              <a:spcBef>
                <a:spcPts val="160"/>
              </a:spcBef>
            </a:pPr>
            <a:r>
              <a:rPr dirty="0" sz="800">
                <a:latin typeface="Arial MT"/>
                <a:cs typeface="Arial MT"/>
              </a:rPr>
              <a:t>Abre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R$11.214.903,93, </a:t>
            </a:r>
            <a:r>
              <a:rPr dirty="0" sz="800">
                <a:latin typeface="Arial MT"/>
                <a:cs typeface="Arial MT"/>
              </a:rPr>
              <a:t>para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especifíca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953995" y="1418211"/>
            <a:ext cx="20453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Decreto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3095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22</a:t>
            </a:r>
            <a:r>
              <a:rPr dirty="0" sz="800" spc="40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9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dezembro,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9600" y="4342894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Suplementadas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494390" y="4742662"/>
          <a:ext cx="6590030" cy="34156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345"/>
                <a:gridCol w="5068570"/>
                <a:gridCol w="716279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Procuradoria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Geral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Municipio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2.795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3.3.9.0.91.00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SENTENÇAS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JUDICIAIS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Educação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2.041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Educação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Básica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(FUNDEB)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3.1.9.0.04.03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Contratação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Pessoal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Apoio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Ensino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Fundamental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Transferências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FUNDEB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630.000,00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VANT.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FIXAS-MAGISTÉRIO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Transferências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FUNDEB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6.380.000,00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7.010.000,00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Manutenção e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das Unidades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VENCIMENTOS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CIVIL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3.756.468,93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3.756.468,93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01.13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Serviços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Públicos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10.766.468,93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2.825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Secretária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Royalties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48.435,00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48.435,00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48.435,00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226435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Suplementado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11.214.903,93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845297" y="8214362"/>
            <a:ext cx="5988685" cy="292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0695" marR="5080" indent="-468630">
              <a:lnSpc>
                <a:spcPct val="109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despesas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decorrentes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abertura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presente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cobertas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trata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parágrafo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Federal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4.320/64,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Inciso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725744" y="8576312"/>
            <a:ext cx="1661160" cy="387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2900" marR="5080" indent="-330835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Excesso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Anulação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Dotação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89600" y="8943723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894814" y="8576312"/>
            <a:ext cx="805180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>
                <a:latin typeface="Arial MT"/>
                <a:cs typeface="Arial MT"/>
              </a:rPr>
              <a:t>R$11.214.903,93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>
                <a:latin typeface="Arial MT"/>
                <a:cs typeface="Arial MT"/>
              </a:rPr>
              <a:t>$11.214.903,93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13440" y="9262112"/>
            <a:ext cx="619125" cy="55880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 b="1">
                <a:latin typeface="Arial"/>
                <a:cs typeface="Arial"/>
              </a:rPr>
              <a:t>01.07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>
                <a:latin typeface="Arial MT"/>
                <a:cs typeface="Arial MT"/>
              </a:rPr>
              <a:t>1.169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4.6.9.0.71.01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13540" y="9262112"/>
            <a:ext cx="2882900" cy="55880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b="1">
                <a:latin typeface="Arial"/>
                <a:cs typeface="Arial"/>
              </a:rPr>
              <a:t>Secretaria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Municipal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Fazenda</a:t>
            </a:r>
            <a:endParaRPr sz="800">
              <a:latin typeface="Arial"/>
              <a:cs typeface="Arial"/>
            </a:endParaRPr>
          </a:p>
          <a:p>
            <a:pPr marL="12700" marR="5080">
              <a:lnSpc>
                <a:spcPct val="140600"/>
              </a:lnSpc>
              <a:spcBef>
                <a:spcPts val="75"/>
              </a:spcBef>
            </a:pPr>
            <a:r>
              <a:rPr dirty="0" sz="800">
                <a:latin typeface="Arial MT"/>
                <a:cs typeface="Arial MT"/>
              </a:rPr>
              <a:t>Encargos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Dívida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INSS,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Previdência</a:t>
            </a:r>
            <a:r>
              <a:rPr dirty="0" sz="800" spc="18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PASEP </a:t>
            </a:r>
            <a:r>
              <a:rPr dirty="0" sz="800">
                <a:latin typeface="Arial MT"/>
                <a:cs typeface="Arial MT"/>
              </a:rPr>
              <a:t>Principal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Dívida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Contratual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INSS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PASEP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Arrecadação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370157" y="9673592"/>
            <a:ext cx="6191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1.115.962,95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532986" y="9673592"/>
            <a:ext cx="17087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não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Vinculados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Imposto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18" name="object 18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Página</a:t>
            </a:r>
            <a:r>
              <a:rPr dirty="0" spc="-20"/>
              <a:t> </a:t>
            </a:r>
            <a:fld id="{81D60167-4931-47E6-BA6A-407CBD079E47}" type="slidenum">
              <a:rPr dirty="0"/>
              <a:t>1</a:t>
            </a:fld>
            <a:r>
              <a:rPr dirty="0" spc="-20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65912" y="233936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89600" y="1983970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494390" y="2383510"/>
          <a:ext cx="6590030" cy="48152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345"/>
                <a:gridCol w="2778125"/>
                <a:gridCol w="374650"/>
                <a:gridCol w="1915160"/>
                <a:gridCol w="716280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Fazenda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3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1.169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Encargos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Dívida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com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INSS,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Previdência</a:t>
                      </a:r>
                      <a:r>
                        <a:rPr dirty="0" sz="800" spc="1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PASEP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gridSpan="3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488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1.115.962,95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Educação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 gridSpan="2">
                  <a:txBody>
                    <a:bodyPr/>
                    <a:lstStyle/>
                    <a:p>
                      <a:pPr marL="4889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1.115.962,95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2.041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Educação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Básica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(FUNDEB)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3.1.9.0.04.02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Contratação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Professores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Ensino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Fundamental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5441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Transferências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FUNDEB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3.434.617,17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3.1.9.0.04.03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Contratação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Pessoal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Apoio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Ensino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Fundamental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5441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Transferências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FUNDEB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335.234,52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VENCIMENTOS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CIVIL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5441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Transferências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FUNDEB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1.580.000,00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VANT.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FIXAS-MAGISTÉRIO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5441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Transferências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FUNDEB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3.1.9.0.92.00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PESSOAL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5441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Transferências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FUNDEB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650.585,74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488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6.350.437,43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2.066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Escolares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Merenda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Escolara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5441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PNAE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40.655,98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42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48895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40.655,98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90500">
                <a:tc gridSpan="5">
                  <a:txBody>
                    <a:bodyPr/>
                    <a:lstStyle/>
                    <a:p>
                      <a:pPr marL="31750">
                        <a:lnSpc>
                          <a:spcPts val="869"/>
                        </a:lnSpc>
                        <a:spcBef>
                          <a:spcPts val="530"/>
                        </a:spcBef>
                        <a:tabLst>
                          <a:tab pos="831215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2.067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Uniformes,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Permanente,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Instalações,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1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Didático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Distribuição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Gratuita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QSE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73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000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826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INSTALAÇÕES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8260"/>
                </a:tc>
                <a:tc gridSpan="2">
                  <a:txBody>
                    <a:bodyPr/>
                    <a:lstStyle/>
                    <a:p>
                      <a:pPr marL="54419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Salário-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82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8260"/>
                </a:tc>
              </a:tr>
              <a:tr h="142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48895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150.000,00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2190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731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Manutenção e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das Unidades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73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3.1.9.0.13.04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Obrigações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Patronais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Regime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Próprio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Previdência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954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240.648,67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3.1.9.0.91.00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SENTENÇAS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JUDICIAIS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954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1.100.000,00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954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328.624,54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954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Royalties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527.753,23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3.3.9.0.49.00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AUXÍLIO-TRANSPORTE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954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42240">
                <a:tc>
                  <a:txBody>
                    <a:bodyPr/>
                    <a:lstStyle/>
                    <a:p>
                      <a:pPr marL="3175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INSTALAÇÕES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9545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350.821,13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205104">
                <a:tc gridSpan="4">
                  <a:txBody>
                    <a:bodyPr/>
                    <a:lstStyle/>
                    <a:p>
                      <a:pPr marL="355600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482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3.557.847,57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48260"/>
                </a:tc>
              </a:tr>
              <a:tr h="171450">
                <a:tc gridSpan="4">
                  <a:txBody>
                    <a:bodyPr/>
                    <a:lstStyle/>
                    <a:p>
                      <a:pPr marL="355600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10.098.940,98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 gridSpan="4">
                  <a:txBody>
                    <a:bodyPr/>
                    <a:lstStyle/>
                    <a:p>
                      <a:pPr algn="r" marR="422909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Anulado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11.214.903,93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724517" y="7267069"/>
            <a:ext cx="4749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32584" y="7267069"/>
            <a:ext cx="345312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Revogadas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disposições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 contrário.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 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2707345" y="8614814"/>
            <a:ext cx="1953260" cy="0"/>
          </a:xfrm>
          <a:custGeom>
            <a:avLst/>
            <a:gdLst/>
            <a:ahLst/>
            <a:cxnLst/>
            <a:rect l="l" t="t" r="r" b="b"/>
            <a:pathLst>
              <a:path w="1953260" h="0">
                <a:moveTo>
                  <a:pt x="0" y="0"/>
                </a:moveTo>
                <a:lnTo>
                  <a:pt x="1952641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2622835" y="8029069"/>
            <a:ext cx="21151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Gabinete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22</a:t>
            </a:r>
            <a:r>
              <a:rPr dirty="0" sz="800" spc="40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9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dezembro,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11" name="object 1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Página</a:t>
            </a:r>
            <a:r>
              <a:rPr dirty="0" spc="-20"/>
              <a:t> </a:t>
            </a:r>
            <a:fld id="{81D60167-4931-47E6-BA6A-407CBD079E47}" type="slidenum">
              <a:rPr dirty="0"/>
              <a:t>1</a:t>
            </a:fld>
            <a:r>
              <a:rPr dirty="0" spc="-20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Decreto de Suplementação</dc:title>
  <dcterms:created xsi:type="dcterms:W3CDTF">2026-01-12T17:58:10Z</dcterms:created>
  <dcterms:modified xsi:type="dcterms:W3CDTF">2026-01-12T17:58:10Z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2025-12-30T00:00:00Z</vt:filetime>
  </property>
  <property fmtid="{D5CDD505-2E9C-101B-9397-08002B2CF9AE}" pid="3" name="Creator">
    <vt:lpwstr>Softwell Maker - http://www.softwell.com.br</vt:lpwstr>
  </property>
  <property fmtid="{D5CDD505-2E9C-101B-9397-08002B2CF9AE}" pid="4" name="Producer">
    <vt:lpwstr>ReportBuilder</vt:lpwstr>
  </property>
  <property fmtid="{D5CDD505-2E9C-101B-9397-08002B2CF9AE}" pid="5" name="LastSaved">
    <vt:filetime>2025-12-30T00:00:00Z</vt:filetime>
  </property>
</Properties>
</file>