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5071" y="1081410"/>
            <a:ext cx="6711696" cy="14012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71272" y="204098"/>
            <a:ext cx="734568" cy="72804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82879" y="9789048"/>
            <a:ext cx="6705600" cy="0"/>
          </a:xfrm>
          <a:custGeom>
            <a:avLst/>
            <a:gdLst/>
            <a:ahLst/>
            <a:cxnLst/>
            <a:rect l="l" t="t" r="r" b="b"/>
            <a:pathLst>
              <a:path w="6705600" h="0">
                <a:moveTo>
                  <a:pt x="0" y="0"/>
                </a:moveTo>
                <a:lnTo>
                  <a:pt x="6705600" y="0"/>
                </a:lnTo>
              </a:path>
            </a:pathLst>
          </a:custGeom>
          <a:ln w="15231">
            <a:solidFill>
              <a:srgbClr val="3F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542032" y="9173710"/>
            <a:ext cx="1972310" cy="0"/>
          </a:xfrm>
          <a:custGeom>
            <a:avLst/>
            <a:gdLst/>
            <a:ahLst/>
            <a:cxnLst/>
            <a:rect l="l" t="t" r="r" b="b"/>
            <a:pathLst>
              <a:path w="1972310" h="0">
                <a:moveTo>
                  <a:pt x="0" y="0"/>
                </a:moveTo>
                <a:lnTo>
                  <a:pt x="1972056" y="0"/>
                </a:lnTo>
              </a:path>
            </a:pathLst>
          </a:custGeom>
          <a:ln w="9138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795016" y="9839311"/>
            <a:ext cx="274319" cy="5787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43599" y="39879"/>
            <a:ext cx="3289935" cy="646430"/>
          </a:xfrm>
          <a:prstGeom prst="rect">
            <a:avLst/>
          </a:prstGeom>
        </p:spPr>
        <p:txBody>
          <a:bodyPr wrap="square" lIns="0" tIns="102870" rIns="0" bIns="0" rtlCol="0" vert="horz">
            <a:spAutoFit/>
          </a:bodyPr>
          <a:lstStyle/>
          <a:p>
            <a:pPr marL="45720">
              <a:lnSpc>
                <a:spcPct val="100000"/>
              </a:lnSpc>
              <a:spcBef>
                <a:spcPts val="810"/>
              </a:spcBef>
            </a:pPr>
            <a:r>
              <a:rPr dirty="0" baseline="8888" sz="1875" spc="-52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baseline="8888" sz="1875" spc="104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baseline="4444" sz="1875" spc="-37" b="1">
                <a:solidFill>
                  <a:srgbClr val="1C1C1C"/>
                </a:solidFill>
                <a:latin typeface="Arial"/>
                <a:cs typeface="Arial"/>
              </a:rPr>
              <a:t>M</a:t>
            </a:r>
            <a:r>
              <a:rPr dirty="0" sz="1250" spc="-25" b="1">
                <a:solidFill>
                  <a:srgbClr val="1C1C1C"/>
                </a:solidFill>
                <a:latin typeface="Arial"/>
                <a:cs typeface="Arial"/>
              </a:rPr>
              <a:t>UNICIPAL</a:t>
            </a:r>
            <a:r>
              <a:rPr dirty="0" sz="1250" spc="-12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250" spc="-3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baseline="2222" sz="1875" spc="-15" b="1">
                <a:solidFill>
                  <a:srgbClr val="1A1A1A"/>
                </a:solidFill>
                <a:latin typeface="Arial"/>
                <a:cs typeface="Arial"/>
              </a:rPr>
              <a:t>SE</a:t>
            </a:r>
            <a:r>
              <a:rPr dirty="0" sz="1250" spc="-10" b="1">
                <a:solidFill>
                  <a:srgbClr val="1A1A1A"/>
                </a:solidFill>
                <a:latin typeface="Arial"/>
                <a:cs typeface="Arial"/>
              </a:rPr>
              <a:t>ROPEDICA</a:t>
            </a:r>
            <a:endParaRPr sz="1250">
              <a:latin typeface="Arial"/>
              <a:cs typeface="Arial"/>
            </a:endParaRPr>
          </a:p>
          <a:p>
            <a:pPr marL="38100" marR="2084070">
              <a:lnSpc>
                <a:spcPct val="115199"/>
              </a:lnSpc>
              <a:spcBef>
                <a:spcPts val="325"/>
              </a:spcBef>
            </a:pPr>
            <a:r>
              <a:rPr dirty="0" sz="850" spc="-10">
                <a:solidFill>
                  <a:srgbClr val="242424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5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62626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43140" y="1408618"/>
            <a:ext cx="3066415" cy="700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938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1A1A1A"/>
                </a:solidFill>
                <a:latin typeface="Lucida Sans Unicode"/>
                <a:cs typeface="Lucida Sans Unicode"/>
              </a:rPr>
              <a:t>Decrato</a:t>
            </a:r>
            <a:r>
              <a:rPr dirty="0" sz="85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14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3102</a:t>
            </a:r>
            <a:r>
              <a:rPr dirty="0" sz="850" spc="-6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7</a:t>
            </a:r>
            <a:r>
              <a:rPr dirty="0" sz="850" spc="39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20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janeiro,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42424"/>
                </a:solidFill>
                <a:latin typeface="Lucida Sans Unicode"/>
                <a:cs typeface="Lucida Sans Unicode"/>
              </a:rPr>
              <a:t>2026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1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59690" marR="165735" indent="3175">
              <a:lnSpc>
                <a:spcPts val="890"/>
              </a:lnSpc>
            </a:pPr>
            <a:r>
              <a:rPr dirty="0" baseline="9803" sz="1275" spc="-104">
                <a:solidFill>
                  <a:srgbClr val="0F0F0F"/>
                </a:solidFill>
                <a:latin typeface="Lucida Sans Unicode"/>
                <a:cs typeface="Lucida Sans Unicode"/>
              </a:rPr>
              <a:t>Abre</a:t>
            </a:r>
            <a:r>
              <a:rPr dirty="0" baseline="9803" sz="1275" spc="-89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20">
                <a:solidFill>
                  <a:srgbClr val="0E0E0E"/>
                </a:solidFill>
                <a:latin typeface="Lucida Sans Unicode"/>
                <a:cs typeface="Lucida Sans Unicode"/>
              </a:rPr>
              <a:t>crédito</a:t>
            </a:r>
            <a:r>
              <a:rPr dirty="0" baseline="9803" sz="1275" spc="-44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C1C1C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81818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R$600.000,00,</a:t>
            </a:r>
            <a:r>
              <a:rPr dirty="0" sz="850" spc="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30">
                <a:solidFill>
                  <a:srgbClr val="131313"/>
                </a:solidFill>
                <a:latin typeface="Lucida Sans Unicode"/>
                <a:cs typeface="Lucida Sans Unicode"/>
              </a:rPr>
              <a:t>para </a:t>
            </a:r>
            <a:r>
              <a:rPr dirty="0" baseline="6535" sz="1275" spc="-104">
                <a:solidFill>
                  <a:srgbClr val="151515"/>
                </a:solidFill>
                <a:latin typeface="Lucida Sans Unicode"/>
                <a:cs typeface="Lucida Sans Unicode"/>
              </a:rPr>
              <a:t>fins </a:t>
            </a:r>
            <a:r>
              <a:rPr dirty="0" baseline="6535" sz="1275" spc="-104">
                <a:solidFill>
                  <a:srgbClr val="0E0E0E"/>
                </a:solidFill>
                <a:latin typeface="Lucida Sans Unicode"/>
                <a:cs typeface="Lucida Sans Unicode"/>
              </a:rPr>
              <a:t>que</a:t>
            </a:r>
            <a:r>
              <a:rPr dirty="0" baseline="6535" sz="1275" spc="-13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baseline="6535" sz="1275">
                <a:solidFill>
                  <a:srgbClr val="111111"/>
                </a:solidFill>
                <a:latin typeface="Lucida Sans Unicode"/>
                <a:cs typeface="Lucida Sans Unicode"/>
              </a:rPr>
              <a:t>se</a:t>
            </a:r>
            <a:r>
              <a:rPr dirty="0" baseline="6535" sz="1275" spc="-1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50" spc="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A0A0A"/>
                </a:solidFill>
                <a:latin typeface="Lucida Sans Unicode"/>
                <a:cs typeface="Lucida Sans Unicode"/>
              </a:rPr>
              <a:t>providéncias.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16499" y="2625585"/>
            <a:ext cx="6604000" cy="9061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2865" marR="43180" indent="821055">
              <a:lnSpc>
                <a:spcPct val="112900"/>
              </a:lnSpc>
              <a:spcBef>
                <a:spcPts val="100"/>
              </a:spcBef>
            </a:pPr>
            <a:r>
              <a:rPr dirty="0" baseline="19607" sz="1275" spc="-37">
                <a:solidFill>
                  <a:srgbClr val="1D1D1D"/>
                </a:solidFill>
                <a:latin typeface="Lucida Sans Unicode"/>
                <a:cs typeface="Lucida Sans Unicode"/>
              </a:rPr>
              <a:t>O</a:t>
            </a:r>
            <a:r>
              <a:rPr dirty="0" baseline="19607" sz="1275" spc="-6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baseline="19607" sz="1275">
                <a:solidFill>
                  <a:srgbClr val="181818"/>
                </a:solidFill>
                <a:latin typeface="Lucida Sans Unicode"/>
                <a:cs typeface="Lucida Sans Unicode"/>
              </a:rPr>
              <a:t>PREFEITO</a:t>
            </a:r>
            <a:r>
              <a:rPr dirty="0" baseline="19607" sz="1275" spc="-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52">
                <a:solidFill>
                  <a:srgbClr val="0C0C0C"/>
                </a:solidFill>
                <a:latin typeface="Lucida Sans Unicode"/>
                <a:cs typeface="Lucida Sans Unicode"/>
              </a:rPr>
              <a:t>MUNICIPAL,</a:t>
            </a:r>
            <a:r>
              <a:rPr dirty="0" baseline="13071" sz="1275" spc="-7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120">
                <a:solidFill>
                  <a:srgbClr val="1A1A1A"/>
                </a:solidFill>
                <a:latin typeface="Lucida Sans Unicode"/>
                <a:cs typeface="Lucida Sans Unicode"/>
              </a:rPr>
              <a:t>no</a:t>
            </a:r>
            <a:r>
              <a:rPr dirty="0" baseline="13071" sz="1275" spc="-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97">
                <a:solidFill>
                  <a:srgbClr val="1A1A1A"/>
                </a:solidFill>
                <a:latin typeface="Lucida Sans Unicode"/>
                <a:cs typeface="Lucida Sans Unicode"/>
              </a:rPr>
              <a:t>uso</a:t>
            </a:r>
            <a:r>
              <a:rPr dirty="0" baseline="9803" sz="1275" spc="-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89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baseline="9803" sz="1275" spc="-127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5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81818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a</a:t>
            </a:r>
            <a:r>
              <a:rPr dirty="0" sz="850" spc="-1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32323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120">
                <a:solidFill>
                  <a:srgbClr val="212121"/>
                </a:solidFill>
                <a:latin typeface="Lucida Sans Unicode"/>
                <a:cs typeface="Lucida Sans Unicode"/>
              </a:rPr>
              <a:t>que</a:t>
            </a:r>
            <a:r>
              <a:rPr dirty="0" baseline="-9803" sz="1275" spc="-44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82">
                <a:solidFill>
                  <a:srgbClr val="161616"/>
                </a:solidFill>
                <a:latin typeface="Lucida Sans Unicode"/>
                <a:cs typeface="Lucida Sans Unicode"/>
              </a:rPr>
              <a:t>Ihe</a:t>
            </a:r>
            <a:r>
              <a:rPr dirty="0" baseline="-9803" sz="1275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120">
                <a:solidFill>
                  <a:srgbClr val="161616"/>
                </a:solidFill>
                <a:latin typeface="Lucida Sans Unicode"/>
                <a:cs typeface="Lucida Sans Unicode"/>
              </a:rPr>
              <a:t>confere</a:t>
            </a:r>
            <a:r>
              <a:rPr dirty="0" baseline="-9803" sz="1275" spc="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-13071" sz="1275" spc="-75">
                <a:solidFill>
                  <a:srgbClr val="383838"/>
                </a:solidFill>
                <a:latin typeface="Lucida Sans Unicode"/>
                <a:cs typeface="Lucida Sans Unicode"/>
              </a:rPr>
              <a:t>o</a:t>
            </a:r>
            <a:r>
              <a:rPr dirty="0" baseline="-13071" sz="1275" spc="-127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baseline="-13071" sz="1275" spc="-104">
                <a:solidFill>
                  <a:srgbClr val="232323"/>
                </a:solidFill>
                <a:latin typeface="Lucida Sans Unicode"/>
                <a:cs typeface="Lucida Sans Unicode"/>
              </a:rPr>
              <a:t>art.</a:t>
            </a:r>
            <a:r>
              <a:rPr dirty="0" baseline="-13071" sz="1275" spc="-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-16339" sz="1275">
                <a:solidFill>
                  <a:srgbClr val="282828"/>
                </a:solidFill>
                <a:latin typeface="Lucida Sans Unicode"/>
                <a:cs typeface="Lucida Sans Unicode"/>
              </a:rPr>
              <a:t>8º</a:t>
            </a:r>
            <a:r>
              <a:rPr dirty="0" baseline="-16339" sz="1275" spc="3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-16339" sz="1275" spc="-37">
                <a:solidFill>
                  <a:srgbClr val="282828"/>
                </a:solidFill>
                <a:latin typeface="Lucida Sans Unicode"/>
                <a:cs typeface="Lucida Sans Unicode"/>
              </a:rPr>
              <a:t>da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0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1A1A1A"/>
                </a:solidFill>
                <a:latin typeface="Lucida Sans Unicode"/>
                <a:cs typeface="Lucida Sans Unicode"/>
              </a:rPr>
              <a:t>933/2025</a:t>
            </a:r>
            <a:r>
              <a:rPr dirty="0" sz="850" spc="-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datada</a:t>
            </a:r>
            <a:r>
              <a:rPr dirty="0" sz="850" spc="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5">
                <a:solidFill>
                  <a:srgbClr val="0E0E0E"/>
                </a:solidFill>
                <a:latin typeface="Lucida Sans Unicode"/>
                <a:cs typeface="Lucida Sans Unicode"/>
              </a:rPr>
              <a:t>29/12/2025,</a:t>
            </a:r>
            <a:r>
              <a:rPr dirty="0" sz="850" spc="4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51515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4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14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37">
                <a:solidFill>
                  <a:srgbClr val="0F0F0F"/>
                </a:solidFill>
                <a:latin typeface="Lucida Sans Unicode"/>
                <a:cs typeface="Lucida Sans Unicode"/>
              </a:rPr>
              <a:t>29/12/2025</a:t>
            </a:r>
            <a:endParaRPr baseline="-9803" sz="1275">
              <a:latin typeface="Lucida Sans Unicode"/>
              <a:cs typeface="Lucida Sans Unicode"/>
            </a:endParaRPr>
          </a:p>
          <a:p>
            <a:pPr marL="50800">
              <a:lnSpc>
                <a:spcPct val="100000"/>
              </a:lnSpc>
              <a:spcBef>
                <a:spcPts val="1255"/>
              </a:spcBef>
            </a:pPr>
            <a:r>
              <a:rPr dirty="0" u="heavy" sz="850" spc="-65">
                <a:solidFill>
                  <a:srgbClr val="282828"/>
                </a:solidFill>
                <a:uFill>
                  <a:solidFill>
                    <a:srgbClr val="3F443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60">
                <a:solidFill>
                  <a:srgbClr val="282828"/>
                </a:solidFill>
                <a:uFill>
                  <a:solidFill>
                    <a:srgbClr val="3F44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363636"/>
                </a:solidFill>
                <a:uFill>
                  <a:solidFill>
                    <a:srgbClr val="3F44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35">
                <a:solidFill>
                  <a:srgbClr val="363636"/>
                </a:solidFill>
                <a:uFill>
                  <a:solidFill>
                    <a:srgbClr val="3F44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232323"/>
                </a:solidFill>
                <a:uFill>
                  <a:solidFill>
                    <a:srgbClr val="3F443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75">
                <a:solidFill>
                  <a:srgbClr val="232323"/>
                </a:solidFill>
                <a:uFill>
                  <a:solidFill>
                    <a:srgbClr val="3F44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A2A2A"/>
                </a:solidFill>
                <a:uFill>
                  <a:solidFill>
                    <a:srgbClr val="3F443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5">
                <a:solidFill>
                  <a:srgbClr val="2A2A2A"/>
                </a:solidFill>
                <a:uFill>
                  <a:solidFill>
                    <a:srgbClr val="3F44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12121"/>
                </a:solidFill>
                <a:uFill>
                  <a:solidFill>
                    <a:srgbClr val="3F44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55">
                <a:solidFill>
                  <a:srgbClr val="212121"/>
                </a:solidFill>
                <a:uFill>
                  <a:solidFill>
                    <a:srgbClr val="3F44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90">
                <a:solidFill>
                  <a:srgbClr val="232323"/>
                </a:solidFill>
                <a:uFill>
                  <a:solidFill>
                    <a:srgbClr val="3F443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30">
                <a:solidFill>
                  <a:srgbClr val="232323"/>
                </a:solidFill>
                <a:uFill>
                  <a:solidFill>
                    <a:srgbClr val="3F44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uFill>
                  <a:solidFill>
                    <a:srgbClr val="3F443F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364490">
              <a:lnSpc>
                <a:spcPct val="100000"/>
              </a:lnSpc>
            </a:pPr>
            <a:r>
              <a:rPr dirty="0" sz="850" spc="-85">
                <a:latin typeface="Lucida Sans Unicode"/>
                <a:cs typeface="Lucida Sans Unicode"/>
              </a:rPr>
              <a:t>Artigo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82828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5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4242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D1D1D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4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crâdito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A0A0A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2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2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11111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-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02783" y="4269138"/>
            <a:ext cx="1960880" cy="3937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heavy" sz="850" spc="-40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Dotaşóes</a:t>
            </a:r>
            <a:r>
              <a:rPr dirty="0" u="heavy" sz="850" spc="-25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0F0F0F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50" spc="500">
                <a:solidFill>
                  <a:srgbClr val="0F0F0F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365"/>
              </a:spcBef>
            </a:pP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FUNDO</a:t>
            </a:r>
            <a:r>
              <a:rPr dirty="0" sz="1000" spc="-1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000" spc="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97879" y="4603081"/>
            <a:ext cx="5533390" cy="407034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40005">
              <a:lnSpc>
                <a:spcPct val="100000"/>
              </a:lnSpc>
              <a:spcBef>
                <a:spcPts val="540"/>
              </a:spcBef>
            </a:pPr>
            <a:r>
              <a:rPr dirty="0" sz="850" spc="-30" b="1">
                <a:solidFill>
                  <a:srgbClr val="1C1C1C"/>
                </a:solidFill>
                <a:latin typeface="Arial"/>
                <a:cs typeface="Arial"/>
              </a:rPr>
              <a:t>Fundo</a:t>
            </a:r>
            <a:r>
              <a:rPr dirty="0" sz="850" spc="1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850" spc="-2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850" spc="-3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C1C1C"/>
                </a:solidFill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464"/>
              </a:spcBef>
            </a:pPr>
            <a:r>
              <a:rPr dirty="0" baseline="3267" sz="1275" spc="-60">
                <a:solidFill>
                  <a:srgbClr val="161616"/>
                </a:solidFill>
                <a:latin typeface="Lucida Sans Unicode"/>
                <a:cs typeface="Lucida Sans Unicode"/>
              </a:rPr>
              <a:t>MANUTENÇÂO,</a:t>
            </a:r>
            <a:r>
              <a:rPr dirty="0" baseline="3267" sz="1275" spc="18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60">
                <a:solidFill>
                  <a:srgbClr val="161616"/>
                </a:solidFill>
                <a:latin typeface="Lucida Sans Unicode"/>
                <a:cs typeface="Lucida Sans Unicode"/>
              </a:rPr>
              <a:t>ADMINISTR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ACÂ</a:t>
            </a:r>
            <a:r>
              <a:rPr dirty="0" baseline="6172" sz="1350" spc="-60">
                <a:solidFill>
                  <a:srgbClr val="161616"/>
                </a:solidFill>
                <a:latin typeface="Lucida Sans Unicode"/>
                <a:cs typeface="Lucida Sans Unicode"/>
              </a:rPr>
              <a:t>O</a:t>
            </a:r>
            <a:r>
              <a:rPr dirty="0" baseline="6172" sz="1350" spc="-254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42424"/>
                </a:solidFill>
                <a:latin typeface="Lucida Sans Unicode"/>
                <a:cs typeface="Lucida Sans Unicode"/>
              </a:rPr>
              <a:t>E</a:t>
            </a:r>
            <a:r>
              <a:rPr dirty="0" baseline="3267" sz="1275" spc="16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latin typeface="Lucida Sans Unicode"/>
                <a:cs typeface="Lucida Sans Unicode"/>
              </a:rPr>
              <a:t>OPERACIONALIZ</a:t>
            </a:r>
            <a:r>
              <a:rPr dirty="0" sz="850" spc="-30">
                <a:latin typeface="Lucida Sans Unicode"/>
                <a:cs typeface="Lucida Sans Unicode"/>
              </a:rPr>
              <a:t>ACA</a:t>
            </a:r>
            <a:r>
              <a:rPr dirty="0" baseline="3267" sz="1275" spc="-44">
                <a:latin typeface="Lucida Sans Unicode"/>
                <a:cs typeface="Lucida Sans Unicode"/>
              </a:rPr>
              <a:t>O</a:t>
            </a:r>
            <a:r>
              <a:rPr dirty="0" baseline="3267" sz="1275" spc="-179"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61616"/>
                </a:solidFill>
                <a:latin typeface="Lucida Sans Unicode"/>
                <a:cs typeface="Lucida Sans Unicode"/>
              </a:rPr>
              <a:t>DAS</a:t>
            </a:r>
            <a:r>
              <a:rPr dirty="0" baseline="3267" sz="1275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solidFill>
                  <a:srgbClr val="161616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267" sz="1275" spc="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0C0C0C"/>
                </a:solidFill>
                <a:latin typeface="Lucida Sans Unicode"/>
                <a:cs typeface="Lucida Sans Unicode"/>
              </a:rPr>
              <a:t>SAÚDE/CONST/REFORMA/AMPí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17712" y="4599541"/>
            <a:ext cx="620395" cy="57721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565"/>
              </a:spcBef>
            </a:pPr>
            <a:r>
              <a:rPr dirty="0" sz="850" spc="-10" b="1">
                <a:solidFill>
                  <a:srgbClr val="232323"/>
                </a:solidFill>
                <a:latin typeface="Arial"/>
                <a:cs typeface="Arial"/>
              </a:rPr>
              <a:t>05.22</a:t>
            </a:r>
            <a:endParaRPr sz="85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2.837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850" spc="-80">
                <a:solidFill>
                  <a:srgbClr val="151515"/>
                </a:solidFill>
                <a:latin typeface="Lucida Sans Unicode"/>
                <a:cs typeface="Lucida Sans Unicode"/>
              </a:rPr>
              <a:t>3.3.9.0.39.05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23279" y="4992503"/>
            <a:ext cx="4977765" cy="70167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  <a:tabLst>
                <a:tab pos="3256915" algn="l"/>
              </a:tabLst>
            </a:pPr>
            <a:r>
              <a:rPr dirty="0" baseline="3267" sz="1275" spc="-15">
                <a:solidFill>
                  <a:srgbClr val="111111"/>
                </a:solidFill>
                <a:latin typeface="Lucida Sans Unicode"/>
                <a:cs typeface="Lucida Sans Unicode"/>
              </a:rPr>
              <a:t>DEMAIS</a:t>
            </a:r>
            <a:r>
              <a:rPr dirty="0" baseline="3267" sz="1275" spc="44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81818"/>
                </a:solidFill>
                <a:latin typeface="Lucida Sans Unicode"/>
                <a:cs typeface="Lucida Sans Unicode"/>
              </a:rPr>
              <a:t>SERVI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C</a:t>
            </a:r>
            <a:r>
              <a:rPr dirty="0" baseline="3267" sz="1275">
                <a:solidFill>
                  <a:srgbClr val="181818"/>
                </a:solidFill>
                <a:latin typeface="Lucida Sans Unicode"/>
                <a:cs typeface="Lucida Sans Unicode"/>
              </a:rPr>
              <a:t>OS</a:t>
            </a:r>
            <a:r>
              <a:rPr dirty="0" baseline="3267" sz="1275" spc="7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F1F1F"/>
                </a:solidFill>
                <a:latin typeface="Lucida Sans Unicode"/>
                <a:cs typeface="Lucida Sans Unicode"/>
              </a:rPr>
              <a:t>TERCEIROS</a:t>
            </a:r>
            <a:r>
              <a:rPr dirty="0" baseline="3267" sz="1275" spc="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284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baseline="3267" sz="1275" spc="-67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61616"/>
                </a:solidFill>
                <a:latin typeface="Lucida Sans Unicode"/>
                <a:cs typeface="Lucida Sans Unicode"/>
              </a:rPr>
              <a:t>PESSOA</a:t>
            </a:r>
            <a:r>
              <a:rPr dirty="0" baseline="3267" sz="1275" spc="24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61616"/>
                </a:solidFill>
                <a:latin typeface="Lucida Sans Unicode"/>
                <a:cs typeface="Lucida Sans Unicode"/>
              </a:rPr>
              <a:t>JURÍDICA</a:t>
            </a:r>
            <a:r>
              <a:rPr dirty="0" baseline="3267" sz="1275">
                <a:solidFill>
                  <a:srgbClr val="161616"/>
                </a:solidFill>
                <a:latin typeface="Lucida Sans Unicode"/>
                <a:cs typeface="Lucida Sans Unicode"/>
              </a:rPr>
              <a:t>	</a:t>
            </a:r>
            <a:r>
              <a:rPr dirty="0" baseline="3267" sz="1275">
                <a:solidFill>
                  <a:srgbClr val="262626"/>
                </a:solidFill>
                <a:latin typeface="Lucida Sans Unicode"/>
                <a:cs typeface="Lucida Sans Unicode"/>
              </a:rPr>
              <a:t>SUS</a:t>
            </a:r>
            <a:r>
              <a:rPr dirty="0" baseline="3267" sz="1275" spc="284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284">
                <a:solidFill>
                  <a:srgbClr val="1D1D1D"/>
                </a:solidFill>
                <a:latin typeface="Lucida Sans Unicode"/>
                <a:cs typeface="Lucida Sans Unicode"/>
              </a:rPr>
              <a:t>-</a:t>
            </a:r>
            <a:r>
              <a:rPr dirty="0" baseline="3267" sz="1275" spc="-44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97">
                <a:solidFill>
                  <a:srgbClr val="0A0A0A"/>
                </a:solidFill>
                <a:latin typeface="Lucida Sans Unicode"/>
                <a:cs typeface="Lucida Sans Unicode"/>
              </a:rPr>
              <a:t>Transferências</a:t>
            </a:r>
            <a:r>
              <a:rPr dirty="0" baseline="3267" sz="1275" spc="-179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04">
                <a:solidFill>
                  <a:srgbClr val="1C1C1C"/>
                </a:solidFill>
                <a:latin typeface="Lucida Sans Unicode"/>
                <a:cs typeface="Lucida Sans Unicode"/>
              </a:rPr>
              <a:t>do</a:t>
            </a:r>
            <a:r>
              <a:rPr dirty="0" baseline="3267" sz="1275" spc="-97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04">
                <a:latin typeface="Lucida Sans Unicode"/>
                <a:cs typeface="Lucida Sans Unicode"/>
              </a:rPr>
              <a:t>Fundo</a:t>
            </a:r>
            <a:r>
              <a:rPr dirty="0" baseline="3267" sz="1275" spc="7"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0F0F0F"/>
                </a:solidFill>
                <a:latin typeface="Lucida Sans Unicode"/>
                <a:cs typeface="Lucida Sans Unicode"/>
              </a:rPr>
              <a:t>Esta‹</a:t>
            </a:r>
            <a:endParaRPr baseline="3267" sz="1275">
              <a:latin typeface="Lucida Sans Unicode"/>
              <a:cs typeface="Lucida Sans Unicode"/>
            </a:endParaRPr>
          </a:p>
          <a:p>
            <a:pPr marL="2763520">
              <a:lnSpc>
                <a:spcPct val="100000"/>
              </a:lnSpc>
              <a:spcBef>
                <a:spcPts val="295"/>
              </a:spcBef>
            </a:pPr>
            <a:r>
              <a:rPr dirty="0" sz="850" spc="-30" b="1">
                <a:solidFill>
                  <a:srgbClr val="0E0E0E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282828"/>
                </a:solidFill>
                <a:latin typeface="Arial"/>
                <a:cs typeface="Arial"/>
              </a:rPr>
              <a:t>do</a:t>
            </a:r>
            <a:r>
              <a:rPr dirty="0" sz="850" spc="-4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212121"/>
                </a:solidFill>
                <a:latin typeface="Arial"/>
                <a:cs typeface="Arial"/>
              </a:rPr>
              <a:t>Projeto</a:t>
            </a:r>
            <a:r>
              <a:rPr dirty="0" sz="850" spc="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0F0F0F"/>
                </a:solidFill>
                <a:latin typeface="Arial"/>
                <a:cs typeface="Arial"/>
              </a:rPr>
              <a:t>/</a:t>
            </a:r>
            <a:r>
              <a:rPr dirty="0" sz="850" spc="-3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A1A1A"/>
                </a:solidFill>
                <a:latin typeface="Arial"/>
                <a:cs typeface="Arial"/>
              </a:rPr>
              <a:t>Atlvidada</a:t>
            </a:r>
            <a:r>
              <a:rPr dirty="0" sz="850" spc="1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A2A2A"/>
                </a:solidFill>
                <a:latin typeface="Arial"/>
                <a:cs typeface="Arial"/>
              </a:rPr>
              <a:t>RŞ</a:t>
            </a:r>
            <a:endParaRPr sz="850">
              <a:latin typeface="Arial"/>
              <a:cs typeface="Arial"/>
            </a:endParaRPr>
          </a:p>
          <a:p>
            <a:pPr marL="2761615">
              <a:lnSpc>
                <a:spcPct val="100000"/>
              </a:lnSpc>
              <a:spcBef>
                <a:spcPts val="395"/>
              </a:spcBef>
            </a:pPr>
            <a:r>
              <a:rPr dirty="0" sz="850" spc="-40">
                <a:solidFill>
                  <a:srgbClr val="1F1F1F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9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8282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6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D1D1D"/>
                </a:solidFill>
                <a:latin typeface="Lucida Sans Unicode"/>
                <a:cs typeface="Lucida Sans Unicode"/>
              </a:rPr>
              <a:t>Unldade</a:t>
            </a:r>
            <a:r>
              <a:rPr dirty="0" sz="850" spc="1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RS</a:t>
            </a:r>
            <a:endParaRPr sz="850">
              <a:latin typeface="Lucida Sans Unicode"/>
              <a:cs typeface="Lucida Sans Unicode"/>
            </a:endParaRPr>
          </a:p>
          <a:p>
            <a:pPr marL="3162935">
              <a:lnSpc>
                <a:spcPct val="100000"/>
              </a:lnSpc>
              <a:spcBef>
                <a:spcPts val="254"/>
              </a:spcBef>
            </a:pP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 Total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Suplementado</a:t>
            </a:r>
            <a:r>
              <a:rPr dirty="0" sz="850" spc="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32323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03624" y="4974228"/>
            <a:ext cx="534670" cy="72009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70"/>
              </a:spcBef>
            </a:pP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600.000,00</a:t>
            </a:r>
            <a:endParaRPr sz="850">
              <a:latin typeface="Lucida Sans Unicode"/>
              <a:cs typeface="Lucida Sans Unicode"/>
            </a:endParaRPr>
          </a:p>
          <a:p>
            <a:pPr algn="just" marL="12700" marR="5080" indent="635">
              <a:lnSpc>
                <a:spcPct val="131700"/>
              </a:lnSpc>
              <a:spcBef>
                <a:spcPts val="50"/>
              </a:spcBef>
            </a:pPr>
            <a:r>
              <a:rPr dirty="0" sz="850" spc="-95">
                <a:solidFill>
                  <a:srgbClr val="1F1F1F"/>
                </a:solidFill>
                <a:latin typeface="Lucida Sans Unicode"/>
                <a:cs typeface="Lucida Sans Unicode"/>
              </a:rPr>
              <a:t>600.000,00</a:t>
            </a:r>
            <a:r>
              <a:rPr dirty="0" sz="850" spc="5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s00.000,o0</a:t>
            </a:r>
            <a:r>
              <a:rPr dirty="0" sz="850" spc="50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F1F1F"/>
                </a:solidFill>
                <a:latin typeface="Lucida Sans Unicode"/>
                <a:cs typeface="Lucida Sans Unicode"/>
              </a:rPr>
              <a:t>600.000,00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53916" y="5731213"/>
            <a:ext cx="603313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0059" marR="5080" indent="-467995">
              <a:lnSpc>
                <a:spcPct val="101099"/>
              </a:lnSpc>
              <a:spcBef>
                <a:spcPts val="85"/>
              </a:spcBef>
            </a:pPr>
            <a:r>
              <a:rPr dirty="0" sz="850" spc="-90">
                <a:solidFill>
                  <a:srgbClr val="1D1D1D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A2A2A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51515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51515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4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31313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51515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crčdito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suplementar,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51515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com 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51515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A1A1A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33333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2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E0E0E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B2B2B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2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6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Lucida Sans Unicode"/>
                <a:cs typeface="Lucida Sans Unicode"/>
              </a:rPr>
              <a:t>Federal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111111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11111"/>
                </a:solidFill>
                <a:latin typeface="Lucida Sans Unicode"/>
                <a:cs typeface="Lucida Sans Unicode"/>
              </a:rPr>
              <a:t>lnciso</a:t>
            </a:r>
            <a:r>
              <a:rPr dirty="0" sz="850" spc="-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51515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43588" y="6083052"/>
            <a:ext cx="166116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38700"/>
              </a:lnSpc>
              <a:spcBef>
                <a:spcPts val="100"/>
              </a:spcBef>
            </a:pP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lnciso:</a:t>
            </a:r>
            <a:r>
              <a:rPr dirty="0" sz="850" spc="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14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D1D1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Arrecadaçäo: </a:t>
            </a: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8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A0A0A"/>
                </a:solidFill>
                <a:latin typeface="Lucida Sans Unicode"/>
                <a:cs typeface="Lucida Sans Unicode"/>
              </a:rPr>
              <a:t>Anulaçäo</a:t>
            </a:r>
            <a:r>
              <a:rPr dirty="0" sz="850" spc="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 spc="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01274" y="6434549"/>
            <a:ext cx="1962785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heavy" sz="850" spc="-45">
                <a:solidFill>
                  <a:srgbClr val="131313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Ootaçóes</a:t>
            </a:r>
            <a:r>
              <a:rPr dirty="0" u="heavy" sz="850" spc="-15">
                <a:solidFill>
                  <a:srgbClr val="131313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C1C1C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57785">
              <a:lnSpc>
                <a:spcPct val="100000"/>
              </a:lnSpc>
              <a:spcBef>
                <a:spcPts val="340"/>
              </a:spcBef>
            </a:pPr>
            <a:r>
              <a:rPr dirty="0" sz="1000">
                <a:solidFill>
                  <a:srgbClr val="111111"/>
                </a:solidFill>
                <a:latin typeface="Lucida Sans Unicode"/>
                <a:cs typeface="Lucida Sans Unicode"/>
              </a:rPr>
              <a:t>FUNDO</a:t>
            </a:r>
            <a:r>
              <a:rPr dirty="0" sz="1000" spc="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1C1C1C"/>
                </a:solidFill>
                <a:latin typeface="Lucida Sans Unicode"/>
                <a:cs typeface="Lucida Sans Unicode"/>
              </a:rPr>
              <a:t>MUNICIPAL</a:t>
            </a:r>
            <a:r>
              <a:rPr dirty="0" sz="1000" spc="6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6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1000" spc="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40">
                <a:solidFill>
                  <a:srgbClr val="181818"/>
                </a:solidFill>
                <a:latin typeface="Lucida Sans Unicode"/>
                <a:cs typeface="Lucida Sans Unicode"/>
              </a:rPr>
              <a:t>SAÚDE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718858" y="6086098"/>
            <a:ext cx="65849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95"/>
              </a:spcBef>
            </a:pPr>
            <a:r>
              <a:rPr dirty="0" sz="850" spc="-95">
                <a:solidFill>
                  <a:srgbClr val="181818"/>
                </a:solidFill>
                <a:latin typeface="Lucida Sans Unicode"/>
                <a:cs typeface="Lucida Sans Unicode"/>
              </a:rPr>
              <a:t>R$60O.000,00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$600.000,00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25388" y="6809578"/>
            <a:ext cx="131826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 b="1">
                <a:solidFill>
                  <a:srgbClr val="131313"/>
                </a:solidFill>
                <a:latin typeface="Arial"/>
                <a:cs typeface="Arial"/>
              </a:rPr>
              <a:t>Fundo</a:t>
            </a:r>
            <a:r>
              <a:rPr dirty="0" sz="85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080808"/>
                </a:solidFill>
                <a:latin typeface="Arial"/>
                <a:cs typeface="Arial"/>
              </a:rPr>
              <a:t>Municipal</a:t>
            </a:r>
            <a:r>
              <a:rPr dirty="0" sz="850" spc="-20" b="1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850" spc="-2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11111"/>
                </a:solidFill>
                <a:latin typeface="Arial"/>
                <a:cs typeface="Arial"/>
              </a:rPr>
              <a:t>Saûde</a:t>
            </a:r>
            <a:endParaRPr sz="8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24818" y="6992351"/>
            <a:ext cx="331470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111111"/>
                </a:solidFill>
                <a:latin typeface="Lucida Sans Unicode"/>
                <a:cs typeface="Lucida Sans Unicode"/>
              </a:rPr>
              <a:t>GARANTIA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ASSISTÉNCIA</a:t>
            </a:r>
            <a:r>
              <a:rPr dirty="0" sz="850" spc="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FARMACÉUTICA</a:t>
            </a:r>
            <a:r>
              <a:rPr dirty="0" sz="850" spc="6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51515"/>
                </a:solidFill>
                <a:latin typeface="Lucida Sans Unicode"/>
                <a:cs typeface="Lucida Sans Unicode"/>
              </a:rPr>
              <a:t>ÂMBITO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SUS.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17712" y="6756269"/>
            <a:ext cx="2806700" cy="56515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520"/>
              </a:spcBef>
            </a:pPr>
            <a:r>
              <a:rPr dirty="0" sz="850" spc="-10" b="1">
                <a:latin typeface="Arial"/>
                <a:cs typeface="Arial"/>
              </a:rPr>
              <a:t>05.22</a:t>
            </a:r>
            <a:endParaRPr sz="85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415"/>
              </a:spcBef>
            </a:pP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2.759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  <a:tabLst>
                <a:tab pos="817880" algn="l"/>
              </a:tabLst>
            </a:pP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3.3.9.0.32.00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5">
                <a:solidFill>
                  <a:srgbClr val="0C0C0C"/>
                </a:solidFill>
                <a:latin typeface="Lucida Sans Unicode"/>
                <a:cs typeface="Lucida Sans Unicode"/>
              </a:rPr>
              <a:t>MATERIAL</a:t>
            </a:r>
            <a:r>
              <a:rPr dirty="0" sz="850" spc="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0F0F0F"/>
                </a:solidFill>
                <a:latin typeface="Lucida Sans Unicode"/>
                <a:cs typeface="Lucida Sans Unicode"/>
              </a:rPr>
              <a:t>DISTRIBUIÇÂO</a:t>
            </a:r>
            <a:r>
              <a:rPr dirty="0" sz="850" spc="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51515"/>
                </a:solidFill>
                <a:latin typeface="Lucida Sans Unicode"/>
                <a:cs typeface="Lucida Sans Unicode"/>
              </a:rPr>
              <a:t>GRATUITA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71022" y="7124862"/>
            <a:ext cx="2223770" cy="70802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504825">
              <a:lnSpc>
                <a:spcPct val="100000"/>
              </a:lnSpc>
              <a:spcBef>
                <a:spcPts val="420"/>
              </a:spcBef>
            </a:pP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Impostos</a:t>
            </a:r>
            <a:r>
              <a:rPr dirty="0" sz="850" spc="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50" spc="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B2B2B"/>
                </a:solidFill>
                <a:latin typeface="Lucida Sans Unicode"/>
                <a:cs typeface="Lucida Sans Unicode"/>
              </a:rPr>
              <a:t>Sa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30" b="1">
                <a:solidFill>
                  <a:srgbClr val="1C1C1C"/>
                </a:solidFill>
                <a:latin typeface="Arial"/>
                <a:cs typeface="Arial"/>
              </a:rPr>
              <a:t>Total </a:t>
            </a:r>
            <a:r>
              <a:rPr dirty="0" sz="850" spc="-45" b="1">
                <a:solidFill>
                  <a:srgbClr val="282828"/>
                </a:solidFill>
                <a:latin typeface="Arial"/>
                <a:cs typeface="Arial"/>
              </a:rPr>
              <a:t>do</a:t>
            </a:r>
            <a:r>
              <a:rPr dirty="0" sz="850" spc="-4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51515"/>
                </a:solidFill>
                <a:latin typeface="Arial"/>
                <a:cs typeface="Arial"/>
              </a:rPr>
              <a:t>Projeto</a:t>
            </a:r>
            <a:r>
              <a:rPr dirty="0" sz="85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0C0C0C"/>
                </a:solidFill>
                <a:latin typeface="Arial"/>
                <a:cs typeface="Arial"/>
              </a:rPr>
              <a:t>/</a:t>
            </a:r>
            <a:r>
              <a:rPr dirty="0" sz="850" spc="-2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0E0E0E"/>
                </a:solidFill>
                <a:latin typeface="Arial"/>
                <a:cs typeface="Arial"/>
              </a:rPr>
              <a:t>Atlvłdade</a:t>
            </a:r>
            <a:r>
              <a:rPr dirty="0" sz="850" spc="2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81818"/>
                </a:solidFill>
                <a:latin typeface="Arial"/>
                <a:cs typeface="Arial"/>
              </a:rPr>
              <a:t>RŞ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10">
                <a:solidFill>
                  <a:srgbClr val="161616"/>
                </a:solidFill>
                <a:latin typeface="Arial Black"/>
                <a:cs typeface="Arial Black"/>
              </a:rPr>
              <a:t>Total</a:t>
            </a:r>
            <a:r>
              <a:rPr dirty="0" sz="850" spc="-40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850" spc="-110">
                <a:solidFill>
                  <a:srgbClr val="212121"/>
                </a:solidFill>
                <a:latin typeface="Arial Black"/>
                <a:cs typeface="Arial Black"/>
              </a:rPr>
              <a:t>da</a:t>
            </a:r>
            <a:r>
              <a:rPr dirty="0" sz="850" spc="-60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850" spc="-85">
                <a:solidFill>
                  <a:srgbClr val="181818"/>
                </a:solidFill>
                <a:latin typeface="Arial Black"/>
                <a:cs typeface="Arial Black"/>
              </a:rPr>
              <a:t>Unidade</a:t>
            </a:r>
            <a:r>
              <a:rPr dirty="0" sz="850" spc="130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1A1A1A"/>
                </a:solidFill>
                <a:latin typeface="Arial Black"/>
                <a:cs typeface="Arial Black"/>
              </a:rPr>
              <a:t>R$</a:t>
            </a:r>
            <a:endParaRPr sz="850">
              <a:latin typeface="Arial Black"/>
              <a:cs typeface="Arial Black"/>
            </a:endParaRPr>
          </a:p>
          <a:p>
            <a:pPr marL="708025">
              <a:lnSpc>
                <a:spcPct val="100000"/>
              </a:lnSpc>
              <a:spcBef>
                <a:spcPts val="225"/>
              </a:spcBef>
            </a:pPr>
            <a:r>
              <a:rPr dirty="0" sz="850" spc="-30">
                <a:solidFill>
                  <a:srgbClr val="1F1F1F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Lucida Sans Unicode"/>
                <a:cs typeface="Lucida Sans Unicode"/>
              </a:rPr>
              <a:t>Anulado</a:t>
            </a:r>
            <a:r>
              <a:rPr dirty="0" sz="850" spc="-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Rț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04678" y="7124862"/>
            <a:ext cx="530860" cy="70802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600.000,00</a:t>
            </a:r>
            <a:endParaRPr sz="8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25"/>
              </a:spcBef>
            </a:pPr>
            <a:r>
              <a:rPr dirty="0" sz="850" spc="-40" b="1">
                <a:latin typeface="Arial"/>
                <a:cs typeface="Arial"/>
              </a:rPr>
              <a:t>60d.000,00</a:t>
            </a:r>
            <a:endParaRPr sz="85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420"/>
              </a:spcBef>
            </a:pPr>
            <a:r>
              <a:rPr dirty="0" sz="850" spc="-114">
                <a:solidFill>
                  <a:srgbClr val="161616"/>
                </a:solidFill>
                <a:latin typeface="Arial Black"/>
                <a:cs typeface="Arial Black"/>
              </a:rPr>
              <a:t>600.000,00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dirty="0" sz="850" spc="-90">
                <a:solidFill>
                  <a:srgbClr val="1D1D1D"/>
                </a:solidFill>
                <a:latin typeface="Lucida Sans Unicode"/>
                <a:cs typeface="Lucida Sans Unicode"/>
              </a:rPr>
              <a:t>60d.000,00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31996" y="7875757"/>
            <a:ext cx="4787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83838"/>
                </a:solidFill>
                <a:latin typeface="Lucida Sans Unicode"/>
                <a:cs typeface="Lucida Sans Unicode"/>
              </a:rPr>
              <a:t>3º</a:t>
            </a:r>
            <a:r>
              <a:rPr dirty="0" sz="850" spc="-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363636"/>
                </a:solidFill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41567" y="7875757"/>
            <a:ext cx="346837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disposíções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em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50" spc="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51515"/>
                </a:solidFill>
                <a:latin typeface="Lucida Sans Unicode"/>
                <a:cs typeface="Lucida Sans Unicode"/>
              </a:rPr>
              <a:t>Publique-</a:t>
            </a:r>
            <a:r>
              <a:rPr dirty="0" sz="850" spc="-50">
                <a:solidFill>
                  <a:srgbClr val="151515"/>
                </a:solidFill>
                <a:latin typeface="Lucida Sans Unicode"/>
                <a:cs typeface="Lucida Sans Unicode"/>
              </a:rPr>
              <a:t>se,</a:t>
            </a:r>
            <a:r>
              <a:rPr dirty="0" sz="850" spc="1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31313"/>
                </a:solidFill>
                <a:latin typeface="Lucida Sans Unicode"/>
                <a:cs typeface="Lucida Sans Unicode"/>
              </a:rPr>
              <a:t>afixe-</a:t>
            </a:r>
            <a:r>
              <a:rPr dirty="0" sz="850" spc="-100">
                <a:solidFill>
                  <a:srgbClr val="131313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0C0C0C"/>
                </a:solidFill>
                <a:latin typeface="Lucida Sans Unicode"/>
                <a:cs typeface="Lucida Sans Unicode"/>
              </a:rPr>
              <a:t>cumpra-</a:t>
            </a:r>
            <a:r>
              <a:rPr dirty="0" sz="850" spc="-25">
                <a:solidFill>
                  <a:srgbClr val="0C0C0C"/>
                </a:solidFill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548234" y="8619035"/>
            <a:ext cx="192151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0F0F0F"/>
                </a:solidFill>
                <a:latin typeface="Lucida Sans Unicode"/>
                <a:cs typeface="Lucida Sans Unicode"/>
              </a:rPr>
              <a:t>Gabinete</a:t>
            </a:r>
            <a:r>
              <a:rPr dirty="0" sz="850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do </a:t>
            </a:r>
            <a:r>
              <a:rPr dirty="0" sz="850" spc="-65">
                <a:latin typeface="Lucida Sans Unicode"/>
                <a:cs typeface="Lucida Sans Unicode"/>
              </a:rPr>
              <a:t>Prefeito,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7</a:t>
            </a:r>
            <a:r>
              <a:rPr dirty="0" sz="850" spc="36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2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janeiro,</a:t>
            </a:r>
            <a:r>
              <a:rPr dirty="0" sz="850" spc="-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2026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362705" y="9805287"/>
            <a:ext cx="50228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161616"/>
                </a:solidFill>
                <a:latin typeface="Lucida Sans Unicode"/>
                <a:cs typeface="Lucida Sans Unicode"/>
              </a:rPr>
              <a:t>Página</a:t>
            </a:r>
            <a:r>
              <a:rPr dirty="0" sz="60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10">
                <a:solidFill>
                  <a:srgbClr val="161616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1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6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464646"/>
                </a:solidFill>
                <a:latin typeface="Lucida Sans Unicode"/>
                <a:cs typeface="Lucida Sans Unicode"/>
              </a:rPr>
              <a:t>1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2026-01-12T18:09:40Z</dcterms:created>
  <dcterms:modified xsi:type="dcterms:W3CDTF">2026-01-12T18:09:40Z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