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2336" y="124895"/>
            <a:ext cx="6425565" cy="10016490"/>
            <a:chOff x="402336" y="124895"/>
            <a:chExt cx="6425565" cy="1001649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2336" y="124895"/>
              <a:ext cx="6425184" cy="10015992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59351" y="685401"/>
              <a:ext cx="60960" cy="63970"/>
            </a:xfrm>
            <a:prstGeom prst="rect">
              <a:avLst/>
            </a:prstGeom>
          </p:spPr>
        </p:pic>
      </p:grpSp>
      <p:sp>
        <p:nvSpPr>
          <p:cNvPr id="5" name="object 5" descr=""/>
          <p:cNvSpPr txBox="1"/>
          <p:nvPr/>
        </p:nvSpPr>
        <p:spPr>
          <a:xfrm>
            <a:off x="584686" y="665338"/>
            <a:ext cx="3536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BCBCBC"/>
                </a:solidFill>
                <a:latin typeface="Lucida Sans Unicode"/>
                <a:cs typeface="Lucida Sans Unicode"/>
              </a:rPr>
              <a:t>•pp</a:t>
            </a:r>
            <a:r>
              <a:rPr dirty="0" sz="850" spc="-20">
                <a:solidFill>
                  <a:srgbClr val="BCBCB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BCBCBC"/>
                </a:solidFill>
                <a:latin typeface="Lucida Sans Unicode"/>
                <a:cs typeface="Lucida Sans Unicode"/>
              </a:rPr>
              <a:t>•t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06159" y="149899"/>
            <a:ext cx="3028950" cy="670560"/>
          </a:xfrm>
          <a:prstGeom prst="rect">
            <a:avLst/>
          </a:prstGeom>
        </p:spPr>
        <p:txBody>
          <a:bodyPr wrap="square" lIns="0" tIns="12065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950"/>
              </a:spcBef>
            </a:pPr>
            <a:r>
              <a:rPr dirty="0" sz="1250" spc="-85" b="1">
                <a:solidFill>
                  <a:srgbClr val="232323"/>
                </a:solidFill>
                <a:latin typeface="Arial"/>
                <a:cs typeface="Arial"/>
              </a:rPr>
              <a:t>PREFEITURA</a:t>
            </a:r>
            <a:r>
              <a:rPr dirty="0" sz="1250" spc="3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50" spc="-40">
                <a:solidFill>
                  <a:srgbClr val="21212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Lucida Sans Unicode"/>
                <a:cs typeface="Lucida Sans Unicode"/>
              </a:rPr>
              <a:t>SEROPBDICA</a:t>
            </a:r>
            <a:endParaRPr sz="1250">
              <a:latin typeface="Lucida Sans Unicode"/>
              <a:cs typeface="Lucida Sans Unicode"/>
            </a:endParaRPr>
          </a:p>
          <a:p>
            <a:pPr marL="12700" marR="1905635" indent="2540">
              <a:lnSpc>
                <a:spcPct val="110500"/>
              </a:lnSpc>
              <a:spcBef>
                <a:spcPts val="470"/>
              </a:spcBef>
            </a:pP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70">
                <a:solidFill>
                  <a:srgbClr val="36363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B4B4B"/>
                </a:solidFill>
                <a:latin typeface="Lucida Sans Unicode"/>
                <a:cs typeface="Lucida Sans Unicode"/>
              </a:rPr>
              <a:t>Caxlaa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7415" y="939500"/>
            <a:ext cx="6063615" cy="1203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ts val="955"/>
              </a:lnSpc>
              <a:spcBef>
                <a:spcPts val="100"/>
              </a:spcBef>
              <a:tabLst>
                <a:tab pos="2821940" algn="l"/>
                <a:tab pos="3420110" algn="l"/>
              </a:tabLst>
            </a:pPr>
            <a:r>
              <a:rPr dirty="0" sz="850" spc="-25">
                <a:solidFill>
                  <a:srgbClr val="DF9CB1"/>
                </a:solidFill>
                <a:latin typeface="Lucida Sans Unicode"/>
                <a:cs typeface="Lucida Sans Unicode"/>
              </a:rPr>
              <a:t>"æ</a:t>
            </a:r>
            <a:r>
              <a:rPr dirty="0" sz="850">
                <a:solidFill>
                  <a:srgbClr val="DF9CB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D19EBC"/>
                </a:solidFill>
                <a:latin typeface="Lucida Sans Unicode"/>
                <a:cs typeface="Lucida Sans Unicode"/>
              </a:rPr>
              <a:t>.</a:t>
            </a:r>
            <a:r>
              <a:rPr dirty="0" sz="850">
                <a:solidFill>
                  <a:srgbClr val="D19EB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C46995"/>
                </a:solidFill>
                <a:latin typeface="Lucida Sans Unicode"/>
                <a:cs typeface="Lucida Sans Unicode"/>
              </a:rPr>
              <a:t>›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ts val="955"/>
              </a:lnSpc>
            </a:pPr>
            <a:r>
              <a:rPr dirty="0" sz="850" spc="-110">
                <a:solidFill>
                  <a:srgbClr val="313131"/>
                </a:solidFill>
                <a:latin typeface="Lucida Sans Unicode"/>
                <a:cs typeface="Lucida Sans Unicode"/>
              </a:rPr>
              <a:t>Rapublicar</a:t>
            </a:r>
            <a:r>
              <a:rPr dirty="0" sz="850" spc="-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83838"/>
                </a:solidFill>
                <a:latin typeface="Lucida Sans Unicode"/>
                <a:cs typeface="Lucida Sans Unicode"/>
              </a:rPr>
              <a:t>par</a:t>
            </a:r>
            <a:r>
              <a:rPr dirty="0" sz="850" spc="-9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2A2A2A"/>
                </a:solidFill>
                <a:latin typeface="Lucida Sans Unicode"/>
                <a:cs typeface="Lucida Sans Unicode"/>
              </a:rPr>
              <a:t>hgver</a:t>
            </a:r>
            <a:r>
              <a:rPr dirty="0" sz="850" spc="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3B3B3B"/>
                </a:solidFill>
                <a:latin typeface="Lucida Sans Unicode"/>
                <a:cs typeface="Lucida Sans Unicode"/>
              </a:rPr>
              <a:t>łncorreção</a:t>
            </a:r>
            <a:r>
              <a:rPr dirty="0" sz="850" spc="-1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383838"/>
                </a:solidFill>
                <a:latin typeface="Lucida Sans Unicode"/>
                <a:cs typeface="Lucida Sans Unicode"/>
              </a:rPr>
              <a:t>•</a:t>
            </a:r>
            <a:r>
              <a:rPr dirty="0" sz="850" spc="-12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C0C0C"/>
                </a:solidFill>
                <a:latin typeface="Lucida Sans Unicode"/>
                <a:cs typeface="Lucida Sans Unicode"/>
              </a:rPr>
              <a:t>Boletlm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Oflclal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5E7487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100">
                <a:solidFill>
                  <a:srgbClr val="5E748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151515"/>
                </a:solidFill>
                <a:latin typeface="Lucida Sans Unicode"/>
                <a:cs typeface="Lucida Sans Unicode"/>
              </a:rPr>
              <a:t>Munclplo</a:t>
            </a:r>
            <a:r>
              <a:rPr dirty="0" sz="850" spc="-4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32323"/>
                </a:solidFill>
                <a:latin typeface="Lucida Sans Unicode"/>
                <a:cs typeface="Lucida Sans Unicode"/>
              </a:rPr>
              <a:t>Serãğ4dlca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•</a:t>
            </a:r>
            <a:r>
              <a:rPr dirty="0" sz="850" spc="-12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 b="1">
                <a:solidFill>
                  <a:srgbClr val="2D2D2D"/>
                </a:solidFill>
                <a:latin typeface="Arial"/>
                <a:cs typeface="Arial"/>
              </a:rPr>
              <a:t>Edlçtp</a:t>
            </a:r>
            <a:r>
              <a:rPr dirty="0" sz="85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50" spc="-110">
                <a:solidFill>
                  <a:srgbClr val="313131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-5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B3B3B"/>
                </a:solidFill>
                <a:latin typeface="Lucida Sans Unicode"/>
                <a:cs typeface="Lucida Sans Unicode"/>
              </a:rPr>
              <a:t>2.21</a:t>
            </a:r>
            <a:r>
              <a:rPr dirty="0" sz="850" spc="130">
                <a:solidFill>
                  <a:srgbClr val="3B3B3B"/>
                </a:solidFill>
                <a:latin typeface="Lucida Sans Unicode"/>
                <a:cs typeface="Lucida Sans Unicode"/>
              </a:rPr>
              <a:t>  </a:t>
            </a:r>
            <a:r>
              <a:rPr dirty="0" sz="850" spc="-120">
                <a:solidFill>
                  <a:srgbClr val="343434"/>
                </a:solidFill>
                <a:latin typeface="Lucida Sans Unicode"/>
                <a:cs typeface="Lucida Sans Unicode"/>
              </a:rPr>
              <a:t>Ana</a:t>
            </a:r>
            <a:r>
              <a:rPr dirty="0" sz="8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VIII</a:t>
            </a:r>
            <a:r>
              <a:rPr dirty="0" sz="850" spc="-10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0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60">
                <a:solidFill>
                  <a:srgbClr val="2F2F2F"/>
                </a:solidFill>
                <a:latin typeface="Lucida Sans Unicode"/>
                <a:cs typeface="Lucida Sans Unicode"/>
              </a:rPr>
              <a:t>26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3F3F3F"/>
                </a:solidFill>
                <a:latin typeface="Lucida Sans Unicode"/>
                <a:cs typeface="Lucida Sans Unicode"/>
              </a:rPr>
              <a:t>agoeto</a:t>
            </a:r>
            <a:r>
              <a:rPr dirty="0" sz="850" spc="-6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75">
                <a:solidFill>
                  <a:srgbClr val="545454"/>
                </a:solidFill>
                <a:latin typeface="Lucida Sans Unicode"/>
                <a:cs typeface="Lucida Sans Unicode"/>
              </a:rPr>
              <a:t>2026</a:t>
            </a:r>
            <a:r>
              <a:rPr dirty="0" sz="850" spc="-3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2A2A2A"/>
                </a:solidFill>
                <a:latin typeface="Lucida Sans Unicode"/>
                <a:cs typeface="Lucida Sans Unicode"/>
              </a:rPr>
              <a:t>(Segunda-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Folraj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4258310">
              <a:lnSpc>
                <a:spcPct val="100000"/>
              </a:lnSpc>
              <a:spcBef>
                <a:spcPts val="5"/>
              </a:spcBef>
            </a:pPr>
            <a:r>
              <a:rPr dirty="0" sz="850" spc="-100">
                <a:solidFill>
                  <a:srgbClr val="1F1F1F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D3D3D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3006</a:t>
            </a:r>
            <a:r>
              <a:rPr dirty="0" sz="850" spc="-5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494949"/>
                </a:solidFill>
                <a:latin typeface="Lucida Sans Unicode"/>
                <a:cs typeface="Lucida Sans Unicode"/>
              </a:rPr>
              <a:t>de </a:t>
            </a:r>
            <a:r>
              <a:rPr dirty="0" sz="850">
                <a:solidFill>
                  <a:srgbClr val="5E5E5E"/>
                </a:solidFill>
                <a:latin typeface="Lucida Sans Unicode"/>
                <a:cs typeface="Lucida Sans Unicode"/>
              </a:rPr>
              <a:t>25</a:t>
            </a:r>
            <a:r>
              <a:rPr dirty="0" sz="850" spc="16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A3A3A"/>
                </a:solidFill>
                <a:latin typeface="Lucida Sans Unicode"/>
                <a:cs typeface="Lucida Sans Unicode"/>
              </a:rPr>
              <a:t>agosto,</a:t>
            </a:r>
            <a:r>
              <a:rPr dirty="0" sz="85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F3F3F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4023360" marR="132080" indent="-635">
              <a:lnSpc>
                <a:spcPts val="910"/>
              </a:lnSpc>
            </a:pP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mentar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62626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32323"/>
                </a:solidFill>
                <a:latin typeface="Lucida Sans Unicode"/>
                <a:cs typeface="Lucida Sans Unicode"/>
              </a:rPr>
              <a:t>RS700.000,00,</a:t>
            </a:r>
            <a:r>
              <a:rPr dirty="0" sz="850" spc="9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flca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4343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61616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3199" y="2622538"/>
            <a:ext cx="618553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4225">
              <a:lnSpc>
                <a:spcPct val="134000"/>
              </a:lnSpc>
              <a:spcBef>
                <a:spcPts val="100"/>
              </a:spcBef>
            </a:pPr>
            <a:r>
              <a:rPr dirty="0" sz="850" spc="-80">
                <a:solidFill>
                  <a:srgbClr val="525252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B2B2B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33333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atribuiç0es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50" spc="-13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EB4B7E"/>
                </a:solidFill>
                <a:latin typeface="Lucida Sans Unicode"/>
                <a:cs typeface="Lucida Sans Unicode"/>
              </a:rPr>
              <a:t>ge</a:t>
            </a:r>
            <a:r>
              <a:rPr dirty="0" sz="850" spc="-60">
                <a:solidFill>
                  <a:srgbClr val="EB4B7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13131"/>
                </a:solidFill>
                <a:latin typeface="Lucida Sans Unicode"/>
                <a:cs typeface="Lucida Sans Unicode"/>
              </a:rPr>
              <a:t>acordo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82828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B3B3B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13131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54545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0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83838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4D4D4D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110">
                <a:solidFill>
                  <a:srgbClr val="606060"/>
                </a:solidFill>
                <a:latin typeface="Lucida Sans Unicode"/>
                <a:cs typeface="Lucida Sans Unicode"/>
              </a:rPr>
              <a:t>I..ei</a:t>
            </a:r>
            <a:r>
              <a:rPr dirty="0" sz="850" spc="-20">
                <a:solidFill>
                  <a:srgbClr val="606060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F4F4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494949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72727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72727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4D4D4D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3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494949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3B3B3B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31313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A3A3A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13131"/>
                </a:solidFill>
                <a:latin typeface="Lucida Sans Unicode"/>
                <a:cs typeface="Lucida Sans Unicode"/>
              </a:rPr>
              <a:t>ediçăo</a:t>
            </a:r>
            <a:r>
              <a:rPr dirty="0" sz="850" spc="-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62626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313131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62626"/>
                </a:solidFill>
                <a:latin typeface="Lucida Sans Unicode"/>
                <a:cs typeface="Lucida Sans Unicode"/>
              </a:rPr>
              <a:t>1Ó/12/2024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850" spc="-130">
                <a:solidFill>
                  <a:srgbClr val="7B7B7B"/>
                </a:solidFill>
                <a:latin typeface="Lucida Sans Unicode"/>
                <a:cs typeface="Lucida Sans Unicode"/>
              </a:rPr>
              <a:t>D</a:t>
            </a:r>
            <a:r>
              <a:rPr dirty="0" sz="850" spc="-50">
                <a:solidFill>
                  <a:srgbClr val="7B7B7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Û</a:t>
            </a:r>
            <a:r>
              <a:rPr dirty="0" sz="850" spc="-10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R</a:t>
            </a:r>
            <a:r>
              <a:rPr dirty="0" sz="850" spc="-3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5E5E5E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5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525252"/>
                </a:solidFill>
                <a:latin typeface="Lucida Sans Unicode"/>
                <a:cs typeface="Lucida Sans Unicode"/>
              </a:rPr>
              <a:t>T</a:t>
            </a:r>
            <a:r>
              <a:rPr dirty="0" sz="850" spc="-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44444"/>
                </a:solid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0040">
              <a:lnSpc>
                <a:spcPct val="100000"/>
              </a:lnSpc>
              <a:spcBef>
                <a:spcPts val="1115"/>
              </a:spcBef>
            </a:pPr>
            <a:r>
              <a:rPr dirty="0" sz="850" spc="-110">
                <a:solidFill>
                  <a:srgbClr val="494949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4F4F4F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0">
                <a:solidFill>
                  <a:srgbClr val="4F4F4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3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B3B3B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B2B2B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32323"/>
                </a:solidFill>
                <a:latin typeface="Lucida Sans Unicode"/>
                <a:cs typeface="Lucida Sans Unicode"/>
              </a:rPr>
              <a:t>crëdito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3232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dotaç0es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46623" y="4259184"/>
            <a:ext cx="2571115" cy="37084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20">
                <a:solidFill>
                  <a:srgbClr val="464646"/>
                </a:solidFill>
                <a:latin typeface="Lucida Sans Unicode"/>
                <a:cs typeface="Lucida Sans Unicode"/>
              </a:rPr>
              <a:t>Dota</a:t>
            </a:r>
            <a:endParaRPr sz="850">
              <a:latin typeface="Lucida Sans Unicode"/>
              <a:cs typeface="Lucida Sans Unicode"/>
            </a:endParaRPr>
          </a:p>
          <a:p>
            <a:pPr marL="52705">
              <a:lnSpc>
                <a:spcPct val="100000"/>
              </a:lnSpc>
              <a:spcBef>
                <a:spcPts val="245"/>
              </a:spcBef>
            </a:pPr>
            <a:r>
              <a:rPr dirty="0" sz="1050">
                <a:solidFill>
                  <a:srgbClr val="343434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050" spc="-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40">
                <a:solidFill>
                  <a:srgbClr val="2D2D2D"/>
                </a:solidFill>
                <a:latin typeface="Lucida Sans Unicode"/>
                <a:cs typeface="Lucida Sans Unicode"/>
              </a:rPr>
              <a:t>MUNICIPAL</a:t>
            </a:r>
            <a:r>
              <a:rPr dirty="0" sz="10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050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-8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10">
                <a:solidFill>
                  <a:srgbClr val="242424"/>
                </a:solidFill>
                <a:latin typeface="Lucida Sans Unicode"/>
                <a:cs typeface="Lucida Sans Unicode"/>
              </a:rPr>
              <a:t>SEROPEDICA</a:t>
            </a:r>
            <a:endParaRPr sz="105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41456" y="4632428"/>
          <a:ext cx="6305550" cy="1445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2310"/>
                <a:gridCol w="2667635"/>
                <a:gridCol w="2226945"/>
                <a:gridCol w="631189"/>
              </a:tblGrid>
              <a:tr h="315595">
                <a:tc>
                  <a:txBody>
                    <a:bodyPr/>
                    <a:lstStyle/>
                    <a:p>
                      <a:pPr marL="33655">
                        <a:lnSpc>
                          <a:spcPts val="969"/>
                        </a:lnSpc>
                      </a:pPr>
                      <a:r>
                        <a:rPr dirty="0" sz="850" spc="-7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01</a:t>
                      </a:r>
                      <a:r>
                        <a:rPr dirty="0" sz="850" spc="-1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2,79ú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969"/>
                        </a:lnSpc>
                        <a:tabLst>
                          <a:tab pos="1226820" algn="l"/>
                        </a:tabLst>
                      </a:pPr>
                      <a:r>
                        <a:rPr dirty="0" sz="850" spc="-5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Procuradorle</a:t>
                      </a:r>
                      <a:r>
                        <a:rPr dirty="0" sz="850" spc="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3B365E"/>
                          </a:solidFill>
                          <a:latin typeface="Lucida Sans Unicode"/>
                          <a:cs typeface="Lucida Sans Unicode"/>
                        </a:rPr>
                        <a:t>Oefa</a:t>
                      </a:r>
                      <a:r>
                        <a:rPr dirty="0" sz="850">
                          <a:solidFill>
                            <a:srgbClr val="3B365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unlclplo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50" spc="-11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Manuten6ão</a:t>
                      </a:r>
                      <a:r>
                        <a:rPr dirty="0" sz="850" spc="1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827EA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5">
                          <a:solidFill>
                            <a:srgbClr val="827EA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Operadontllzaçso</a:t>
                      </a:r>
                      <a:r>
                        <a:rPr dirty="0" sz="850" spc="-1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32A49"/>
                          </a:solidFill>
                          <a:latin typeface="Lucida Sans Unicode"/>
                          <a:cs typeface="Lucida Sans Unicode"/>
                        </a:rPr>
                        <a:t>dae</a:t>
                      </a:r>
                      <a:r>
                        <a:rPr dirty="0" sz="850" spc="-5">
                          <a:solidFill>
                            <a:srgbClr val="132A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A365D"/>
                          </a:solidFill>
                          <a:latin typeface="Lucida Sans Unicode"/>
                          <a:cs typeface="Lucida Sans Unicode"/>
                        </a:rPr>
                        <a:t>Unldades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?</a:t>
                      </a:r>
                      <a:r>
                        <a:rPr dirty="0" sz="850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?,9.U.91.00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SENTENCAS</a:t>
                      </a:r>
                      <a:r>
                        <a:rPr dirty="0" sz="850" spc="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06730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942340" algn="l"/>
                        </a:tabLst>
                      </a:pPr>
                      <a:r>
                        <a:rPr dirty="0" sz="850" spc="-20">
                          <a:solidFill>
                            <a:srgbClr val="3B485B"/>
                          </a:solidFill>
                          <a:latin typeface="Lucida Sans Unicode"/>
                          <a:cs typeface="Lucida Sans Unicode"/>
                        </a:rPr>
                        <a:t>Recu</a:t>
                      </a:r>
                      <a:r>
                        <a:rPr dirty="0" sz="850">
                          <a:solidFill>
                            <a:srgbClr val="3B485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5">
                          <a:solidFill>
                            <a:srgbClr val="5B4F67"/>
                          </a:solidFill>
                          <a:latin typeface="Lucida Sans Unicode"/>
                          <a:cs typeface="Lucida Sans Unicode"/>
                        </a:rPr>
                        <a:t>n8o</a:t>
                      </a:r>
                      <a:r>
                        <a:rPr dirty="0" sz="850" spc="-15">
                          <a:solidFill>
                            <a:srgbClr val="5B4F6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Vłnculados</a:t>
                      </a:r>
                      <a:r>
                        <a:rPr dirty="0" sz="85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5D6979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5D697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464F6B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600.Q00,00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5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Secretarla</a:t>
                      </a:r>
                      <a:r>
                        <a:rPr dirty="0" sz="850" spc="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Servlçoa</a:t>
                      </a:r>
                      <a:r>
                        <a:rPr dirty="0" sz="850" spc="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Públlcoa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385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65">
                          <a:solidFill>
                            <a:srgbClr val="696B7C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r>
                        <a:rPr dirty="0" sz="850" spc="-110">
                          <a:solidFill>
                            <a:srgbClr val="696B7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E5E5E"/>
                          </a:solidFill>
                          <a:latin typeface="Lucida Sans Unicode"/>
                          <a:cs typeface="Lucida Sans Unicode"/>
                        </a:rPr>
                        <a:t>ß25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28321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850" spc="-105">
                          <a:solidFill>
                            <a:srgbClr val="6D6D6D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r>
                        <a:rPr dirty="0" sz="850" spc="-65">
                          <a:solidFill>
                            <a:srgbClr val="6D6D6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92</a:t>
                      </a:r>
                      <a:r>
                        <a:rPr dirty="0" sz="850" spc="-8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9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50" spc="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7B7E9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0">
                          <a:solidFill>
                            <a:srgbClr val="7B7E9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Operaclonallzacao</a:t>
                      </a:r>
                      <a:r>
                        <a:rPr dirty="0" sz="850" spc="-1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Secretâria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022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8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EXERCICIOS</a:t>
                      </a:r>
                      <a:r>
                        <a:rPr dirty="0" sz="850" spc="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829944">
                        <a:lnSpc>
                          <a:spcPct val="100000"/>
                        </a:lnSpc>
                      </a:pPr>
                      <a:r>
                        <a:rPr dirty="0" sz="850" spc="-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n8o</a:t>
                      </a:r>
                      <a:r>
                        <a:rPr dirty="0" sz="850" spc="-3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50" spc="-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841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6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3945702" y="6080007"/>
            <a:ext cx="774700" cy="3302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r" marR="28575">
              <a:lnSpc>
                <a:spcPct val="100000"/>
              </a:lnSpc>
              <a:spcBef>
                <a:spcPts val="280"/>
              </a:spcBef>
            </a:pP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øa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82828"/>
                </a:solidFill>
                <a:latin typeface="Lucida Sans Unicode"/>
                <a:cs typeface="Lucida Sans Unicode"/>
              </a:rPr>
              <a:t>Unldad</a:t>
            </a:r>
            <a:endParaRPr sz="8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175"/>
              </a:spcBef>
            </a:pP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B2B2B"/>
                </a:solidFill>
                <a:latin typeface="Lucida Sans Unicode"/>
                <a:cs typeface="Lucida Sans Unicode"/>
              </a:rPr>
              <a:t>Tc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77831" y="6080007"/>
            <a:ext cx="1978025" cy="33020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850" spc="-25">
                <a:solidFill>
                  <a:srgbClr val="383838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  <a:p>
            <a:pPr marL="33655">
              <a:lnSpc>
                <a:spcPct val="100000"/>
              </a:lnSpc>
              <a:spcBef>
                <a:spcPts val="175"/>
              </a:spcBef>
              <a:tabLst>
                <a:tab pos="1485900" algn="l"/>
              </a:tabLst>
            </a:pP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I</a:t>
            </a:r>
            <a:r>
              <a:rPr dirty="0" sz="850" spc="-2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85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RR</a:t>
            </a:r>
            <a:r>
              <a:rPr dirty="0" sz="850">
                <a:solidFill>
                  <a:srgbClr val="464646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10">
                <a:solidFill>
                  <a:srgbClr val="1A1A1A"/>
                </a:solidFill>
                <a:latin typeface="Lucida Sans Unicode"/>
                <a:cs typeface="Lucida Sans Unicode"/>
              </a:rPr>
              <a:t>700.000,00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00804" y="6450123"/>
            <a:ext cx="571881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52755" marR="5080" indent="-440690">
              <a:lnSpc>
                <a:spcPct val="101099"/>
              </a:lnSpc>
              <a:spcBef>
                <a:spcPts val="85"/>
              </a:spcBef>
            </a:pP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Artigc</a:t>
            </a:r>
            <a:r>
              <a:rPr dirty="0" sz="850" spc="-1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F3F3F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0">
                <a:solidFill>
                  <a:srgbClr val="48484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42424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A1A1A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114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crâdìto'suplementar, </a:t>
            </a:r>
            <a:r>
              <a:rPr dirty="0" sz="850" spc="-40">
                <a:solidFill>
                  <a:srgbClr val="242424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40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obertas</a:t>
            </a:r>
            <a:r>
              <a:rPr dirty="0" sz="8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46464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F3F3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D2D2D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43434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90">
                <a:solidFill>
                  <a:srgbClr val="3F3F3F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parâgrafo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8383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D1D1D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262626"/>
                </a:solidFill>
                <a:latin typeface="Lucida Sans Unicode"/>
                <a:cs typeface="Lucida Sans Unicode"/>
              </a:rPr>
              <a:t>4.320/84,</a:t>
            </a:r>
            <a:r>
              <a:rPr dirty="0" sz="850" spc="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lncieo</a:t>
            </a:r>
            <a:r>
              <a:rPr dirty="0" sz="850" spc="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D1D1D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45124" y="6805010"/>
            <a:ext cx="157480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6390" marR="5080" indent="-314325">
              <a:lnSpc>
                <a:spcPct val="134000"/>
              </a:lnSpc>
              <a:spcBef>
                <a:spcPts val="100"/>
              </a:spcBef>
            </a:pPr>
            <a:r>
              <a:rPr dirty="0" sz="850" spc="-90">
                <a:solidFill>
                  <a:srgbClr val="242424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13131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Arrecadaç8o: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0">
                <a:solidFill>
                  <a:srgbClr val="69697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69697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282828"/>
                </a:solidFill>
                <a:latin typeface="Lucida Sans Unicode"/>
                <a:cs typeface="Lucida Sans Unicode"/>
              </a:rPr>
              <a:t>Anulaç8o</a:t>
            </a:r>
            <a:r>
              <a:rPr dirty="0" sz="850" spc="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313131"/>
                </a:solidFill>
                <a:latin typeface="Lucida Sans Unicode"/>
                <a:cs typeface="Lucida Sans Unicode"/>
              </a:rPr>
              <a:t>Dotaç8o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7959" y="7169720"/>
            <a:ext cx="2602865" cy="35814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u="sng" sz="850" spc="-60">
                <a:solidFill>
                  <a:srgbClr val="2A2A2A"/>
                </a:solidFill>
                <a:uFill>
                  <a:solidFill>
                    <a:srgbClr val="545B6B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50">
                <a:solidFill>
                  <a:srgbClr val="2A2A2A"/>
                </a:solidFill>
                <a:uFill>
                  <a:solidFill>
                    <a:srgbClr val="545B6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50" spc="-10">
                <a:solidFill>
                  <a:srgbClr val="232323"/>
                </a:solidFill>
                <a:uFill>
                  <a:solidFill>
                    <a:srgbClr val="545B6B"/>
                  </a:solidFill>
                </a:uFill>
                <a:latin typeface="Lucida Sans Unicode"/>
                <a:cs typeface="Lucida Sans Unicode"/>
              </a:rPr>
              <a:t>Anuladaa</a:t>
            </a:r>
            <a:r>
              <a:rPr dirty="0" u="sng" sz="850" spc="500">
                <a:solidFill>
                  <a:srgbClr val="232323"/>
                </a:solidFill>
                <a:uFill>
                  <a:solidFill>
                    <a:srgbClr val="545B6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 sz="1200" spc="-85">
                <a:solidFill>
                  <a:srgbClr val="1D1D1D"/>
                </a:solidFill>
                <a:latin typeface="Lucida Sans Unicode"/>
                <a:cs typeface="Lucida Sans Unicode"/>
              </a:rPr>
              <a:t>PREFEITURAMUNIC1PALDESEROPED!CA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86998" y="7466041"/>
            <a:ext cx="589915" cy="53149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01.08</a:t>
            </a:r>
            <a:endParaRPr sz="850">
              <a:latin typeface="Lucida Sans Unicode"/>
              <a:cs typeface="Lucida Sans Unicode"/>
            </a:endParaRPr>
          </a:p>
          <a:p>
            <a:pPr marL="13970" marR="5080" indent="13335">
              <a:lnSpc>
                <a:spcPct val="122300"/>
              </a:lnSpc>
              <a:spcBef>
                <a:spcPts val="120"/>
              </a:spcBef>
            </a:pPr>
            <a:r>
              <a:rPr dirty="0" sz="850">
                <a:solidFill>
                  <a:srgbClr val="5E5E5E"/>
                </a:solidFill>
                <a:latin typeface="Lucida Sans Unicode"/>
                <a:cs typeface="Lucida Sans Unicode"/>
              </a:rPr>
              <a:t>I</a:t>
            </a:r>
            <a:r>
              <a:rPr dirty="0" sz="850" spc="45">
                <a:solidFill>
                  <a:srgbClr val="5E5E5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444444"/>
                </a:solidFill>
                <a:latin typeface="Lucida Sans Unicode"/>
                <a:cs typeface="Lucida Sans Unicode"/>
              </a:rPr>
              <a:t>ł)32 </a:t>
            </a:r>
            <a:r>
              <a:rPr dirty="0" sz="850" spc="-105">
                <a:solidFill>
                  <a:srgbClr val="4B4B4B"/>
                </a:solidFill>
                <a:latin typeface="Lucida Sans Unicode"/>
                <a:cs typeface="Lucida Sans Unicode"/>
              </a:rPr>
              <a:t>4.4.ß.0.51.00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50422" y="7466041"/>
            <a:ext cx="1415415" cy="5314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8415" marR="5080" indent="-6350">
              <a:lnSpc>
                <a:spcPct val="128200"/>
              </a:lnSpc>
              <a:spcBef>
                <a:spcPts val="160"/>
              </a:spcBef>
            </a:pP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äecretarla</a:t>
            </a:r>
            <a:r>
              <a:rPr dirty="0" sz="85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4B3B5E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4B3B5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Obraa </a:t>
            </a:r>
            <a:r>
              <a:rPr dirty="0" sz="850" spc="-95">
                <a:solidFill>
                  <a:srgbClr val="2A2A2A"/>
                </a:solidFill>
                <a:latin typeface="Lucida Sans Unicode"/>
                <a:cs typeface="Lucida Sans Unicode"/>
              </a:rPr>
              <a:t>nfraestrutura</a:t>
            </a:r>
            <a:r>
              <a:rPr dirty="0" sz="850" spc="204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saneamento </a:t>
            </a:r>
            <a:r>
              <a:rPr dirty="0" sz="850" spc="-25">
                <a:solidFill>
                  <a:srgbClr val="464646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6B6082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">
                <a:solidFill>
                  <a:srgbClr val="6B608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Lucida Sans Unicode"/>
                <a:cs typeface="Lucida Sans Unicode"/>
              </a:rPr>
              <a:t>INSTALACOES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10298" y="6795868"/>
            <a:ext cx="62738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50" spc="-105">
                <a:solidFill>
                  <a:srgbClr val="2A2A2A"/>
                </a:solidFill>
                <a:latin typeface="Lucida Sans Unicode"/>
                <a:cs typeface="Lucida Sans Unicode"/>
              </a:rPr>
              <a:t>R$700.000,00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50" spc="-60">
                <a:solidFill>
                  <a:srgbClr val="2B2B2B"/>
                </a:solidFill>
                <a:latin typeface="Lucida Sans Unicode"/>
                <a:cs typeface="Lucida Sans Unicode"/>
              </a:rPr>
              <a:t>$700.000,00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33407" y="7804169"/>
            <a:ext cx="1625600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5760" marR="5080" indent="-353695">
              <a:lnSpc>
                <a:spcPct val="117600"/>
              </a:lnSpc>
              <a:spcBef>
                <a:spcPts val="100"/>
              </a:spcBef>
              <a:tabLst>
                <a:tab pos="819785" algn="l"/>
              </a:tabLst>
            </a:pP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Recur</a:t>
            </a:r>
            <a:r>
              <a:rPr dirty="0" sz="850" spc="1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D3D3D"/>
                </a:solidFill>
                <a:latin typeface="Lucida Sans Unicode"/>
                <a:cs typeface="Lucida Sans Unicode"/>
              </a:rPr>
              <a:t>țs</a:t>
            </a:r>
            <a:r>
              <a:rPr dirty="0" sz="850" spc="-10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3A3A3A"/>
                </a:solidFill>
                <a:latin typeface="Lucida Sans Unicode"/>
                <a:cs typeface="Lucida Sans Unicode"/>
              </a:rPr>
              <a:t>n8o</a:t>
            </a:r>
            <a:r>
              <a:rPr dirty="0" sz="85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Vlnculados</a:t>
            </a:r>
            <a:r>
              <a:rPr dirty="0" sz="8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918CAE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918CA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2D2D2D"/>
                </a:solidFill>
                <a:latin typeface="Lucida Sans Unicode"/>
                <a:cs typeface="Lucida Sans Unicode"/>
              </a:rPr>
              <a:t>ImDosto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A2A2A"/>
                </a:solidFill>
                <a:latin typeface="Lucida Sans Unicode"/>
                <a:cs typeface="Lucida Sans Unicode"/>
              </a:rPr>
              <a:t>Ątlvl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5">
                <a:solidFill>
                  <a:srgbClr val="807E9A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  <a:p>
            <a:pPr marL="375285">
              <a:lnSpc>
                <a:spcPct val="100000"/>
              </a:lnSpc>
              <a:spcBef>
                <a:spcPts val="395"/>
              </a:spcBef>
            </a:pPr>
            <a:r>
              <a:rPr dirty="0" sz="850" spc="-25">
                <a:solidFill>
                  <a:srgbClr val="3B3B3B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740940" y="8320506"/>
            <a:ext cx="9486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lor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36363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66669" y="7804169"/>
            <a:ext cx="508000" cy="67183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850" spc="-100">
                <a:solidFill>
                  <a:srgbClr val="505050"/>
                </a:solidFill>
                <a:latin typeface="Lucida Sans Unicode"/>
                <a:cs typeface="Lucida Sans Unicode"/>
              </a:rPr>
              <a:t>700.000,00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850" spc="-120">
                <a:solidFill>
                  <a:srgbClr val="2D2D2D"/>
                </a:solidFill>
                <a:latin typeface="Lucida Sans Unicode"/>
                <a:cs typeface="Lucida Sans Unicode"/>
              </a:rPr>
              <a:t>700.00O,00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95"/>
              </a:spcBef>
            </a:pPr>
            <a:r>
              <a:rPr dirty="0" sz="850" spc="-110">
                <a:solidFill>
                  <a:srgbClr val="363636"/>
                </a:solidFill>
                <a:latin typeface="Lucida Sans Unicode"/>
                <a:cs typeface="Lucida Sans Unicode"/>
              </a:rPr>
              <a:t>700.000,00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254"/>
              </a:spcBef>
            </a:pPr>
            <a:r>
              <a:rPr dirty="0" sz="850" spc="-110">
                <a:solidFill>
                  <a:srgbClr val="414141"/>
                </a:solidFill>
                <a:latin typeface="Lucida Sans Unicode"/>
                <a:cs typeface="Lucida Sans Unicode"/>
              </a:rPr>
              <a:t>700.000,00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1104" y="1309877"/>
            <a:ext cx="6224016" cy="3655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673608" y="9580381"/>
            <a:ext cx="6065520" cy="58419"/>
            <a:chOff x="673608" y="9580381"/>
            <a:chExt cx="6065520" cy="58419"/>
          </a:xfrm>
        </p:grpSpPr>
        <p:sp>
          <p:nvSpPr>
            <p:cNvPr id="4" name="object 4" descr=""/>
            <p:cNvSpPr/>
            <p:nvPr/>
          </p:nvSpPr>
          <p:spPr>
            <a:xfrm>
              <a:off x="673608" y="9633690"/>
              <a:ext cx="280670" cy="0"/>
            </a:xfrm>
            <a:custGeom>
              <a:avLst/>
              <a:gdLst/>
              <a:ahLst/>
              <a:cxnLst/>
              <a:rect l="l" t="t" r="r" b="b"/>
              <a:pathLst>
                <a:path w="280669" h="0">
                  <a:moveTo>
                    <a:pt x="0" y="0"/>
                  </a:moveTo>
                  <a:lnTo>
                    <a:pt x="280416" y="0"/>
                  </a:lnTo>
                </a:path>
              </a:pathLst>
            </a:custGeom>
            <a:ln w="9138">
              <a:solidFill>
                <a:srgbClr val="4B4B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72312" y="9612367"/>
              <a:ext cx="5078095" cy="0"/>
            </a:xfrm>
            <a:custGeom>
              <a:avLst/>
              <a:gdLst/>
              <a:ahLst/>
              <a:cxnLst/>
              <a:rect l="l" t="t" r="r" b="b"/>
              <a:pathLst>
                <a:path w="5078095" h="0">
                  <a:moveTo>
                    <a:pt x="0" y="0"/>
                  </a:moveTo>
                  <a:lnTo>
                    <a:pt x="5077968" y="0"/>
                  </a:lnTo>
                </a:path>
              </a:pathLst>
            </a:custGeom>
            <a:ln w="9138">
              <a:solidFill>
                <a:srgbClr val="4B4B5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056375" y="9584951"/>
              <a:ext cx="683260" cy="0"/>
            </a:xfrm>
            <a:custGeom>
              <a:avLst/>
              <a:gdLst/>
              <a:ahLst/>
              <a:cxnLst/>
              <a:rect l="l" t="t" r="r" b="b"/>
              <a:pathLst>
                <a:path w="683259" h="0">
                  <a:moveTo>
                    <a:pt x="0" y="0"/>
                  </a:moveTo>
                  <a:lnTo>
                    <a:pt x="682752" y="0"/>
                  </a:lnTo>
                </a:path>
              </a:pathLst>
            </a:custGeom>
            <a:ln w="9138">
              <a:solidFill>
                <a:srgbClr val="4B4B5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2584704" y="2685248"/>
            <a:ext cx="1865630" cy="0"/>
          </a:xfrm>
          <a:custGeom>
            <a:avLst/>
            <a:gdLst/>
            <a:ahLst/>
            <a:cxnLst/>
            <a:rect l="l" t="t" r="r" b="b"/>
            <a:pathLst>
              <a:path w="1865629" h="0">
                <a:moveTo>
                  <a:pt x="0" y="0"/>
                </a:moveTo>
                <a:lnTo>
                  <a:pt x="1865376" y="0"/>
                </a:lnTo>
              </a:path>
            </a:pathLst>
          </a:custGeom>
          <a:ln w="9138">
            <a:solidFill>
              <a:srgbClr val="4444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83608" y="9592567"/>
            <a:ext cx="2292095" cy="10357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7136" y="816389"/>
            <a:ext cx="91440" cy="67016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70950" y="389402"/>
            <a:ext cx="3034030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343434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00" spc="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8282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00" spc="9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20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20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200" spc="-10">
                <a:solidFill>
                  <a:srgbClr val="232323"/>
                </a:solidFill>
                <a:latin typeface="Lucida Sans Unicode"/>
                <a:cs typeface="Lucida Sans Unicode"/>
              </a:rPr>
              <a:t>SEROPEDICA</a:t>
            </a:r>
            <a:endParaRPr sz="1200">
              <a:latin typeface="Lucida Sans Unicode"/>
              <a:cs typeface="Lucida Sans Unicode"/>
            </a:endParaRPr>
          </a:p>
          <a:p>
            <a:pPr marL="17145" marR="1912620">
              <a:lnSpc>
                <a:spcPct val="119900"/>
              </a:lnSpc>
              <a:spcBef>
                <a:spcPts val="420"/>
              </a:spcBef>
            </a:pP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4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5305" y="1384503"/>
            <a:ext cx="3879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Aï</a:t>
            </a:r>
            <a:r>
              <a:rPr dirty="0" sz="800" spc="-55">
                <a:solidFill>
                  <a:srgbClr val="595959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i</a:t>
            </a:r>
            <a:r>
              <a:rPr dirty="0" sz="800" spc="1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63636"/>
                </a:solidFill>
                <a:latin typeface="Lucida Sans Unicode"/>
                <a:cs typeface="Lucida Sans Unicode"/>
              </a:rPr>
              <a:t>j‹›</a:t>
            </a:r>
            <a:r>
              <a:rPr dirty="0" sz="80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:›”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45792" y="1384503"/>
            <a:ext cx="326580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333333"/>
                </a:solidFill>
                <a:latin typeface="Lucida Sans Unicode"/>
                <a:cs typeface="Lucida Sans Unicode"/>
              </a:rPr>
              <a:t>Revutjadas</a:t>
            </a:r>
            <a:r>
              <a:rPr dirty="0" sz="800" spc="4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disposiçöes</a:t>
            </a:r>
            <a:r>
              <a:rPr dirty="0" sz="800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contrârio</a:t>
            </a:r>
            <a:r>
              <a:rPr dirty="0" sz="800" spc="2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F1F1F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35">
                <a:solidFill>
                  <a:srgbClr val="1F1F1F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333333"/>
                </a:solidFill>
                <a:latin typeface="Lucida Sans Unicode"/>
                <a:cs typeface="Lucida Sans Unicode"/>
              </a:rPr>
              <a:t>afixe-se</a:t>
            </a:r>
            <a:r>
              <a:rPr dirty="0" sz="80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81818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se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60747" y="2124734"/>
            <a:ext cx="1877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Gabinete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596B79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55">
                <a:solidFill>
                  <a:srgbClr val="596B7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Prefeito,</a:t>
            </a:r>
            <a:r>
              <a:rPr dirty="0" sz="80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25</a:t>
            </a:r>
            <a:r>
              <a:rPr dirty="0" sz="800" spc="2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A2A2A"/>
                </a:solidFill>
                <a:latin typeface="Lucida Sans Unicode"/>
                <a:cs typeface="Lucida Sans Unicode"/>
              </a:rPr>
              <a:t>agosto,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15985" y="9631653"/>
            <a:ext cx="2616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130">
                <a:solidFill>
                  <a:srgbClr val="525252"/>
                </a:solidFill>
                <a:latin typeface="Lucida Sans Unicode"/>
                <a:cs typeface="Lucida Sans Unicode"/>
              </a:rPr>
              <a:t>“""””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03665" y="9631653"/>
            <a:ext cx="12001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114">
                <a:solidFill>
                  <a:srgbClr val="484848"/>
                </a:solidFill>
                <a:latin typeface="Lucida Sans Unicode"/>
                <a:cs typeface="Lucida Sans Unicode"/>
              </a:rPr>
              <a:t>“”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891370" y="9631653"/>
            <a:ext cx="2870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solidFill>
                  <a:srgbClr val="242424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2026-01-12T18:16:44Z</dcterms:created>
  <dcterms:modified xsi:type="dcterms:W3CDTF">2026-01-12T18:16:44Z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