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D1D1D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40" b="1">
                <a:solidFill>
                  <a:srgbClr val="1F1F1F"/>
                </a:solidFill>
                <a:latin typeface="Arial"/>
                <a:cs typeface="Arial"/>
              </a:rPr>
              <a:t>Servaux</a:t>
            </a:r>
            <a:endParaRPr sz="6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0F0F0F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600" spc="-20">
                <a:solidFill>
                  <a:srgbClr val="1F1F1F"/>
                </a:solidFill>
              </a:rPr>
              <a:t>Página</a:t>
            </a:r>
            <a:r>
              <a:rPr dirty="0" sz="600" spc="-10">
                <a:solidFill>
                  <a:srgbClr val="1F1F1F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2A2A2A"/>
                </a:solidFill>
              </a:rPr>
              <a:t>#</a:t>
            </a:fld>
            <a:r>
              <a:rPr dirty="0" sz="600" spc="-40">
                <a:solidFill>
                  <a:srgbClr val="2A2A2A"/>
                </a:solidFill>
              </a:rPr>
              <a:t> </a:t>
            </a:r>
            <a:r>
              <a:rPr dirty="0" sz="600">
                <a:solidFill>
                  <a:srgbClr val="2A2A2A"/>
                </a:solidFill>
              </a:rPr>
              <a:t>de</a:t>
            </a:r>
            <a:r>
              <a:rPr dirty="0" sz="600" spc="-10">
                <a:solidFill>
                  <a:srgbClr val="2A2A2A"/>
                </a:solidFill>
              </a:rPr>
              <a:t> </a:t>
            </a:r>
            <a:r>
              <a:rPr dirty="0" sz="600" spc="-50">
                <a:solidFill>
                  <a:srgbClr val="282828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D1D1D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40" b="1">
                <a:solidFill>
                  <a:srgbClr val="1F1F1F"/>
                </a:solidFill>
                <a:latin typeface="Arial"/>
                <a:cs typeface="Arial"/>
              </a:rPr>
              <a:t>Servaux</a:t>
            </a:r>
            <a:endParaRPr sz="6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0F0F0F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600" spc="-20">
                <a:solidFill>
                  <a:srgbClr val="1F1F1F"/>
                </a:solidFill>
              </a:rPr>
              <a:t>Página</a:t>
            </a:r>
            <a:r>
              <a:rPr dirty="0" sz="600" spc="-10">
                <a:solidFill>
                  <a:srgbClr val="1F1F1F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2A2A2A"/>
                </a:solidFill>
              </a:rPr>
              <a:t>#</a:t>
            </a:fld>
            <a:r>
              <a:rPr dirty="0" sz="600" spc="-40">
                <a:solidFill>
                  <a:srgbClr val="2A2A2A"/>
                </a:solidFill>
              </a:rPr>
              <a:t> </a:t>
            </a:r>
            <a:r>
              <a:rPr dirty="0" sz="600">
                <a:solidFill>
                  <a:srgbClr val="2A2A2A"/>
                </a:solidFill>
              </a:rPr>
              <a:t>de</a:t>
            </a:r>
            <a:r>
              <a:rPr dirty="0" sz="600" spc="-10">
                <a:solidFill>
                  <a:srgbClr val="2A2A2A"/>
                </a:solidFill>
              </a:rPr>
              <a:t> </a:t>
            </a:r>
            <a:r>
              <a:rPr dirty="0" sz="600" spc="-50">
                <a:solidFill>
                  <a:srgbClr val="282828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D1D1D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40" b="1">
                <a:solidFill>
                  <a:srgbClr val="1F1F1F"/>
                </a:solidFill>
                <a:latin typeface="Arial"/>
                <a:cs typeface="Arial"/>
              </a:rPr>
              <a:t>Servaux</a:t>
            </a:r>
            <a:endParaRPr sz="600">
              <a:latin typeface="Arial"/>
              <a:cs typeface="Arial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0F0F0F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600" spc="-20">
                <a:solidFill>
                  <a:srgbClr val="1F1F1F"/>
                </a:solidFill>
              </a:rPr>
              <a:t>Página</a:t>
            </a:r>
            <a:r>
              <a:rPr dirty="0" sz="600" spc="-10">
                <a:solidFill>
                  <a:srgbClr val="1F1F1F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2A2A2A"/>
                </a:solidFill>
              </a:rPr>
              <a:t>#</a:t>
            </a:fld>
            <a:r>
              <a:rPr dirty="0" sz="600" spc="-40">
                <a:solidFill>
                  <a:srgbClr val="2A2A2A"/>
                </a:solidFill>
              </a:rPr>
              <a:t> </a:t>
            </a:r>
            <a:r>
              <a:rPr dirty="0" sz="600">
                <a:solidFill>
                  <a:srgbClr val="2A2A2A"/>
                </a:solidFill>
              </a:rPr>
              <a:t>de</a:t>
            </a:r>
            <a:r>
              <a:rPr dirty="0" sz="600" spc="-10">
                <a:solidFill>
                  <a:srgbClr val="2A2A2A"/>
                </a:solidFill>
              </a:rPr>
              <a:t> </a:t>
            </a:r>
            <a:r>
              <a:rPr dirty="0" sz="600" spc="-50">
                <a:solidFill>
                  <a:srgbClr val="282828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D1D1D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40" b="1">
                <a:solidFill>
                  <a:srgbClr val="1F1F1F"/>
                </a:solidFill>
                <a:latin typeface="Arial"/>
                <a:cs typeface="Arial"/>
              </a:rPr>
              <a:t>Servaux</a:t>
            </a:r>
            <a:endParaRPr sz="600">
              <a:latin typeface="Arial"/>
              <a:cs typeface="Arial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0F0F0F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600" spc="-20">
                <a:solidFill>
                  <a:srgbClr val="1F1F1F"/>
                </a:solidFill>
              </a:rPr>
              <a:t>Página</a:t>
            </a:r>
            <a:r>
              <a:rPr dirty="0" sz="600" spc="-10">
                <a:solidFill>
                  <a:srgbClr val="1F1F1F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2A2A2A"/>
                </a:solidFill>
              </a:rPr>
              <a:t>#</a:t>
            </a:fld>
            <a:r>
              <a:rPr dirty="0" sz="600" spc="-40">
                <a:solidFill>
                  <a:srgbClr val="2A2A2A"/>
                </a:solidFill>
              </a:rPr>
              <a:t> </a:t>
            </a:r>
            <a:r>
              <a:rPr dirty="0" sz="600">
                <a:solidFill>
                  <a:srgbClr val="2A2A2A"/>
                </a:solidFill>
              </a:rPr>
              <a:t>de</a:t>
            </a:r>
            <a:r>
              <a:rPr dirty="0" sz="600" spc="-10">
                <a:solidFill>
                  <a:srgbClr val="2A2A2A"/>
                </a:solidFill>
              </a:rPr>
              <a:t> </a:t>
            </a:r>
            <a:r>
              <a:rPr dirty="0" sz="600" spc="-50">
                <a:solidFill>
                  <a:srgbClr val="282828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D1D1D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40" b="1">
                <a:solidFill>
                  <a:srgbClr val="1F1F1F"/>
                </a:solidFill>
                <a:latin typeface="Arial"/>
                <a:cs typeface="Arial"/>
              </a:rPr>
              <a:t>Servaux</a:t>
            </a:r>
            <a:endParaRPr sz="600">
              <a:latin typeface="Arial"/>
              <a:cs typeface="Arial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0F0F0F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600" spc="-20">
                <a:solidFill>
                  <a:srgbClr val="1F1F1F"/>
                </a:solidFill>
              </a:rPr>
              <a:t>Página</a:t>
            </a:r>
            <a:r>
              <a:rPr dirty="0" sz="600" spc="-10">
                <a:solidFill>
                  <a:srgbClr val="1F1F1F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2A2A2A"/>
                </a:solidFill>
              </a:rPr>
              <a:t>#</a:t>
            </a:fld>
            <a:r>
              <a:rPr dirty="0" sz="600" spc="-40">
                <a:solidFill>
                  <a:srgbClr val="2A2A2A"/>
                </a:solidFill>
              </a:rPr>
              <a:t> </a:t>
            </a:r>
            <a:r>
              <a:rPr dirty="0" sz="600">
                <a:solidFill>
                  <a:srgbClr val="2A2A2A"/>
                </a:solidFill>
              </a:rPr>
              <a:t>de</a:t>
            </a:r>
            <a:r>
              <a:rPr dirty="0" sz="600" spc="-10">
                <a:solidFill>
                  <a:srgbClr val="2A2A2A"/>
                </a:solidFill>
              </a:rPr>
              <a:t> </a:t>
            </a:r>
            <a:r>
              <a:rPr dirty="0" sz="600" spc="-50">
                <a:solidFill>
                  <a:srgbClr val="282828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03946" y="9570343"/>
            <a:ext cx="289683" cy="1150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1D1D1D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40" b="1">
                <a:solidFill>
                  <a:srgbClr val="1F1F1F"/>
                </a:solidFill>
                <a:latin typeface="Arial"/>
                <a:cs typeface="Arial"/>
              </a:rPr>
              <a:t>Servaux</a:t>
            </a:r>
            <a:endParaRPr sz="6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11309" y="9567297"/>
            <a:ext cx="479680" cy="1180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0F0F0F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600" spc="-20">
                <a:solidFill>
                  <a:srgbClr val="1F1F1F"/>
                </a:solidFill>
              </a:rPr>
              <a:t>Página</a:t>
            </a:r>
            <a:r>
              <a:rPr dirty="0" sz="600" spc="-10">
                <a:solidFill>
                  <a:srgbClr val="1F1F1F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2A2A2A"/>
                </a:solidFill>
              </a:rPr>
              <a:t>#</a:t>
            </a:fld>
            <a:r>
              <a:rPr dirty="0" sz="600" spc="-40">
                <a:solidFill>
                  <a:srgbClr val="2A2A2A"/>
                </a:solidFill>
              </a:rPr>
              <a:t> </a:t>
            </a:r>
            <a:r>
              <a:rPr dirty="0" sz="600">
                <a:solidFill>
                  <a:srgbClr val="2A2A2A"/>
                </a:solidFill>
              </a:rPr>
              <a:t>de</a:t>
            </a:r>
            <a:r>
              <a:rPr dirty="0" sz="600" spc="-10">
                <a:solidFill>
                  <a:srgbClr val="2A2A2A"/>
                </a:solidFill>
              </a:rPr>
              <a:t> </a:t>
            </a:r>
            <a:r>
              <a:rPr dirty="0" sz="600" spc="-50">
                <a:solidFill>
                  <a:srgbClr val="282828"/>
                </a:solidFill>
              </a:rPr>
              <a:t>2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326136" y="7853996"/>
          <a:ext cx="6464935" cy="17030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9150"/>
                <a:gridCol w="4915535"/>
                <a:gridCol w="652779"/>
              </a:tblGrid>
              <a:tr h="142240">
                <a:tc>
                  <a:txBody>
                    <a:bodyPr/>
                    <a:lstStyle/>
                    <a:p>
                      <a:pPr marL="153670">
                        <a:lnSpc>
                          <a:spcPts val="894"/>
                        </a:lnSpc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01.03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894"/>
                        </a:lnSpc>
                      </a:pPr>
                      <a:r>
                        <a:rPr dirty="0" sz="80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Procuradorla</a:t>
                      </a:r>
                      <a:r>
                        <a:rPr dirty="0" sz="800" spc="6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Geral</a:t>
                      </a:r>
                      <a:r>
                        <a:rPr dirty="0" sz="800" spc="4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3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Munlclplo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2.795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35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Manutenção</a:t>
                      </a:r>
                      <a:r>
                        <a:rPr dirty="0" sz="800" spc="85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5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Operacionalização</a:t>
                      </a:r>
                      <a:r>
                        <a:rPr dirty="0" sz="800" spc="-2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800" spc="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3.3.9.0.35.00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204"/>
                        </a:spcBef>
                        <a:tabLst>
                          <a:tab pos="3183255" algn="l"/>
                        </a:tabLst>
                      </a:pPr>
                      <a:r>
                        <a:rPr dirty="0" baseline="3472" sz="1200" spc="-44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SERVI</a:t>
                      </a:r>
                      <a:r>
                        <a:rPr dirty="0" sz="800" spc="-3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dirty="0" baseline="3472" sz="1200" spc="-44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OS</a:t>
                      </a:r>
                      <a:r>
                        <a:rPr dirty="0" baseline="3472" sz="1200" spc="-67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baseline="3472" sz="1200" spc="22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CONSULTORIA</a:t>
                      </a:r>
                      <a:r>
                        <a:rPr dirty="0" baseline="3472" sz="120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ctr" marL="457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200.000,00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</a:tr>
              <a:tr h="16256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4.4.9.0.52.00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183255" algn="l"/>
                        </a:tabLst>
                      </a:pPr>
                      <a:r>
                        <a:rPr dirty="0" baseline="3472" sz="1200" spc="-6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EQUIPAMENTOS</a:t>
                      </a:r>
                      <a:r>
                        <a:rPr dirty="0" baseline="3472" sz="1200" spc="127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baseline="3472" sz="1200" spc="-3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MATERIAL</a:t>
                      </a:r>
                      <a:r>
                        <a:rPr dirty="0" baseline="3472" sz="1200" spc="44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PERMANENTE</a:t>
                      </a:r>
                      <a:r>
                        <a:rPr dirty="0" baseline="3472" sz="120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nâo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4445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120.000,00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7305"/>
                </a:tc>
              </a:tr>
              <a:tr h="1530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081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5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50" spc="15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50" spc="185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50" spc="175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Atlvidade</a:t>
                      </a:r>
                      <a:r>
                        <a:rPr dirty="0" sz="750" spc="16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RŞ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 spc="-1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320.000,00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9685"/>
                </a:tc>
              </a:tr>
              <a:tr h="3321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56845">
                        <a:lnSpc>
                          <a:spcPct val="100000"/>
                        </a:lnSpc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01.09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59690"/>
                </a:tc>
                <a:tc>
                  <a:txBody>
                    <a:bodyPr/>
                    <a:lstStyle/>
                    <a:p>
                      <a:pPr marL="271081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5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5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Rț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35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 spc="-110">
                          <a:solidFill>
                            <a:srgbClr val="0A0A0A"/>
                          </a:solidFill>
                          <a:latin typeface="Arial Black"/>
                          <a:cs typeface="Arial Black"/>
                        </a:rPr>
                        <a:t>Secretaria</a:t>
                      </a:r>
                      <a:r>
                        <a:rPr dirty="0" sz="800" spc="60">
                          <a:solidFill>
                            <a:srgbClr val="0A0A0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00" spc="3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0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00" spc="-25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Educaçño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4762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25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320.000,00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7305"/>
                </a:tc>
              </a:tr>
              <a:tr h="16192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2.808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Manutençlo</a:t>
                      </a:r>
                      <a:r>
                        <a:rPr dirty="0" sz="800" spc="4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3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Operacionalizaçao</a:t>
                      </a:r>
                      <a:r>
                        <a:rPr dirty="0" sz="800" spc="-10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das </a:t>
                      </a:r>
                      <a:r>
                        <a:rPr dirty="0" sz="800" spc="-2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800" spc="4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Administrativas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189605" algn="l"/>
                        </a:tabLst>
                      </a:pPr>
                      <a:r>
                        <a:rPr dirty="0" sz="800" spc="-3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SERVIÇOS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800" spc="5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4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00" spc="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JURIDICA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lmpostos</a:t>
                      </a:r>
                      <a:r>
                        <a:rPr dirty="0" sz="800" spc="1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Ed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577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236.000,00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</a:tr>
              <a:tr h="2552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48484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165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2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4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1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Atlvidade</a:t>
                      </a:r>
                      <a:r>
                        <a:rPr dirty="0" sz="800" spc="2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>
                    <a:lnB w="9525">
                      <a:solidFill>
                        <a:srgbClr val="48484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236.000,00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>
                    <a:lnB w="9525">
                      <a:solidFill>
                        <a:srgbClr val="48484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292608" y="1253522"/>
            <a:ext cx="6388735" cy="0"/>
          </a:xfrm>
          <a:custGeom>
            <a:avLst/>
            <a:gdLst/>
            <a:ahLst/>
            <a:cxnLst/>
            <a:rect l="l" t="t" r="r" b="b"/>
            <a:pathLst>
              <a:path w="6388734" h="0">
                <a:moveTo>
                  <a:pt x="0" y="0"/>
                </a:moveTo>
                <a:lnTo>
                  <a:pt x="6388608" y="0"/>
                </a:lnTo>
              </a:path>
            </a:pathLst>
          </a:custGeom>
          <a:ln w="15231">
            <a:solidFill>
              <a:srgbClr val="2D2D2D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387095" y="536135"/>
            <a:ext cx="655320" cy="548640"/>
            <a:chOff x="387095" y="536135"/>
            <a:chExt cx="655320" cy="54864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5863" y="749372"/>
              <a:ext cx="606552" cy="335084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2919" y="536135"/>
              <a:ext cx="393192" cy="487396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7095" y="746325"/>
              <a:ext cx="478535" cy="179727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814316" y="289130"/>
            <a:ext cx="5852795" cy="18580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12115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161616"/>
                </a:solidFill>
                <a:latin typeface="Arial"/>
                <a:cs typeface="Arial"/>
              </a:rPr>
              <a:t>PREFEITURA</a:t>
            </a:r>
            <a:r>
              <a:rPr dirty="0" sz="1150" spc="7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1150" spc="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dirty="0" sz="1150" spc="-6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42424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411480" marR="4331335">
              <a:lnSpc>
                <a:spcPct val="117400"/>
              </a:lnSpc>
              <a:spcBef>
                <a:spcPts val="455"/>
              </a:spcBef>
            </a:pPr>
            <a:r>
              <a:rPr dirty="0" sz="800">
                <a:solidFill>
                  <a:srgbClr val="131313"/>
                </a:solidFill>
                <a:latin typeface="Microsoft Sans Serif"/>
                <a:cs typeface="Microsoft Sans Serif"/>
              </a:rPr>
              <a:t>Rua</a:t>
            </a:r>
            <a:r>
              <a:rPr dirty="0" sz="800" spc="-4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A1A1A"/>
                </a:solidFill>
                <a:latin typeface="Microsoft Sans Serif"/>
                <a:cs typeface="Microsoft Sans Serif"/>
              </a:rPr>
              <a:t>Maria</a:t>
            </a:r>
            <a:r>
              <a:rPr dirty="0" sz="800" spc="-1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11111"/>
                </a:solidFill>
                <a:latin typeface="Microsoft Sans Serif"/>
                <a:cs typeface="Microsoft Sans Serif"/>
              </a:rPr>
              <a:t>Lourenço,</a:t>
            </a:r>
            <a:r>
              <a:rPr dirty="0" sz="800" spc="3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31313"/>
                </a:solidFill>
                <a:latin typeface="Microsoft Sans Serif"/>
                <a:cs typeface="Microsoft Sans Serif"/>
              </a:rPr>
              <a:t>18</a:t>
            </a:r>
            <a:r>
              <a:rPr dirty="0" sz="800" spc="-1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Microsoft Sans Serif"/>
                <a:cs typeface="Microsoft Sans Serif"/>
              </a:rPr>
              <a:t>Fazenda</a:t>
            </a:r>
            <a:r>
              <a:rPr dirty="0" sz="800" spc="-3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51515"/>
                </a:solidFill>
                <a:latin typeface="Microsoft Sans Serif"/>
                <a:cs typeface="Microsoft Sans Serif"/>
              </a:rPr>
              <a:t>Caxlaa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800" spc="-45">
                <a:solidFill>
                  <a:srgbClr val="161616"/>
                </a:solidFill>
                <a:latin typeface="Microsoft Sans Serif"/>
                <a:cs typeface="Microsoft Sans Serif"/>
              </a:rPr>
              <a:t>Republicar</a:t>
            </a:r>
            <a:r>
              <a:rPr dirty="0" sz="800" spc="3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151515"/>
                </a:solidFill>
                <a:latin typeface="Microsoft Sans Serif"/>
                <a:cs typeface="Microsoft Sans Serif"/>
              </a:rPr>
              <a:t>por</a:t>
            </a:r>
            <a:r>
              <a:rPr dirty="0" sz="800" spc="-2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5">
                <a:solidFill>
                  <a:srgbClr val="151515"/>
                </a:solidFill>
                <a:latin typeface="Microsoft Sans Serif"/>
                <a:cs typeface="Microsoft Sans Serif"/>
              </a:rPr>
              <a:t>haver</a:t>
            </a:r>
            <a:r>
              <a:rPr dirty="0" sz="800" spc="2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1A1A1A"/>
                </a:solidFill>
                <a:latin typeface="Microsoft Sans Serif"/>
                <a:cs typeface="Microsoft Sans Serif"/>
              </a:rPr>
              <a:t>incorraçäo</a:t>
            </a:r>
            <a:r>
              <a:rPr dirty="0" sz="800" spc="3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13131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80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0C0C0C"/>
                </a:solidFill>
                <a:latin typeface="Microsoft Sans Serif"/>
                <a:cs typeface="Microsoft Sans Serif"/>
              </a:rPr>
              <a:t>Boletim</a:t>
            </a:r>
            <a:r>
              <a:rPr dirty="0" sz="800" spc="-3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61616"/>
                </a:solidFill>
                <a:latin typeface="Microsoft Sans Serif"/>
                <a:cs typeface="Microsoft Sans Serif"/>
              </a:rPr>
              <a:t>Oflcial</a:t>
            </a:r>
            <a:r>
              <a:rPr dirty="0" sz="80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5">
                <a:solidFill>
                  <a:srgbClr val="161616"/>
                </a:solidFill>
                <a:latin typeface="Microsoft Sans Serif"/>
                <a:cs typeface="Microsoft Sans Serif"/>
              </a:rPr>
              <a:t>do</a:t>
            </a:r>
            <a:r>
              <a:rPr dirty="0" sz="800" spc="-4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1D1D1D"/>
                </a:solidFill>
                <a:latin typeface="Microsoft Sans Serif"/>
                <a:cs typeface="Microsoft Sans Serif"/>
              </a:rPr>
              <a:t>Muncípio</a:t>
            </a:r>
            <a:r>
              <a:rPr dirty="0" sz="800" spc="6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75">
                <a:solidFill>
                  <a:srgbClr val="1F1F1F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3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5">
                <a:solidFill>
                  <a:srgbClr val="131313"/>
                </a:solidFill>
                <a:latin typeface="Microsoft Sans Serif"/>
                <a:cs typeface="Microsoft Sans Serif"/>
              </a:rPr>
              <a:t>Seropédlća</a:t>
            </a:r>
            <a:r>
              <a:rPr dirty="0" sz="800" spc="5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F2F2F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8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65">
                <a:solidFill>
                  <a:srgbClr val="1A1A1A"/>
                </a:solidFill>
                <a:latin typeface="Microsoft Sans Serif"/>
                <a:cs typeface="Microsoft Sans Serif"/>
              </a:rPr>
              <a:t>Edlçßo</a:t>
            </a:r>
            <a:r>
              <a:rPr dirty="0" sz="80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1A1A1A"/>
                </a:solidFill>
                <a:latin typeface="Microsoft Sans Serif"/>
                <a:cs typeface="Microsoft Sans Serif"/>
              </a:rPr>
              <a:t>Extra</a:t>
            </a:r>
            <a:r>
              <a:rPr dirty="0" sz="800" spc="-3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60">
                <a:solidFill>
                  <a:srgbClr val="1C1C1C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2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5">
                <a:solidFill>
                  <a:srgbClr val="161616"/>
                </a:solidFill>
                <a:latin typeface="Microsoft Sans Serif"/>
                <a:cs typeface="Microsoft Sans Serif"/>
              </a:rPr>
              <a:t>2.17</a:t>
            </a:r>
            <a:r>
              <a:rPr dirty="0" sz="800" spc="21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65">
                <a:solidFill>
                  <a:srgbClr val="212121"/>
                </a:solidFill>
                <a:latin typeface="Microsoft Sans Serif"/>
                <a:cs typeface="Microsoft Sans Serif"/>
              </a:rPr>
              <a:t>Ano</a:t>
            </a:r>
            <a:r>
              <a:rPr dirty="0" sz="800" spc="1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5">
                <a:solidFill>
                  <a:srgbClr val="181818"/>
                </a:solidFill>
                <a:latin typeface="Microsoft Sans Serif"/>
                <a:cs typeface="Microsoft Sans Serif"/>
              </a:rPr>
              <a:t>VIII</a:t>
            </a:r>
            <a:r>
              <a:rPr dirty="0" sz="800" spc="-6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63636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4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10">
                <a:solidFill>
                  <a:srgbClr val="282828"/>
                </a:solidFill>
                <a:latin typeface="Microsoft Sans Serif"/>
                <a:cs typeface="Microsoft Sans Serif"/>
              </a:rPr>
              <a:t>23</a:t>
            </a:r>
            <a:r>
              <a:rPr dirty="0" sz="800" spc="-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75">
                <a:solidFill>
                  <a:srgbClr val="2A2A2A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0F0F0F"/>
                </a:solidFill>
                <a:latin typeface="Microsoft Sans Serif"/>
                <a:cs typeface="Microsoft Sans Serif"/>
              </a:rPr>
              <a:t>julho</a:t>
            </a:r>
            <a:r>
              <a:rPr dirty="0" sz="800" spc="-1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85">
                <a:solidFill>
                  <a:srgbClr val="1F1F1F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1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95">
                <a:solidFill>
                  <a:srgbClr val="242424"/>
                </a:solidFill>
                <a:latin typeface="Microsoft Sans Serif"/>
                <a:cs typeface="Microsoft Sans Serif"/>
              </a:rPr>
              <a:t>2026</a:t>
            </a:r>
            <a:r>
              <a:rPr dirty="0" sz="800" spc="10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60">
                <a:solidFill>
                  <a:srgbClr val="1A1A1A"/>
                </a:solidFill>
                <a:latin typeface="Microsoft Sans Serif"/>
                <a:cs typeface="Microsoft Sans Serif"/>
              </a:rPr>
              <a:t>(Quarta-</a:t>
            </a:r>
            <a:r>
              <a:rPr dirty="0" sz="800" spc="-10">
                <a:solidFill>
                  <a:srgbClr val="1A1A1A"/>
                </a:solidFill>
                <a:latin typeface="Microsoft Sans Serif"/>
                <a:cs typeface="Microsoft Sans Serif"/>
              </a:rPr>
              <a:t>Feira)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4133215">
              <a:lnSpc>
                <a:spcPct val="100000"/>
              </a:lnSpc>
            </a:pPr>
            <a:r>
              <a:rPr dirty="0" sz="800" spc="-25">
                <a:solidFill>
                  <a:srgbClr val="131313"/>
                </a:solidFill>
                <a:latin typeface="Microsoft Sans Serif"/>
                <a:cs typeface="Microsoft Sans Serif"/>
              </a:rPr>
              <a:t>Decreto</a:t>
            </a:r>
            <a:r>
              <a:rPr dirty="0" sz="800" spc="-1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Microsoft Sans Serif"/>
                <a:cs typeface="Microsoft Sans Serif"/>
              </a:rPr>
              <a:t>N° </a:t>
            </a:r>
            <a:r>
              <a:rPr dirty="0" sz="800" spc="-35">
                <a:solidFill>
                  <a:srgbClr val="232323"/>
                </a:solidFill>
                <a:latin typeface="Microsoft Sans Serif"/>
                <a:cs typeface="Microsoft Sans Serif"/>
              </a:rPr>
              <a:t>2980</a:t>
            </a:r>
            <a:r>
              <a:rPr dirty="0" sz="800" spc="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42424"/>
                </a:solidFill>
                <a:latin typeface="Microsoft Sans Serif"/>
                <a:cs typeface="Microsoft Sans Serif"/>
              </a:rPr>
              <a:t>23</a:t>
            </a:r>
            <a:r>
              <a:rPr dirty="0" sz="800" spc="35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83838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19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Microsoft Sans Serif"/>
                <a:cs typeface="Microsoft Sans Serif"/>
              </a:rPr>
              <a:t>julho,</a:t>
            </a:r>
            <a:r>
              <a:rPr dirty="0" sz="800" spc="-2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Microsoft Sans Serif"/>
                <a:cs typeface="Microsoft Sans Serif"/>
              </a:rPr>
              <a:t>2025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62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3028315" marR="118745" indent="635">
              <a:lnSpc>
                <a:spcPts val="890"/>
              </a:lnSpc>
            </a:pPr>
            <a:r>
              <a:rPr dirty="0" sz="800" spc="-20">
                <a:solidFill>
                  <a:srgbClr val="111111"/>
                </a:solidFill>
                <a:latin typeface="Microsoft Sans Serif"/>
                <a:cs typeface="Microsoft Sans Serif"/>
              </a:rPr>
              <a:t>Abre</a:t>
            </a:r>
            <a:r>
              <a:rPr dirty="0" sz="800" spc="-1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61616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2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800" spc="2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0F0F0F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-2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Microsoft Sans Serif"/>
                <a:cs typeface="Microsoft Sans Serif"/>
              </a:rPr>
              <a:t>valor</a:t>
            </a:r>
            <a:r>
              <a:rPr dirty="0" sz="800" spc="-3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Microsoft Sans Serif"/>
                <a:cs typeface="Microsoft Sans Serif"/>
              </a:rPr>
              <a:t>total </a:t>
            </a:r>
            <a:r>
              <a:rPr dirty="0" sz="800">
                <a:solidFill>
                  <a:srgbClr val="242424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131313"/>
                </a:solidFill>
                <a:latin typeface="Microsoft Sans Serif"/>
                <a:cs typeface="Microsoft Sans Serif"/>
              </a:rPr>
              <a:t>R$556.000,00,</a:t>
            </a:r>
            <a:r>
              <a:rPr dirty="0" sz="800" spc="4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Microsoft Sans Serif"/>
                <a:cs typeface="Microsoft Sans Serif"/>
              </a:rPr>
              <a:t>para</a:t>
            </a:r>
            <a:r>
              <a:rPr dirty="0" sz="800" spc="-1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Microsoft Sans Serif"/>
                <a:cs typeface="Microsoft Sans Serif"/>
              </a:rPr>
              <a:t>fins</a:t>
            </a:r>
            <a:r>
              <a:rPr dirty="0" sz="800" spc="-3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0E0E0E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-1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63636"/>
                </a:solidFill>
                <a:latin typeface="Microsoft Sans Serif"/>
                <a:cs typeface="Microsoft Sans Serif"/>
              </a:rPr>
              <a:t>se</a:t>
            </a:r>
            <a:r>
              <a:rPr dirty="0" sz="800" spc="-3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D1D1D"/>
                </a:solidFill>
                <a:latin typeface="Microsoft Sans Serif"/>
                <a:cs typeface="Microsoft Sans Serif"/>
              </a:rPr>
              <a:t>especifíca</a:t>
            </a:r>
            <a:r>
              <a:rPr dirty="0" sz="800" spc="-5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63636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5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F1F1F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2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Microsoft Sans Serif"/>
                <a:cs typeface="Microsoft Sans Serif"/>
              </a:rPr>
              <a:t>outras</a:t>
            </a:r>
            <a:r>
              <a:rPr dirty="0" sz="800" spc="-2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Microsoft Sans Serif"/>
                <a:cs typeface="Microsoft Sans Serif"/>
              </a:rPr>
              <a:t>providências.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600" spc="-20">
                <a:solidFill>
                  <a:srgbClr val="1F1F1F"/>
                </a:solidFill>
              </a:rPr>
              <a:t>Página</a:t>
            </a:r>
            <a:r>
              <a:rPr dirty="0" sz="600" spc="-10">
                <a:solidFill>
                  <a:srgbClr val="1F1F1F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2A2A2A"/>
                </a:solidFill>
              </a:rPr>
              <a:t>1</a:t>
            </a:fld>
            <a:r>
              <a:rPr dirty="0" sz="600" spc="-40">
                <a:solidFill>
                  <a:srgbClr val="2A2A2A"/>
                </a:solidFill>
              </a:rPr>
              <a:t> </a:t>
            </a:r>
            <a:r>
              <a:rPr dirty="0" sz="600">
                <a:solidFill>
                  <a:srgbClr val="2A2A2A"/>
                </a:solidFill>
              </a:rPr>
              <a:t>de</a:t>
            </a:r>
            <a:r>
              <a:rPr dirty="0" sz="600" spc="-10">
                <a:solidFill>
                  <a:srgbClr val="2A2A2A"/>
                </a:solidFill>
              </a:rPr>
              <a:t> </a:t>
            </a:r>
            <a:r>
              <a:rPr dirty="0" sz="600" spc="-50">
                <a:solidFill>
                  <a:srgbClr val="282828"/>
                </a:solidFill>
              </a:rPr>
              <a:t>2</a:t>
            </a:r>
            <a:endParaRPr sz="600"/>
          </a:p>
        </p:txBody>
      </p:sp>
      <p:sp>
        <p:nvSpPr>
          <p:cNvPr id="17" name="object 1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40" b="1">
                <a:solidFill>
                  <a:srgbClr val="1F1F1F"/>
                </a:solidFill>
                <a:latin typeface="Arial"/>
                <a:cs typeface="Arial"/>
              </a:rPr>
              <a:t>Servaux</a:t>
            </a:r>
            <a:endParaRPr sz="6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84548" y="2624317"/>
            <a:ext cx="6210300" cy="921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3590">
              <a:lnSpc>
                <a:spcPct val="142400"/>
              </a:lnSpc>
              <a:spcBef>
                <a:spcPts val="100"/>
              </a:spcBef>
            </a:pPr>
            <a:r>
              <a:rPr dirty="0" sz="800">
                <a:solidFill>
                  <a:srgbClr val="313131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5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131313"/>
                </a:solidFill>
                <a:latin typeface="Microsoft Sans Serif"/>
                <a:cs typeface="Microsoft Sans Serif"/>
              </a:rPr>
              <a:t>PREFEITO</a:t>
            </a:r>
            <a:r>
              <a:rPr dirty="0" sz="800" spc="-2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61616"/>
                </a:solidFill>
                <a:latin typeface="Microsoft Sans Serif"/>
                <a:cs typeface="Microsoft Sans Serif"/>
              </a:rPr>
              <a:t>MUNICIPAL,</a:t>
            </a:r>
            <a:r>
              <a:rPr dirty="0" sz="800" spc="3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262626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-20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Microsoft Sans Serif"/>
                <a:cs typeface="Microsoft Sans Serif"/>
              </a:rPr>
              <a:t>uso</a:t>
            </a:r>
            <a:r>
              <a:rPr dirty="0" sz="80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Microsoft Sans Serif"/>
                <a:cs typeface="Microsoft Sans Serif"/>
              </a:rPr>
              <a:t>suas</a:t>
            </a:r>
            <a:r>
              <a:rPr dirty="0" sz="800" spc="-2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atribuições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Microsoft Sans Serif"/>
                <a:cs typeface="Microsoft Sans Serif"/>
              </a:rPr>
              <a:t>legais,</a:t>
            </a:r>
            <a:r>
              <a:rPr dirty="0" sz="800" spc="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0C0C0C"/>
                </a:solidFill>
                <a:latin typeface="Microsoft Sans Serif"/>
                <a:cs typeface="Microsoft Sans Serif"/>
              </a:rPr>
              <a:t>constitucionais</a:t>
            </a:r>
            <a:r>
              <a:rPr dirty="0" sz="800" spc="-3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B2B2B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20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33333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Microsoft Sans Serif"/>
                <a:cs typeface="Microsoft Sans Serif"/>
              </a:rPr>
              <a:t>acordo</a:t>
            </a:r>
            <a:r>
              <a:rPr dirty="0" sz="800" spc="1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Microsoft Sans Serif"/>
                <a:cs typeface="Microsoft Sans Serif"/>
              </a:rPr>
              <a:t>com </a:t>
            </a:r>
            <a:r>
              <a:rPr dirty="0" sz="800">
                <a:solidFill>
                  <a:srgbClr val="333333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2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2D2D2D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-1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61616"/>
                </a:solidFill>
                <a:latin typeface="Microsoft Sans Serif"/>
                <a:cs typeface="Microsoft Sans Serif"/>
              </a:rPr>
              <a:t>Ihe</a:t>
            </a:r>
            <a:r>
              <a:rPr dirty="0" sz="800" spc="-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A1A1A"/>
                </a:solidFill>
                <a:latin typeface="Microsoft Sans Serif"/>
                <a:cs typeface="Microsoft Sans Serif"/>
              </a:rPr>
              <a:t>confere</a:t>
            </a:r>
            <a:r>
              <a:rPr dirty="0" sz="800" spc="1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43434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2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Microsoft Sans Serif"/>
                <a:cs typeface="Microsoft Sans Serif"/>
              </a:rPr>
              <a:t>art. </a:t>
            </a: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8º</a:t>
            </a:r>
            <a:r>
              <a:rPr dirty="0" sz="800" spc="17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50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61616"/>
                </a:solidFill>
                <a:latin typeface="Microsoft Sans Serif"/>
                <a:cs typeface="Microsoft Sans Serif"/>
              </a:rPr>
              <a:t>Lei</a:t>
            </a:r>
            <a:r>
              <a:rPr dirty="0" sz="800" spc="-3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2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3D3D3D"/>
                </a:solidFill>
                <a:latin typeface="Microsoft Sans Serif"/>
                <a:cs typeface="Microsoft Sans Serif"/>
              </a:rPr>
              <a:t>859</a:t>
            </a:r>
            <a:r>
              <a:rPr dirty="0" sz="800" spc="-1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Microsoft Sans Serif"/>
                <a:cs typeface="Microsoft Sans Serif"/>
              </a:rPr>
              <a:t>10</a:t>
            </a:r>
            <a:r>
              <a:rPr dirty="0" sz="800" spc="-3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31313"/>
                </a:solidFill>
                <a:latin typeface="Microsoft Sans Serif"/>
                <a:cs typeface="Microsoft Sans Serif"/>
              </a:rPr>
              <a:t>dezembro</a:t>
            </a:r>
            <a:r>
              <a:rPr dirty="0" sz="800" spc="4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D1D1D"/>
                </a:solidFill>
                <a:latin typeface="Microsoft Sans Serif"/>
                <a:cs typeface="Microsoft Sans Serif"/>
              </a:rPr>
              <a:t>de</a:t>
            </a:r>
            <a:r>
              <a:rPr dirty="0" sz="80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2A2A2A"/>
                </a:solidFill>
                <a:latin typeface="Microsoft Sans Serif"/>
                <a:cs typeface="Microsoft Sans Serif"/>
              </a:rPr>
              <a:t>2024</a:t>
            </a:r>
            <a:r>
              <a:rPr dirty="0" sz="800" spc="1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94949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35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C1C1C"/>
                </a:solidFill>
                <a:latin typeface="Microsoft Sans Serif"/>
                <a:cs typeface="Microsoft Sans Serif"/>
              </a:rPr>
              <a:t>publicada</a:t>
            </a:r>
            <a:r>
              <a:rPr dirty="0" sz="800" spc="1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Microsoft Sans Serif"/>
                <a:cs typeface="Microsoft Sans Serif"/>
              </a:rPr>
              <a:t>na</a:t>
            </a:r>
            <a:r>
              <a:rPr dirty="0" sz="800" spc="-2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Microsoft Sans Serif"/>
                <a:cs typeface="Microsoft Sans Serif"/>
              </a:rPr>
              <a:t>edição</a:t>
            </a:r>
            <a:r>
              <a:rPr dirty="0" sz="800" spc="2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61616"/>
                </a:solidFill>
                <a:latin typeface="Microsoft Sans Serif"/>
                <a:cs typeface="Microsoft Sans Serif"/>
              </a:rPr>
              <a:t>extra</a:t>
            </a:r>
            <a:r>
              <a:rPr dirty="0" sz="800" spc="-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Microsoft Sans Serif"/>
                <a:cs typeface="Microsoft Sans Serif"/>
              </a:rPr>
              <a:t>II</a:t>
            </a:r>
            <a:r>
              <a:rPr dirty="0" sz="800" spc="-5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33333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4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A1A1A"/>
                </a:solidFill>
                <a:latin typeface="Microsoft Sans Serif"/>
                <a:cs typeface="Microsoft Sans Serif"/>
              </a:rPr>
              <a:t>19ț4</a:t>
            </a:r>
            <a:r>
              <a:rPr dirty="0" sz="800" spc="-3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Microsoft Sans Serif"/>
                <a:cs typeface="Microsoft Sans Serif"/>
              </a:rPr>
              <a:t>10/12/2024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90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solidFill>
                  <a:srgbClr val="282828"/>
                </a:solidFill>
                <a:uFill>
                  <a:solidFill>
                    <a:srgbClr val="4B4B4B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dirty="0" u="sng" sz="800" spc="-50">
                <a:solidFill>
                  <a:srgbClr val="282828"/>
                </a:solidFill>
                <a:uFill>
                  <a:solidFill>
                    <a:srgbClr val="4B4B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>
                <a:solidFill>
                  <a:srgbClr val="484848"/>
                </a:solidFill>
                <a:uFill>
                  <a:solidFill>
                    <a:srgbClr val="4B4B4B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800" spc="-25">
                <a:solidFill>
                  <a:srgbClr val="484848"/>
                </a:solidFill>
                <a:uFill>
                  <a:solidFill>
                    <a:srgbClr val="4B4B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>
                <a:solidFill>
                  <a:srgbClr val="444444"/>
                </a:solidFill>
                <a:uFill>
                  <a:solidFill>
                    <a:srgbClr val="4B4B4B"/>
                  </a:solidFill>
                </a:uFill>
                <a:latin typeface="Microsoft Sans Serif"/>
                <a:cs typeface="Microsoft Sans Serif"/>
              </a:rPr>
              <a:t>C</a:t>
            </a:r>
            <a:r>
              <a:rPr dirty="0" u="sng" sz="800" spc="-25">
                <a:solidFill>
                  <a:srgbClr val="444444"/>
                </a:solidFill>
                <a:uFill>
                  <a:solidFill>
                    <a:srgbClr val="4B4B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>
                <a:solidFill>
                  <a:srgbClr val="2F2F2F"/>
                </a:solidFill>
                <a:uFill>
                  <a:solidFill>
                    <a:srgbClr val="4B4B4B"/>
                  </a:solidFill>
                </a:uFill>
                <a:latin typeface="Microsoft Sans Serif"/>
                <a:cs typeface="Microsoft Sans Serif"/>
              </a:rPr>
              <a:t>R</a:t>
            </a:r>
            <a:r>
              <a:rPr dirty="0" u="sng" sz="800" spc="-20">
                <a:solidFill>
                  <a:srgbClr val="2F2F2F"/>
                </a:solidFill>
                <a:uFill>
                  <a:solidFill>
                    <a:srgbClr val="4B4B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>
                <a:solidFill>
                  <a:srgbClr val="3A3A3A"/>
                </a:solidFill>
                <a:uFill>
                  <a:solidFill>
                    <a:srgbClr val="4B4B4B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800" spc="-10">
                <a:solidFill>
                  <a:srgbClr val="3A3A3A"/>
                </a:solidFill>
                <a:uFill>
                  <a:solidFill>
                    <a:srgbClr val="4B4B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>
                <a:solidFill>
                  <a:srgbClr val="262626"/>
                </a:solidFill>
                <a:uFill>
                  <a:solidFill>
                    <a:srgbClr val="4B4B4B"/>
                  </a:solidFill>
                </a:uFill>
                <a:latin typeface="Microsoft Sans Serif"/>
                <a:cs typeface="Microsoft Sans Serif"/>
              </a:rPr>
              <a:t>T</a:t>
            </a:r>
            <a:r>
              <a:rPr dirty="0" u="sng" sz="800" spc="-10">
                <a:solidFill>
                  <a:srgbClr val="262626"/>
                </a:solidFill>
                <a:uFill>
                  <a:solidFill>
                    <a:srgbClr val="4B4B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25">
                <a:solidFill>
                  <a:srgbClr val="262626"/>
                </a:solidFill>
                <a:uFill>
                  <a:solidFill>
                    <a:srgbClr val="4B4B4B"/>
                  </a:solidFill>
                </a:uFill>
                <a:latin typeface="Microsoft Sans Serif"/>
                <a:cs typeface="Microsoft Sans Serif"/>
              </a:rPr>
              <a:t>A: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9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316230">
              <a:lnSpc>
                <a:spcPct val="100000"/>
              </a:lnSpc>
            </a:pPr>
            <a:r>
              <a:rPr dirty="0" sz="800" spc="-25">
                <a:solidFill>
                  <a:srgbClr val="242424"/>
                </a:solidFill>
                <a:latin typeface="Microsoft Sans Serif"/>
                <a:cs typeface="Microsoft Sans Serif"/>
              </a:rPr>
              <a:t>Artigo</a:t>
            </a:r>
            <a:r>
              <a:rPr dirty="0" sz="800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Microsoft Sans Serif"/>
                <a:cs typeface="Microsoft Sans Serif"/>
              </a:rPr>
              <a:t>1ᵉ</a:t>
            </a:r>
            <a:r>
              <a:rPr dirty="0" sz="800" spc="-3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46464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15">
                <a:solidFill>
                  <a:srgbClr val="64646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Microsoft Sans Serif"/>
                <a:cs typeface="Microsoft Sans Serif"/>
              </a:rPr>
              <a:t>Fica </a:t>
            </a:r>
            <a:r>
              <a:rPr dirty="0" sz="800" spc="-25">
                <a:solidFill>
                  <a:srgbClr val="242424"/>
                </a:solidFill>
                <a:latin typeface="Microsoft Sans Serif"/>
                <a:cs typeface="Microsoft Sans Serif"/>
              </a:rPr>
              <a:t>aberto</a:t>
            </a:r>
            <a:r>
              <a:rPr dirty="0" sz="800" spc="-1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2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800" spc="4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42424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-1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31313"/>
                </a:solidFill>
                <a:latin typeface="Microsoft Sans Serif"/>
                <a:cs typeface="Microsoft Sans Serif"/>
              </a:rPr>
              <a:t>seguintes</a:t>
            </a:r>
            <a:r>
              <a:rPr dirty="0" sz="800" spc="1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Microsoft Sans Serif"/>
                <a:cs typeface="Microsoft Sans Serif"/>
              </a:rPr>
              <a:t>dotações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41876" y="4258376"/>
            <a:ext cx="257873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>
                <a:solidFill>
                  <a:srgbClr val="313131"/>
                </a:solidFill>
                <a:uFill>
                  <a:solidFill>
                    <a:srgbClr val="3B443F"/>
                  </a:solidFill>
                </a:uFill>
                <a:latin typeface="Microsoft Sans Serif"/>
                <a:cs typeface="Microsoft Sans Serif"/>
              </a:rPr>
              <a:t>Dotaçöes</a:t>
            </a:r>
            <a:r>
              <a:rPr dirty="0" u="sng" sz="800" spc="50">
                <a:solidFill>
                  <a:srgbClr val="313131"/>
                </a:solidFill>
                <a:uFill>
                  <a:solidFill>
                    <a:srgbClr val="3B443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solidFill>
                  <a:srgbClr val="2A2A2A"/>
                </a:solidFill>
                <a:uFill>
                  <a:solidFill>
                    <a:srgbClr val="3B443F"/>
                  </a:solidFill>
                </a:uFill>
                <a:latin typeface="Microsoft Sans Serif"/>
                <a:cs typeface="Microsoft Sans Serif"/>
              </a:rPr>
              <a:t>Suplementadas</a:t>
            </a:r>
            <a:r>
              <a:rPr dirty="0" u="sng" sz="800" spc="500">
                <a:solidFill>
                  <a:srgbClr val="2A2A2A"/>
                </a:solidFill>
                <a:uFill>
                  <a:solidFill>
                    <a:srgbClr val="3B443F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60325">
              <a:lnSpc>
                <a:spcPct val="100000"/>
              </a:lnSpc>
              <a:spcBef>
                <a:spcPts val="330"/>
              </a:spcBef>
            </a:pPr>
            <a:r>
              <a:rPr dirty="0" sz="950" spc="-10" b="1">
                <a:solidFill>
                  <a:srgbClr val="181818"/>
                </a:solidFill>
                <a:latin typeface="Arial"/>
                <a:cs typeface="Arial"/>
              </a:rPr>
              <a:t>PREFEITURA</a:t>
            </a:r>
            <a:r>
              <a:rPr dirty="0" sz="950" spc="7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950" spc="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C1C1C"/>
                </a:solidFill>
                <a:latin typeface="Arial"/>
                <a:cs typeface="Arial"/>
              </a:rPr>
              <a:t>DE</a:t>
            </a:r>
            <a:r>
              <a:rPr dirty="0" sz="950" spc="-3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A1A1A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42221" y="4646320"/>
          <a:ext cx="6325870" cy="20916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960"/>
                <a:gridCol w="2722244"/>
                <a:gridCol w="2205990"/>
                <a:gridCol w="626110"/>
              </a:tblGrid>
              <a:tr h="142240">
                <a:tc>
                  <a:txBody>
                    <a:bodyPr/>
                    <a:lstStyle/>
                    <a:p>
                      <a:pPr marL="31750">
                        <a:lnSpc>
                          <a:spcPts val="894"/>
                        </a:lnSpc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01.03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965" marR="3175">
                        <a:lnSpc>
                          <a:spcPts val="894"/>
                        </a:lnSpc>
                      </a:pPr>
                      <a:r>
                        <a:rPr dirty="0" sz="80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Procuradoria</a:t>
                      </a:r>
                      <a:r>
                        <a:rPr dirty="0" sz="800" spc="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Geral</a:t>
                      </a:r>
                      <a:r>
                        <a:rPr dirty="0" sz="800" spc="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Municipio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2.795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0330" marR="31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2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Manutencso</a:t>
                      </a:r>
                      <a:r>
                        <a:rPr dirty="0" sz="800" spc="3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3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Operacionalizaçâo</a:t>
                      </a:r>
                      <a:r>
                        <a:rPr dirty="0" sz="800" spc="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800" spc="3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SERVICOS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800" spc="5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45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JURIDICA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1193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mo</a:t>
                      </a:r>
                      <a:r>
                        <a:rPr dirty="0" sz="800" spc="18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-5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lmßosto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140.000,00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3.3.9.0.91.00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3505" marR="31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baseline="3472" sz="1200" spc="-52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SENTEN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dirty="0" baseline="3472" sz="1200" spc="-52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AS</a:t>
                      </a:r>
                      <a:r>
                        <a:rPr dirty="0" baseline="3472" sz="1200" spc="3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JUDICIAIS</a:t>
                      </a:r>
                      <a:endParaRPr baseline="3472"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nao</a:t>
                      </a:r>
                      <a:r>
                        <a:rPr dirty="0" sz="800" spc="-1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120.000,00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</a:tr>
              <a:tr h="1593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3.3.9.0.94.00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4139" marR="31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2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lNDENIZAcOES</a:t>
                      </a:r>
                      <a:r>
                        <a:rPr dirty="0" sz="800" spc="7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RESTITUIÇOES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4724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-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3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nâo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1244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60.000,00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0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755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320.000,00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4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Unldade</a:t>
                      </a:r>
                      <a:r>
                        <a:rPr dirty="0" sz="800" spc="204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Rț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806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320.000,00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6192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4775" marR="31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Municlpal</a:t>
                      </a:r>
                      <a:r>
                        <a:rPr dirty="0" sz="800" spc="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Educaşäo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2.066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3505" marR="31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2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800" spc="4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Escoiares</a:t>
                      </a:r>
                      <a:r>
                        <a:rPr dirty="0" sz="800" spc="4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25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Merenda</a:t>
                      </a:r>
                      <a:r>
                        <a:rPr dirty="0" sz="800" spc="5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Escolara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3.3.9.0.92.00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3505" marR="3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DESPESAS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EXERCICIOS</a:t>
                      </a:r>
                      <a:r>
                        <a:rPr dirty="0" sz="800" spc="2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ANTERIORES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1028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2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3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lmgostos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Ed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7683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236.000,00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1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Atlvidade</a:t>
                      </a:r>
                      <a:r>
                        <a:rPr dirty="0" sz="80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236.000,00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3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Unldade</a:t>
                      </a:r>
                      <a:r>
                        <a:rPr dirty="0" sz="800" spc="15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236.000,00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365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5445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800" spc="1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1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Suplementado</a:t>
                      </a:r>
                      <a:r>
                        <a:rPr dirty="0" sz="800" spc="6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80645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556.000,00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782928" y="6794601"/>
            <a:ext cx="5732145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59105" marR="5080" indent="-447040">
              <a:lnSpc>
                <a:spcPct val="104900"/>
              </a:lnSpc>
              <a:spcBef>
                <a:spcPts val="50"/>
              </a:spcBef>
            </a:pPr>
            <a:r>
              <a:rPr dirty="0" sz="800" spc="-25">
                <a:solidFill>
                  <a:srgbClr val="1A1A1A"/>
                </a:solidFill>
                <a:latin typeface="Microsoft Sans Serif"/>
                <a:cs typeface="Microsoft Sans Serif"/>
              </a:rPr>
              <a:t>Artigo</a:t>
            </a:r>
            <a:r>
              <a:rPr dirty="0" sz="800" spc="-3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262626"/>
                </a:solidFill>
                <a:latin typeface="Microsoft Sans Serif"/>
                <a:cs typeface="Microsoft Sans Serif"/>
              </a:rPr>
              <a:t>2ᵉ</a:t>
            </a:r>
            <a:r>
              <a:rPr dirty="0" sz="800" spc="-2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7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-4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Microsoft Sans Serif"/>
                <a:cs typeface="Microsoft Sans Serif"/>
              </a:rPr>
              <a:t>despesas</a:t>
            </a:r>
            <a:r>
              <a:rPr dirty="0" sz="800" spc="-1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61616"/>
                </a:solidFill>
                <a:latin typeface="Microsoft Sans Serif"/>
                <a:cs typeface="Microsoft Sans Serif"/>
              </a:rPr>
              <a:t>decorrentes</a:t>
            </a:r>
            <a:r>
              <a:rPr dirty="0" sz="800" spc="1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81818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4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81818"/>
                </a:solidFill>
                <a:latin typeface="Microsoft Sans Serif"/>
                <a:cs typeface="Microsoft Sans Serif"/>
              </a:rPr>
              <a:t>abertura</a:t>
            </a:r>
            <a:r>
              <a:rPr dirty="0" sz="80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212121"/>
                </a:solidFill>
                <a:latin typeface="Microsoft Sans Serif"/>
                <a:cs typeface="Microsoft Sans Serif"/>
              </a:rPr>
              <a:t>do</a:t>
            </a:r>
            <a:r>
              <a:rPr dirty="0" sz="800" spc="-2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0E0E0E"/>
                </a:solidFill>
                <a:latin typeface="Microsoft Sans Serif"/>
                <a:cs typeface="Microsoft Sans Serif"/>
              </a:rPr>
              <a:t>presente</a:t>
            </a:r>
            <a:r>
              <a:rPr dirty="0" sz="800" spc="1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crédito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61616"/>
                </a:solidFill>
                <a:latin typeface="Microsoft Sans Serif"/>
                <a:cs typeface="Microsoft Sans Serif"/>
              </a:rPr>
              <a:t>suplementar,</a:t>
            </a:r>
            <a:r>
              <a:rPr dirty="0" sz="800" spc="4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Microsoft Sans Serif"/>
                <a:cs typeface="Microsoft Sans Serif"/>
              </a:rPr>
              <a:t>serâo</a:t>
            </a:r>
            <a:r>
              <a:rPr dirty="0" sz="800" spc="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Microsoft Sans Serif"/>
                <a:cs typeface="Microsoft Sans Serif"/>
              </a:rPr>
              <a:t>cobertas</a:t>
            </a:r>
            <a:r>
              <a:rPr dirty="0" sz="800" spc="1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1A1A1A"/>
                </a:solidFill>
                <a:latin typeface="Microsoft Sans Serif"/>
                <a:cs typeface="Microsoft Sans Serif"/>
              </a:rPr>
              <a:t>com</a:t>
            </a:r>
            <a:r>
              <a:rPr dirty="0" sz="800" spc="-2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D1D1D"/>
                </a:solidFill>
                <a:latin typeface="Microsoft Sans Serif"/>
                <a:cs typeface="Microsoft Sans Serif"/>
              </a:rPr>
              <a:t>recursos</a:t>
            </a:r>
            <a:r>
              <a:rPr dirty="0" sz="800" spc="-1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4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Microsoft Sans Serif"/>
                <a:cs typeface="Microsoft Sans Serif"/>
              </a:rPr>
              <a:t>que</a:t>
            </a:r>
            <a:r>
              <a:rPr dirty="0" sz="80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Microsoft Sans Serif"/>
                <a:cs typeface="Microsoft Sans Serif"/>
              </a:rPr>
              <a:t>trata</a:t>
            </a:r>
            <a:r>
              <a:rPr dirty="0" sz="800" spc="1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25252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2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Microsoft Sans Serif"/>
                <a:cs typeface="Microsoft Sans Serif"/>
              </a:rPr>
              <a:t>Artigo </a:t>
            </a:r>
            <a:r>
              <a:rPr dirty="0" sz="800" spc="-20">
                <a:solidFill>
                  <a:srgbClr val="383838"/>
                </a:solidFill>
                <a:latin typeface="Microsoft Sans Serif"/>
                <a:cs typeface="Microsoft Sans Serif"/>
              </a:rPr>
              <a:t>43</a:t>
            </a:r>
            <a:r>
              <a:rPr dirty="0" sz="800" spc="-3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Microsoft Sans Serif"/>
                <a:cs typeface="Microsoft Sans Serif"/>
              </a:rPr>
              <a:t>parăgrafo</a:t>
            </a:r>
            <a:r>
              <a:rPr dirty="0" sz="800" spc="-3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D2D2D"/>
                </a:solidFill>
                <a:latin typeface="Microsoft Sans Serif"/>
                <a:cs typeface="Microsoft Sans Serif"/>
              </a:rPr>
              <a:t>1º</a:t>
            </a:r>
            <a:r>
              <a:rPr dirty="0" sz="800" spc="-2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4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Microsoft Sans Serif"/>
                <a:cs typeface="Microsoft Sans Serif"/>
              </a:rPr>
              <a:t>Lei</a:t>
            </a:r>
            <a:r>
              <a:rPr dirty="0" sz="800" spc="-2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Microsoft Sans Serif"/>
                <a:cs typeface="Microsoft Sans Serif"/>
              </a:rPr>
              <a:t>Federal</a:t>
            </a:r>
            <a:r>
              <a:rPr dirty="0" sz="800" spc="1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3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Microsoft Sans Serif"/>
                <a:cs typeface="Microsoft Sans Serif"/>
              </a:rPr>
              <a:t>4.320/64,</a:t>
            </a:r>
            <a:r>
              <a:rPr dirty="0" sz="800" spc="3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A1A1A"/>
                </a:solidFill>
                <a:latin typeface="Microsoft Sans Serif"/>
                <a:cs typeface="Microsoft Sans Serif"/>
              </a:rPr>
              <a:t>lnciso</a:t>
            </a:r>
            <a:r>
              <a:rPr dirty="0" sz="80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Microsoft Sans Serif"/>
                <a:cs typeface="Microsoft Sans Serif"/>
              </a:rPr>
              <a:t>III.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629371" y="7135776"/>
            <a:ext cx="1581150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7025" marR="5080" indent="-314960">
              <a:lnSpc>
                <a:spcPct val="142400"/>
              </a:lnSpc>
              <a:spcBef>
                <a:spcPts val="100"/>
              </a:spcBef>
            </a:pPr>
            <a:r>
              <a:rPr dirty="0" sz="800" spc="-10">
                <a:solidFill>
                  <a:srgbClr val="0F0F0F"/>
                </a:solidFill>
                <a:latin typeface="Microsoft Sans Serif"/>
                <a:cs typeface="Microsoft Sans Serif"/>
              </a:rPr>
              <a:t>lnciso:</a:t>
            </a:r>
            <a:r>
              <a:rPr dirty="0" sz="800" spc="4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0F0F0F"/>
                </a:solidFill>
                <a:latin typeface="Microsoft Sans Serif"/>
                <a:cs typeface="Microsoft Sans Serif"/>
              </a:rPr>
              <a:t>II</a:t>
            </a:r>
            <a:r>
              <a:rPr dirty="0" sz="800" spc="-5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64646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5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61616"/>
                </a:solidFill>
                <a:latin typeface="Microsoft Sans Serif"/>
                <a:cs typeface="Microsoft Sans Serif"/>
              </a:rPr>
              <a:t>Excesso</a:t>
            </a:r>
            <a:r>
              <a:rPr dirty="0" sz="800" spc="-2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11111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0F0F0F"/>
                </a:solidFill>
                <a:latin typeface="Microsoft Sans Serif"/>
                <a:cs typeface="Microsoft Sans Serif"/>
              </a:rPr>
              <a:t>Arrecadaçäo:</a:t>
            </a:r>
            <a:r>
              <a:rPr dirty="0" sz="80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42424"/>
                </a:solidFill>
                <a:latin typeface="Microsoft Sans Serif"/>
                <a:cs typeface="Microsoft Sans Serif"/>
              </a:rPr>
              <a:t>Ill</a:t>
            </a:r>
            <a:r>
              <a:rPr dirty="0" sz="800" spc="50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44444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30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Anulaçäo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A1A1A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C1C1C"/>
                </a:solidFill>
                <a:latin typeface="Microsoft Sans Serif"/>
                <a:cs typeface="Microsoft Sans Serif"/>
              </a:rPr>
              <a:t>Dotação</a:t>
            </a:r>
            <a:r>
              <a:rPr dirty="0" sz="800" spc="1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1D1D1D"/>
                </a:solidFill>
                <a:latin typeface="Microsoft Sans Serif"/>
                <a:cs typeface="Microsoft Sans Serif"/>
              </a:rPr>
              <a:t>: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48368" y="7472146"/>
            <a:ext cx="257873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 spc="-110">
                <a:solidFill>
                  <a:srgbClr val="1A1A1A"/>
                </a:solidFill>
                <a:uFill>
                  <a:solidFill>
                    <a:srgbClr val="48484B"/>
                  </a:solidFill>
                </a:uFill>
                <a:latin typeface="Arial Black"/>
                <a:cs typeface="Arial Black"/>
              </a:rPr>
              <a:t>Dotaçäes</a:t>
            </a:r>
            <a:r>
              <a:rPr dirty="0" u="sng" sz="800" spc="85">
                <a:solidFill>
                  <a:srgbClr val="1A1A1A"/>
                </a:solidFill>
                <a:uFill>
                  <a:solidFill>
                    <a:srgbClr val="48484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00" spc="-10">
                <a:solidFill>
                  <a:srgbClr val="1C1C1C"/>
                </a:solidFill>
                <a:uFill>
                  <a:solidFill>
                    <a:srgbClr val="48484B"/>
                  </a:solidFill>
                </a:uFill>
                <a:latin typeface="Arial Black"/>
                <a:cs typeface="Arial Black"/>
              </a:rPr>
              <a:t>Anuladas</a:t>
            </a:r>
            <a:endParaRPr sz="800">
              <a:latin typeface="Arial Black"/>
              <a:cs typeface="Arial Black"/>
            </a:endParaRPr>
          </a:p>
          <a:p>
            <a:pPr marL="60325">
              <a:lnSpc>
                <a:spcPct val="100000"/>
              </a:lnSpc>
              <a:spcBef>
                <a:spcPts val="330"/>
              </a:spcBef>
            </a:pPr>
            <a:r>
              <a:rPr dirty="0" sz="950" spc="-10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950" spc="6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81818"/>
                </a:solidFill>
                <a:latin typeface="Arial"/>
                <a:cs typeface="Arial"/>
              </a:rPr>
              <a:t>MUNICIPAL</a:t>
            </a:r>
            <a:r>
              <a:rPr dirty="0" sz="950" spc="2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950" spc="-3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C1C1C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706868" y="7138824"/>
            <a:ext cx="625475" cy="3727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25">
                <a:solidFill>
                  <a:srgbClr val="131313"/>
                </a:solidFill>
                <a:latin typeface="Microsoft Sans Serif"/>
                <a:cs typeface="Microsoft Sans Serif"/>
              </a:rPr>
              <a:t>R$556.000,00</a:t>
            </a:r>
            <a:endParaRPr sz="800">
              <a:latin typeface="Microsoft Sans Serif"/>
              <a:cs typeface="Microsoft Sans Serif"/>
            </a:endParaRPr>
          </a:p>
          <a:p>
            <a:pPr marL="13335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131313"/>
                </a:solidFill>
                <a:latin typeface="Microsoft Sans Serif"/>
                <a:cs typeface="Microsoft Sans Serif"/>
              </a:rPr>
              <a:t>$556.000,00</a:t>
            </a:r>
            <a:endParaRPr sz="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29184" y="9548397"/>
            <a:ext cx="6388735" cy="0"/>
          </a:xfrm>
          <a:custGeom>
            <a:avLst/>
            <a:gdLst/>
            <a:ahLst/>
            <a:cxnLst/>
            <a:rect l="l" t="t" r="r" b="b"/>
            <a:pathLst>
              <a:path w="6388734" h="0">
                <a:moveTo>
                  <a:pt x="0" y="0"/>
                </a:moveTo>
                <a:lnTo>
                  <a:pt x="6388608" y="0"/>
                </a:lnTo>
              </a:path>
            </a:pathLst>
          </a:custGeom>
          <a:ln w="9138">
            <a:solidFill>
              <a:srgbClr val="4B4F4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2584704" y="4148960"/>
            <a:ext cx="1871980" cy="9525"/>
            <a:chOff x="2584704" y="4148960"/>
            <a:chExt cx="1871980" cy="9525"/>
          </a:xfrm>
        </p:grpSpPr>
        <p:sp>
          <p:nvSpPr>
            <p:cNvPr id="4" name="object 4" descr=""/>
            <p:cNvSpPr/>
            <p:nvPr/>
          </p:nvSpPr>
          <p:spPr>
            <a:xfrm>
              <a:off x="3532632" y="4153530"/>
              <a:ext cx="923925" cy="0"/>
            </a:xfrm>
            <a:custGeom>
              <a:avLst/>
              <a:gdLst/>
              <a:ahLst/>
              <a:cxnLst/>
              <a:rect l="l" t="t" r="r" b="b"/>
              <a:pathLst>
                <a:path w="923925" h="0">
                  <a:moveTo>
                    <a:pt x="0" y="0"/>
                  </a:moveTo>
                  <a:lnTo>
                    <a:pt x="923544" y="0"/>
                  </a:lnTo>
                </a:path>
              </a:pathLst>
            </a:custGeom>
            <a:ln w="9138">
              <a:solidFill>
                <a:srgbClr val="4B4B4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2584704" y="4153530"/>
              <a:ext cx="911860" cy="0"/>
            </a:xfrm>
            <a:custGeom>
              <a:avLst/>
              <a:gdLst/>
              <a:ahLst/>
              <a:cxnLst/>
              <a:rect l="l" t="t" r="r" b="b"/>
              <a:pathLst>
                <a:path w="911860" h="0">
                  <a:moveTo>
                    <a:pt x="0" y="0"/>
                  </a:moveTo>
                  <a:lnTo>
                    <a:pt x="911352" y="0"/>
                  </a:lnTo>
                </a:path>
              </a:pathLst>
            </a:custGeom>
            <a:ln w="9138">
              <a:solidFill>
                <a:srgbClr val="4B4B4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307847" y="1235245"/>
            <a:ext cx="6388735" cy="0"/>
          </a:xfrm>
          <a:custGeom>
            <a:avLst/>
            <a:gdLst/>
            <a:ahLst/>
            <a:cxnLst/>
            <a:rect l="l" t="t" r="r" b="b"/>
            <a:pathLst>
              <a:path w="6388734" h="0">
                <a:moveTo>
                  <a:pt x="0" y="0"/>
                </a:moveTo>
                <a:lnTo>
                  <a:pt x="6388608" y="0"/>
                </a:lnTo>
              </a:path>
            </a:pathLst>
          </a:custGeom>
          <a:ln w="9138">
            <a:solidFill>
              <a:srgbClr val="48484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435863" y="481303"/>
            <a:ext cx="524510" cy="600710"/>
            <a:chOff x="435863" y="481303"/>
            <a:chExt cx="524510" cy="600710"/>
          </a:xfrm>
        </p:grpSpPr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5863" y="749372"/>
              <a:ext cx="524255" cy="33203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9015" y="481303"/>
              <a:ext cx="377952" cy="258929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167372" y="328732"/>
            <a:ext cx="3034665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1D1D1D"/>
                </a:solidFill>
                <a:latin typeface="Microsoft Sans Serif"/>
                <a:cs typeface="Microsoft Sans Serif"/>
              </a:rPr>
              <a:t>PREFEITURA</a:t>
            </a:r>
            <a:r>
              <a:rPr dirty="0" sz="1150" spc="11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1150">
                <a:solidFill>
                  <a:srgbClr val="0C0C0C"/>
                </a:solidFill>
                <a:latin typeface="Microsoft Sans Serif"/>
                <a:cs typeface="Microsoft Sans Serif"/>
              </a:rPr>
              <a:t>MUNICIPAL</a:t>
            </a:r>
            <a:r>
              <a:rPr dirty="0" sz="1150" spc="5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150">
                <a:solidFill>
                  <a:srgbClr val="242424"/>
                </a:solidFill>
                <a:latin typeface="Microsoft Sans Serif"/>
                <a:cs typeface="Microsoft Sans Serif"/>
              </a:rPr>
              <a:t>DE </a:t>
            </a:r>
            <a:r>
              <a:rPr dirty="0" sz="1150" spc="-10">
                <a:solidFill>
                  <a:srgbClr val="1F1F1F"/>
                </a:solidFill>
                <a:latin typeface="Microsoft Sans Serif"/>
                <a:cs typeface="Microsoft Sans Serif"/>
              </a:rPr>
              <a:t>SEROPEDICA</a:t>
            </a:r>
            <a:endParaRPr sz="1150">
              <a:latin typeface="Microsoft Sans Serif"/>
              <a:cs typeface="Microsoft Sans Serif"/>
            </a:endParaRPr>
          </a:p>
          <a:p>
            <a:pPr marL="15875" marR="1914525" indent="-3175">
              <a:lnSpc>
                <a:spcPct val="119900"/>
              </a:lnSpc>
              <a:spcBef>
                <a:spcPts val="480"/>
              </a:spcBef>
            </a:pPr>
            <a:r>
              <a:rPr dirty="0" sz="800">
                <a:solidFill>
                  <a:srgbClr val="1F1F1F"/>
                </a:solidFill>
                <a:latin typeface="Microsoft Sans Serif"/>
                <a:cs typeface="Microsoft Sans Serif"/>
              </a:rPr>
              <a:t>Rua</a:t>
            </a:r>
            <a:r>
              <a:rPr dirty="0" sz="800" spc="-2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A1A1A"/>
                </a:solidFill>
                <a:latin typeface="Microsoft Sans Serif"/>
                <a:cs typeface="Microsoft Sans Serif"/>
              </a:rPr>
              <a:t>Maria</a:t>
            </a:r>
            <a:r>
              <a:rPr dirty="0" sz="800" spc="-1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F1F1F"/>
                </a:solidFill>
                <a:latin typeface="Microsoft Sans Serif"/>
                <a:cs typeface="Microsoft Sans Serif"/>
              </a:rPr>
              <a:t>Lourenço, </a:t>
            </a:r>
            <a:r>
              <a:rPr dirty="0" sz="800" spc="-25">
                <a:solidFill>
                  <a:srgbClr val="161616"/>
                </a:solidFill>
                <a:latin typeface="Microsoft Sans Serif"/>
                <a:cs typeface="Microsoft Sans Serif"/>
              </a:rPr>
              <a:t>18</a:t>
            </a:r>
            <a:r>
              <a:rPr dirty="0" sz="800" spc="-1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0E0E0E"/>
                </a:solidFill>
                <a:latin typeface="Microsoft Sans Serif"/>
                <a:cs typeface="Microsoft Sans Serif"/>
              </a:rPr>
              <a:t>Fazenda</a:t>
            </a:r>
            <a:r>
              <a:rPr dirty="0" sz="800" spc="-3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Microsoft Sans Serif"/>
                <a:cs typeface="Microsoft Sans Serif"/>
              </a:rPr>
              <a:t>Caxias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4" name="object 1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5"/>
              </a:spcBef>
            </a:pPr>
            <a:r>
              <a:rPr dirty="0" spc="-10"/>
              <a:t>Servaux</a:t>
            </a:r>
          </a:p>
        </p:txBody>
      </p: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55"/>
              </a:spcBef>
            </a:pPr>
            <a:r>
              <a:rPr dirty="0"/>
              <a:t>Pâgina</a:t>
            </a:r>
            <a:r>
              <a:rPr dirty="0" spc="65"/>
              <a:t> </a:t>
            </a:r>
            <a:fld id="{81D60167-4931-47E6-BA6A-407CBD079E47}" type="slidenum">
              <a:rPr dirty="0">
                <a:solidFill>
                  <a:srgbClr val="2D2D2D"/>
                </a:solidFill>
              </a:rPr>
              <a:t>2</a:t>
            </a:fld>
            <a:r>
              <a:rPr dirty="0" spc="45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1D1D1D"/>
                </a:solidFill>
              </a:rPr>
              <a:t>de</a:t>
            </a:r>
            <a:r>
              <a:rPr dirty="0" spc="30">
                <a:solidFill>
                  <a:srgbClr val="1D1D1D"/>
                </a:solidFill>
              </a:rPr>
              <a:t> </a:t>
            </a:r>
            <a:r>
              <a:rPr dirty="0" spc="-50">
                <a:solidFill>
                  <a:srgbClr val="2F2F2F"/>
                </a:solidFill>
              </a:rPr>
              <a:t>2</a:t>
            </a:r>
          </a:p>
        </p:txBody>
      </p:sp>
      <p:sp>
        <p:nvSpPr>
          <p:cNvPr id="11" name="object 11" descr=""/>
          <p:cNvSpPr txBox="1"/>
          <p:nvPr/>
        </p:nvSpPr>
        <p:spPr>
          <a:xfrm>
            <a:off x="338828" y="2012828"/>
            <a:ext cx="5258435" cy="1014730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solidFill>
                  <a:srgbClr val="1D1D1D"/>
                </a:solidFill>
                <a:uFill>
                  <a:solidFill>
                    <a:srgbClr val="444444"/>
                  </a:solidFill>
                </a:uFill>
                <a:latin typeface="Microsoft Sans Serif"/>
                <a:cs typeface="Microsoft Sans Serif"/>
              </a:rPr>
              <a:t>Dotações</a:t>
            </a:r>
            <a:r>
              <a:rPr dirty="0" u="sng" sz="800" spc="40">
                <a:solidFill>
                  <a:srgbClr val="1D1D1D"/>
                </a:solidFill>
                <a:uFill>
                  <a:solidFill>
                    <a:srgbClr val="44444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solidFill>
                  <a:srgbClr val="181818"/>
                </a:solidFill>
                <a:uFill>
                  <a:solidFill>
                    <a:srgbClr val="444444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sng" sz="800" spc="500">
                <a:solidFill>
                  <a:srgbClr val="181818"/>
                </a:solidFill>
                <a:uFill>
                  <a:solidFill>
                    <a:srgbClr val="444444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62865">
              <a:lnSpc>
                <a:spcPct val="100000"/>
              </a:lnSpc>
              <a:spcBef>
                <a:spcPts val="305"/>
              </a:spcBef>
            </a:pPr>
            <a:r>
              <a:rPr dirty="0" sz="950" spc="-10">
                <a:solidFill>
                  <a:srgbClr val="111111"/>
                </a:solidFill>
                <a:latin typeface="Microsoft Sans Serif"/>
                <a:cs typeface="Microsoft Sans Serif"/>
              </a:rPr>
              <a:t>PREFEITURA</a:t>
            </a:r>
            <a:r>
              <a:rPr dirty="0" sz="950" spc="12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950">
                <a:solidFill>
                  <a:srgbClr val="131313"/>
                </a:solidFill>
                <a:latin typeface="Microsoft Sans Serif"/>
                <a:cs typeface="Microsoft Sans Serif"/>
              </a:rPr>
              <a:t>MUNICIPAL</a:t>
            </a:r>
            <a:r>
              <a:rPr dirty="0" sz="950" spc="8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950">
                <a:solidFill>
                  <a:srgbClr val="2A2A2A"/>
                </a:solidFill>
                <a:latin typeface="Microsoft Sans Serif"/>
                <a:cs typeface="Microsoft Sans Serif"/>
              </a:rPr>
              <a:t>DE</a:t>
            </a:r>
            <a:r>
              <a:rPr dirty="0" sz="950" spc="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10">
                <a:solidFill>
                  <a:srgbClr val="131313"/>
                </a:solidFill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  <a:p>
            <a:pPr marL="134620">
              <a:lnSpc>
                <a:spcPct val="100000"/>
              </a:lnSpc>
              <a:spcBef>
                <a:spcPts val="140"/>
              </a:spcBef>
              <a:tabLst>
                <a:tab pos="899794" algn="l"/>
              </a:tabLst>
            </a:pPr>
            <a:r>
              <a:rPr dirty="0" sz="800" spc="-10">
                <a:solidFill>
                  <a:srgbClr val="2A2A2A"/>
                </a:solidFill>
                <a:latin typeface="Microsoft Sans Serif"/>
                <a:cs typeface="Microsoft Sans Serif"/>
              </a:rPr>
              <a:t>01.09</a:t>
            </a:r>
            <a:r>
              <a:rPr dirty="0" sz="800">
                <a:solidFill>
                  <a:srgbClr val="2A2A2A"/>
                </a:solidFill>
                <a:latin typeface="Microsoft Sans Serif"/>
                <a:cs typeface="Microsoft Sans Serif"/>
              </a:rPr>
              <a:t>	</a:t>
            </a:r>
            <a:r>
              <a:rPr dirty="0" sz="800">
                <a:solidFill>
                  <a:srgbClr val="1F1F1F"/>
                </a:solidFill>
                <a:latin typeface="Microsoft Sans Serif"/>
                <a:cs typeface="Microsoft Sans Serif"/>
              </a:rPr>
              <a:t>Secretaria</a:t>
            </a:r>
            <a:r>
              <a:rPr dirty="0" sz="800" spc="1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A1A1A"/>
                </a:solidFill>
                <a:latin typeface="Microsoft Sans Serif"/>
                <a:cs typeface="Microsoft Sans Serif"/>
              </a:rPr>
              <a:t>Municipal</a:t>
            </a:r>
            <a:r>
              <a:rPr dirty="0" sz="800" spc="4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Microsoft Sans Serif"/>
                <a:cs typeface="Microsoft Sans Serif"/>
              </a:rPr>
              <a:t>Educação</a:t>
            </a:r>
            <a:endParaRPr sz="800">
              <a:latin typeface="Microsoft Sans Serif"/>
              <a:cs typeface="Microsoft Sans Serif"/>
            </a:endParaRPr>
          </a:p>
          <a:p>
            <a:pPr marL="3511550">
              <a:lnSpc>
                <a:spcPct val="100000"/>
              </a:lnSpc>
              <a:spcBef>
                <a:spcPts val="260"/>
              </a:spcBef>
            </a:pPr>
            <a:r>
              <a:rPr dirty="0" sz="800">
                <a:solidFill>
                  <a:srgbClr val="181818"/>
                </a:solidFill>
                <a:latin typeface="Microsoft Sans Serif"/>
                <a:cs typeface="Microsoft Sans Serif"/>
              </a:rPr>
              <a:t>Total</a:t>
            </a:r>
            <a:r>
              <a:rPr dirty="0" sz="800" spc="-1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31313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3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81818"/>
                </a:solidFill>
                <a:latin typeface="Microsoft Sans Serif"/>
                <a:cs typeface="Microsoft Sans Serif"/>
              </a:rPr>
              <a:t>Unidade</a:t>
            </a:r>
            <a:r>
              <a:rPr dirty="0" sz="800" spc="21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C1C1C"/>
                </a:solidFill>
                <a:latin typeface="Microsoft Sans Serif"/>
                <a:cs typeface="Microsoft Sans Serif"/>
              </a:rPr>
              <a:t>R$</a:t>
            </a:r>
            <a:endParaRPr sz="800">
              <a:latin typeface="Microsoft Sans Serif"/>
              <a:cs typeface="Microsoft Sans Serif"/>
            </a:endParaRPr>
          </a:p>
          <a:p>
            <a:pPr marL="4177665">
              <a:lnSpc>
                <a:spcPct val="100000"/>
              </a:lnSpc>
              <a:spcBef>
                <a:spcPts val="240"/>
              </a:spcBef>
            </a:pPr>
            <a:r>
              <a:rPr dirty="0" sz="800">
                <a:solidFill>
                  <a:srgbClr val="1C1C1C"/>
                </a:solidFill>
                <a:latin typeface="Microsoft Sans Serif"/>
                <a:cs typeface="Microsoft Sans Serif"/>
              </a:rPr>
              <a:t>Valor</a:t>
            </a:r>
            <a:r>
              <a:rPr dirty="0" sz="800" spc="1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0C0C0C"/>
                </a:solidFill>
                <a:latin typeface="Microsoft Sans Serif"/>
                <a:cs typeface="Microsoft Sans Serif"/>
              </a:rPr>
              <a:t>Total</a:t>
            </a:r>
            <a:r>
              <a:rPr dirty="0" sz="800" spc="3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Anulado</a:t>
            </a:r>
            <a:r>
              <a:rPr dirty="0" sz="800" spc="4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Microsoft Sans Serif"/>
                <a:cs typeface="Microsoft Sans Serif"/>
              </a:rPr>
              <a:t>RS</a:t>
            </a:r>
            <a:endParaRPr sz="800">
              <a:latin typeface="Microsoft Sans Serif"/>
              <a:cs typeface="Microsoft Sans Serif"/>
            </a:endParaRPr>
          </a:p>
          <a:p>
            <a:pPr marL="340360">
              <a:lnSpc>
                <a:spcPct val="100000"/>
              </a:lnSpc>
              <a:spcBef>
                <a:spcPts val="650"/>
              </a:spcBef>
              <a:tabLst>
                <a:tab pos="920750" algn="l"/>
              </a:tabLst>
            </a:pPr>
            <a:r>
              <a:rPr dirty="0" sz="800" spc="-25">
                <a:solidFill>
                  <a:srgbClr val="131313"/>
                </a:solidFill>
                <a:latin typeface="Microsoft Sans Serif"/>
                <a:cs typeface="Microsoft Sans Serif"/>
              </a:rPr>
              <a:t>Artigo</a:t>
            </a:r>
            <a:r>
              <a:rPr dirty="0" sz="800" spc="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31313"/>
                </a:solidFill>
                <a:latin typeface="Microsoft Sans Serif"/>
                <a:cs typeface="Microsoft Sans Serif"/>
              </a:rPr>
              <a:t>3º</a:t>
            </a:r>
            <a:r>
              <a:rPr dirty="0" sz="800" spc="-3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313131"/>
                </a:solidFill>
                <a:latin typeface="Microsoft Sans Serif"/>
                <a:cs typeface="Microsoft Sans Serif"/>
              </a:rPr>
              <a:t>-</a:t>
            </a:r>
            <a:r>
              <a:rPr dirty="0" sz="800">
                <a:solidFill>
                  <a:srgbClr val="313131"/>
                </a:solidFill>
                <a:latin typeface="Microsoft Sans Serif"/>
                <a:cs typeface="Microsoft Sans Serif"/>
              </a:rPr>
              <a:t>	</a:t>
            </a:r>
            <a:r>
              <a:rPr dirty="0" sz="800" spc="-25">
                <a:solidFill>
                  <a:srgbClr val="161616"/>
                </a:solidFill>
                <a:latin typeface="Microsoft Sans Serif"/>
                <a:cs typeface="Microsoft Sans Serif"/>
              </a:rPr>
              <a:t>Revogadas</a:t>
            </a:r>
            <a:r>
              <a:rPr dirty="0" sz="800" spc="6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61616"/>
                </a:solidFill>
                <a:latin typeface="Microsoft Sans Serif"/>
                <a:cs typeface="Microsoft Sans Serif"/>
              </a:rPr>
              <a:t>disposições</a:t>
            </a:r>
            <a:r>
              <a:rPr dirty="0" sz="800" spc="7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61616"/>
                </a:solidFill>
                <a:latin typeface="Microsoft Sans Serif"/>
                <a:cs typeface="Microsoft Sans Serif"/>
              </a:rPr>
              <a:t>em</a:t>
            </a:r>
            <a:r>
              <a:rPr dirty="0" sz="800" spc="-1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0F0F0F"/>
                </a:solidFill>
                <a:latin typeface="Microsoft Sans Serif"/>
                <a:cs typeface="Microsoft Sans Serif"/>
              </a:rPr>
              <a:t>contrário.</a:t>
            </a:r>
            <a:r>
              <a:rPr dirty="0" sz="800" spc="2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131313"/>
                </a:solidFill>
                <a:latin typeface="Microsoft Sans Serif"/>
                <a:cs typeface="Microsoft Sans Serif"/>
              </a:rPr>
              <a:t>Publique-</a:t>
            </a:r>
            <a:r>
              <a:rPr dirty="0" sz="800">
                <a:solidFill>
                  <a:srgbClr val="131313"/>
                </a:solidFill>
                <a:latin typeface="Microsoft Sans Serif"/>
                <a:cs typeface="Microsoft Sans Serif"/>
              </a:rPr>
              <a:t>se,</a:t>
            </a:r>
            <a:r>
              <a:rPr dirty="0" sz="800" spc="6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1C1C1C"/>
                </a:solidFill>
                <a:latin typeface="Microsoft Sans Serif"/>
                <a:cs typeface="Microsoft Sans Serif"/>
              </a:rPr>
              <a:t>afixe-</a:t>
            </a:r>
            <a:r>
              <a:rPr dirty="0" sz="800">
                <a:solidFill>
                  <a:srgbClr val="1C1C1C"/>
                </a:solidFill>
                <a:latin typeface="Microsoft Sans Serif"/>
                <a:cs typeface="Microsoft Sans Serif"/>
              </a:rPr>
              <a:t>se</a:t>
            </a:r>
            <a:r>
              <a:rPr dirty="0" sz="800" spc="3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83838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181818"/>
                </a:solidFill>
                <a:latin typeface="Microsoft Sans Serif"/>
                <a:cs typeface="Microsoft Sans Serif"/>
              </a:rPr>
              <a:t>cumpra-</a:t>
            </a:r>
            <a:r>
              <a:rPr dirty="0" sz="800" spc="-25">
                <a:solidFill>
                  <a:srgbClr val="181818"/>
                </a:solidFill>
                <a:latin typeface="Microsoft Sans Serif"/>
                <a:cs typeface="Microsoft Sans Serif"/>
              </a:rPr>
              <a:t>se.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603817" y="3599108"/>
            <a:ext cx="17951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111111"/>
                </a:solidFill>
                <a:latin typeface="Microsoft Sans Serif"/>
                <a:cs typeface="Microsoft Sans Serif"/>
              </a:rPr>
              <a:t>Gabinete</a:t>
            </a:r>
            <a:r>
              <a:rPr dirty="0" sz="800" spc="1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F1F1F"/>
                </a:solidFill>
                <a:latin typeface="Microsoft Sans Serif"/>
                <a:cs typeface="Microsoft Sans Serif"/>
              </a:rPr>
              <a:t>do</a:t>
            </a:r>
            <a:r>
              <a:rPr dirty="0" sz="800" spc="-2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Microsoft Sans Serif"/>
                <a:cs typeface="Microsoft Sans Serif"/>
              </a:rPr>
              <a:t>Prefeito,</a:t>
            </a:r>
            <a:r>
              <a:rPr dirty="0" sz="800" spc="4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32323"/>
                </a:solidFill>
                <a:latin typeface="Microsoft Sans Serif"/>
                <a:cs typeface="Microsoft Sans Serif"/>
              </a:rPr>
              <a:t>23</a:t>
            </a:r>
            <a:r>
              <a:rPr dirty="0" sz="800" spc="36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A2A2A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18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julho,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A1A1A"/>
                </a:solidFill>
                <a:latin typeface="Microsoft Sans Serif"/>
                <a:cs typeface="Microsoft Sans Serif"/>
              </a:rPr>
              <a:t>2025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156374" y="2484192"/>
            <a:ext cx="500380" cy="33655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 spc="-35">
                <a:solidFill>
                  <a:srgbClr val="1C1C1C"/>
                </a:solidFill>
                <a:latin typeface="Microsoft Sans Serif"/>
                <a:cs typeface="Microsoft Sans Serif"/>
              </a:rPr>
              <a:t>236.000,00</a:t>
            </a:r>
            <a:endParaRPr sz="800">
              <a:latin typeface="Microsoft Sans Serif"/>
              <a:cs typeface="Microsoft Sans Serif"/>
            </a:endParaRPr>
          </a:p>
          <a:p>
            <a:pPr marL="14604">
              <a:lnSpc>
                <a:spcPct val="100000"/>
              </a:lnSpc>
              <a:spcBef>
                <a:spcPts val="265"/>
              </a:spcBef>
            </a:pPr>
            <a:r>
              <a:rPr dirty="0" sz="800" spc="-35">
                <a:solidFill>
                  <a:srgbClr val="1D1D1D"/>
                </a:solidFill>
                <a:latin typeface="Microsoft Sans Serif"/>
                <a:cs typeface="Microsoft Sans Serif"/>
              </a:rPr>
              <a:t>556.000,00</a:t>
            </a:r>
            <a:endParaRPr sz="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2026-01-12T18:21:41Z</dcterms:created>
  <dcterms:modified xsi:type="dcterms:W3CDTF">2026-01-12T18:21:41Z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2026-01-12T00:00:00Z</vt:filetime>
  </property>
  <property fmtid="{D5CDD505-2E9C-101B-9397-08002B2CF9AE}" pid="5" name="Producer">
    <vt:lpwstr>Scanner System Image Conversion</vt:lpwstr>
  </property>
</Properties>
</file>