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Relationship Id="rId6" Type="http://schemas.openxmlformats.org/officeDocument/2006/relationships/image" Target="../media/image8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Relationship Id="rId4" Type="http://schemas.openxmlformats.org/officeDocument/2006/relationships/image" Target="../media/image11.jpg"/><Relationship Id="rId5" Type="http://schemas.openxmlformats.org/officeDocument/2006/relationships/image" Target="../media/image1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33400" y="8574592"/>
          <a:ext cx="6471285" cy="1123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610"/>
                <a:gridCol w="4915535"/>
                <a:gridCol w="661670"/>
              </a:tblGrid>
              <a:tr h="141605">
                <a:tc>
                  <a:txBody>
                    <a:bodyPr/>
                    <a:lstStyle/>
                    <a:p>
                      <a:pPr marL="15367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88970" algn="l"/>
                        </a:tabLst>
                      </a:pPr>
                      <a:r>
                        <a:rPr dirty="0" baseline="3472" sz="1200" spc="-52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baseline="3472" sz="1200" spc="52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baseline="3472" sz="1200" spc="9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8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baseline="3472" sz="12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n6o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339.347,25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6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RJ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339.347,25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01.16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5085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0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RJ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Prefeito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339.347,25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</a:tr>
              <a:tr h="114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8484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675764">
                        <a:lnSpc>
                          <a:spcPts val="625"/>
                        </a:lnSpc>
                        <a:spcBef>
                          <a:spcPts val="180"/>
                        </a:spcBef>
                        <a:tabLst>
                          <a:tab pos="3366770" algn="l"/>
                        </a:tabLst>
                      </a:pPr>
                      <a:r>
                        <a:rPr dirty="0" sz="6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Servaux</a:t>
                      </a:r>
                      <a:r>
                        <a:rPr dirty="0" sz="6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0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’</a:t>
                      </a:r>
                      <a:r>
                        <a:rPr dirty="0" sz="600" spc="12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50">
                          <a:solidFill>
                            <a:srgbClr val="B33D69"/>
                          </a:solidFill>
                          <a:latin typeface="Arial MT"/>
                          <a:cs typeface="Arial MT"/>
                        </a:rPr>
                        <a:t>”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T w="9525">
                      <a:solidFill>
                        <a:srgbClr val="48484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650"/>
                        </a:lnSpc>
                        <a:spcBef>
                          <a:spcPts val="155"/>
                        </a:spcBef>
                      </a:pPr>
                      <a:r>
                        <a:rPr dirty="0" sz="600" spc="-25">
                          <a:latin typeface="Arial MT"/>
                          <a:cs typeface="Arial MT"/>
                        </a:rPr>
                        <a:t>Página</a:t>
                      </a:r>
                      <a:r>
                        <a:rPr dirty="0" sz="600">
                          <a:latin typeface="Arial MT"/>
                          <a:cs typeface="Arial MT"/>
                        </a:rPr>
                        <a:t> 1</a:t>
                      </a:r>
                      <a:r>
                        <a:rPr dirty="0" sz="6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T w="9525">
                      <a:solidFill>
                        <a:srgbClr val="48484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545591" y="1259615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9138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46176" y="520904"/>
            <a:ext cx="637540" cy="557530"/>
            <a:chOff x="646176" y="520904"/>
            <a:chExt cx="637540" cy="5575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6656" y="752418"/>
              <a:ext cx="606551" cy="325946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2856" y="520904"/>
              <a:ext cx="387096" cy="21018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6176" y="728048"/>
              <a:ext cx="509016" cy="124895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463341" y="292176"/>
            <a:ext cx="303212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262626"/>
                </a:solidFill>
                <a:latin typeface="Arial"/>
                <a:cs typeface="Arial"/>
              </a:rPr>
              <a:t>PREFEITURA</a:t>
            </a:r>
            <a:r>
              <a:rPr dirty="0" sz="1150" spc="5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150" spc="1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150" spc="-5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11985">
              <a:lnSpc>
                <a:spcPct val="119900"/>
              </a:lnSpc>
              <a:spcBef>
                <a:spcPts val="385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Rua</a:t>
            </a:r>
            <a:r>
              <a:rPr dirty="0" sz="80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Marla</a:t>
            </a:r>
            <a:r>
              <a:rPr dirty="0" sz="8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Lourenço,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18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Fazenda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96159" y="1107804"/>
            <a:ext cx="61245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1904" sz="1050">
                <a:solidFill>
                  <a:srgbClr val="161616"/>
                </a:solidFill>
                <a:latin typeface="Arial MT"/>
                <a:cs typeface="Arial MT"/>
              </a:rPr>
              <a:t>R6publicar</a:t>
            </a:r>
            <a:r>
              <a:rPr dirty="0" baseline="11904" sz="1050" spc="104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11904" sz="1050">
                <a:solidFill>
                  <a:srgbClr val="1C1C1C"/>
                </a:solidFill>
                <a:latin typeface="Arial MT"/>
                <a:cs typeface="Arial MT"/>
              </a:rPr>
              <a:t>por</a:t>
            </a:r>
            <a:r>
              <a:rPr dirty="0" baseline="11904" sz="1050" spc="44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11904" sz="1050">
                <a:solidFill>
                  <a:srgbClr val="212121"/>
                </a:solidFill>
                <a:latin typeface="Arial MT"/>
                <a:cs typeface="Arial MT"/>
              </a:rPr>
              <a:t>haver</a:t>
            </a:r>
            <a:r>
              <a:rPr dirty="0" baseline="11904" sz="1050" spc="67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31313"/>
                </a:solidFill>
                <a:latin typeface="Arial MT"/>
                <a:cs typeface="Arial MT"/>
              </a:rPr>
              <a:t>incorraçêo</a:t>
            </a:r>
            <a:r>
              <a:rPr dirty="0" sz="700" spc="8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70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51515"/>
                </a:solidFill>
                <a:latin typeface="Arial MT"/>
                <a:cs typeface="Arial MT"/>
              </a:rPr>
              <a:t>Boletim</a:t>
            </a:r>
            <a:r>
              <a:rPr dirty="0" sz="70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D1D1D"/>
                </a:solidFill>
                <a:latin typeface="Arial MT"/>
                <a:cs typeface="Arial MT"/>
              </a:rPr>
              <a:t>Oficial</a:t>
            </a:r>
            <a:r>
              <a:rPr dirty="0" sz="700" spc="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7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D1D1D"/>
                </a:solidFill>
                <a:latin typeface="Arial MT"/>
                <a:cs typeface="Arial MT"/>
              </a:rPr>
              <a:t>Munclplo</a:t>
            </a:r>
            <a:r>
              <a:rPr dirty="0" sz="700" spc="3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70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81818"/>
                </a:solidFill>
                <a:latin typeface="Arial MT"/>
                <a:cs typeface="Arial MT"/>
              </a:rPr>
              <a:t>Seropádlco</a:t>
            </a:r>
            <a:r>
              <a:rPr dirty="0" sz="70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70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F0F0F"/>
                </a:solidFill>
                <a:latin typeface="Arial MT"/>
                <a:cs typeface="Arial MT"/>
              </a:rPr>
              <a:t>Edição</a:t>
            </a:r>
            <a:r>
              <a:rPr dirty="0" sz="700" spc="-114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81818"/>
                </a:solidFill>
                <a:latin typeface="Arial MT"/>
                <a:cs typeface="Arial MT"/>
              </a:rPr>
              <a:t>Extra</a:t>
            </a:r>
            <a:r>
              <a:rPr dirty="0" sz="700" spc="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n°</a:t>
            </a:r>
            <a:r>
              <a:rPr dirty="0" sz="7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12121"/>
                </a:solidFill>
                <a:latin typeface="Arial MT"/>
                <a:cs typeface="Arial MT"/>
              </a:rPr>
              <a:t>2.246</a:t>
            </a:r>
            <a:r>
              <a:rPr dirty="0" sz="700" spc="2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C1C1C"/>
                </a:solidFill>
                <a:latin typeface="Arial MT"/>
                <a:cs typeface="Arial MT"/>
              </a:rPr>
              <a:t>Ano</a:t>
            </a:r>
            <a:r>
              <a:rPr dirty="0" sz="70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161616"/>
                </a:solidFill>
                <a:latin typeface="Arial MT"/>
                <a:cs typeface="Arial MT"/>
              </a:rPr>
              <a:t>VIII</a:t>
            </a:r>
            <a:r>
              <a:rPr dirty="0" sz="70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70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2A2A2A"/>
                </a:solidFill>
                <a:latin typeface="Arial MT"/>
                <a:cs typeface="Arial MT"/>
              </a:rPr>
              <a:t>24</a:t>
            </a:r>
            <a:r>
              <a:rPr dirty="0" sz="70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0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12121"/>
                </a:solidFill>
                <a:latin typeface="Arial MT"/>
                <a:cs typeface="Arial MT"/>
              </a:rPr>
              <a:t>Setembro</a:t>
            </a:r>
            <a:r>
              <a:rPr dirty="0" sz="700" spc="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baseline="-11904" sz="10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baseline="-11904" sz="1050" spc="44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-11904" sz="1050" spc="-30">
                <a:solidFill>
                  <a:srgbClr val="212121"/>
                </a:solidFill>
                <a:latin typeface="Arial MT"/>
                <a:cs typeface="Arial MT"/>
              </a:rPr>
              <a:t>2026</a:t>
            </a:r>
            <a:r>
              <a:rPr dirty="0" baseline="-11904" sz="1050" spc="37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baseline="-11904" sz="1050" spc="-15">
                <a:solidFill>
                  <a:srgbClr val="1F1F1F"/>
                </a:solidFill>
                <a:latin typeface="Arial MT"/>
                <a:cs typeface="Arial MT"/>
              </a:rPr>
              <a:t>(Quarta-Feira)</a:t>
            </a:r>
            <a:endParaRPr baseline="-11904" sz="10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72084" y="1497212"/>
            <a:ext cx="1931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Decreto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D1D1D"/>
                </a:solidFill>
                <a:latin typeface="Arial MT"/>
                <a:cs typeface="Arial MT"/>
              </a:rPr>
              <a:t>3024</a:t>
            </a:r>
            <a:r>
              <a:rPr dirty="0" sz="80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22</a:t>
            </a:r>
            <a:r>
              <a:rPr dirty="0" sz="800" spc="3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2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setembro,</a:t>
            </a:r>
            <a:r>
              <a:rPr dirty="0" sz="800" spc="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40272" y="1926732"/>
            <a:ext cx="2849245" cy="24193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40005" marR="30480" indent="-2540">
              <a:lnSpc>
                <a:spcPct val="77500"/>
              </a:lnSpc>
              <a:spcBef>
                <a:spcPts val="315"/>
              </a:spcBef>
            </a:pPr>
            <a:r>
              <a:rPr dirty="0" baseline="6944" sz="1200" spc="-30">
                <a:solidFill>
                  <a:srgbClr val="1F1F1F"/>
                </a:solidFill>
                <a:latin typeface="Arial MT"/>
                <a:cs typeface="Arial MT"/>
              </a:rPr>
              <a:t>Abre</a:t>
            </a:r>
            <a:r>
              <a:rPr dirty="0" baseline="6944" sz="1200" spc="-52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6944" sz="1200" spc="-30">
                <a:solidFill>
                  <a:srgbClr val="151515"/>
                </a:solidFill>
                <a:latin typeface="Arial MT"/>
                <a:cs typeface="Arial MT"/>
              </a:rPr>
              <a:t>crédito</a:t>
            </a:r>
            <a:r>
              <a:rPr dirty="0" baseline="6944" sz="1200" spc="22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baseline="6944" sz="1200" spc="-37">
                <a:solidFill>
                  <a:srgbClr val="0C0C0C"/>
                </a:solidFill>
                <a:latin typeface="Arial MT"/>
                <a:cs typeface="Arial MT"/>
              </a:rPr>
              <a:t>suplementar</a:t>
            </a:r>
            <a:r>
              <a:rPr dirty="0" baseline="6944" sz="1200" spc="37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baseline="6944" sz="1200">
                <a:solidFill>
                  <a:srgbClr val="2D2D2D"/>
                </a:solidFill>
                <a:latin typeface="Arial MT"/>
                <a:cs typeface="Arial MT"/>
              </a:rPr>
              <a:t>no</a:t>
            </a:r>
            <a:r>
              <a:rPr dirty="0" baseline="6944" sz="1200" spc="-7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6944" sz="1200" spc="-30">
                <a:solidFill>
                  <a:srgbClr val="1C1C1C"/>
                </a:solidFill>
                <a:latin typeface="Arial MT"/>
                <a:cs typeface="Arial MT"/>
              </a:rPr>
              <a:t>valor</a:t>
            </a:r>
            <a:r>
              <a:rPr dirty="0" baseline="6944" sz="1200" spc="7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6944" sz="1200" spc="-30">
                <a:solidFill>
                  <a:srgbClr val="262626"/>
                </a:solidFill>
                <a:latin typeface="Arial MT"/>
                <a:cs typeface="Arial MT"/>
              </a:rPr>
              <a:t>total </a:t>
            </a:r>
            <a:r>
              <a:rPr dirty="0" baseline="6944" sz="1200" spc="-30">
                <a:solidFill>
                  <a:srgbClr val="282828"/>
                </a:solidFill>
                <a:latin typeface="Arial MT"/>
                <a:cs typeface="Arial MT"/>
              </a:rPr>
              <a:t>de </a:t>
            </a:r>
            <a:r>
              <a:rPr dirty="0" baseline="6944" sz="1200" spc="-44">
                <a:solidFill>
                  <a:srgbClr val="1A1A1A"/>
                </a:solidFill>
                <a:latin typeface="Arial MT"/>
                <a:cs typeface="Arial MT"/>
              </a:rPr>
              <a:t>R$2.919.347,25,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51515"/>
                </a:solidFill>
                <a:latin typeface="Arial MT"/>
                <a:cs typeface="Arial MT"/>
              </a:rPr>
              <a:t>que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especiffca</a:t>
            </a:r>
            <a:r>
              <a:rPr dirty="0" sz="800" spc="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800" spc="-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outras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9137" y="2666966"/>
            <a:ext cx="6303010" cy="887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785495">
              <a:lnSpc>
                <a:spcPct val="127400"/>
              </a:lnSpc>
              <a:spcBef>
                <a:spcPts val="100"/>
              </a:spcBef>
            </a:pPr>
            <a:r>
              <a:rPr dirty="0" baseline="13888" sz="120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baseline="13888" sz="1200" spc="-89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baseline="10416" sz="1200" spc="-52">
                <a:solidFill>
                  <a:srgbClr val="131313"/>
                </a:solidFill>
                <a:latin typeface="Arial MT"/>
                <a:cs typeface="Arial MT"/>
              </a:rPr>
              <a:t>PREFEITO</a:t>
            </a:r>
            <a:r>
              <a:rPr dirty="0" baseline="10416" sz="1200" spc="37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baseline="10416" sz="1200" spc="-44">
                <a:solidFill>
                  <a:srgbClr val="181818"/>
                </a:solidFill>
                <a:latin typeface="Arial MT"/>
                <a:cs typeface="Arial MT"/>
              </a:rPr>
              <a:t>MUNICIPAL,</a:t>
            </a:r>
            <a:r>
              <a:rPr dirty="0" baseline="10416" sz="1200" spc="44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uso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suas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atribuiçoes</a:t>
            </a:r>
            <a:r>
              <a:rPr dirty="0" sz="800" spc="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legais,</a:t>
            </a:r>
            <a:r>
              <a:rPr dirty="0" sz="800" spc="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constitucionais</a:t>
            </a:r>
            <a:r>
              <a:rPr dirty="0" sz="800" spc="-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acordo</a:t>
            </a:r>
            <a:r>
              <a:rPr dirty="0" sz="80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Ihe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confere</a:t>
            </a:r>
            <a:r>
              <a:rPr dirty="0" sz="80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art.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8º</a:t>
            </a:r>
            <a:r>
              <a:rPr dirty="0" sz="800" spc="17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Lei</a:t>
            </a:r>
            <a:r>
              <a:rPr dirty="0" sz="800" spc="-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61616"/>
                </a:solidFill>
                <a:latin typeface="Arial MT"/>
                <a:cs typeface="Arial MT"/>
              </a:rPr>
              <a:t>859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10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B2B2B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dezembro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2024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na</a:t>
            </a: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edição</a:t>
            </a:r>
            <a:r>
              <a:rPr dirty="0" sz="80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extra</a:t>
            </a:r>
            <a:r>
              <a:rPr dirty="0" sz="8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ll</a:t>
            </a:r>
            <a:r>
              <a:rPr dirty="0" sz="800" spc="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1924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00">
              <a:latin typeface="Arial MT"/>
              <a:cs typeface="Arial MT"/>
            </a:endParaRPr>
          </a:p>
          <a:p>
            <a:pPr marL="50800">
              <a:lnSpc>
                <a:spcPct val="100000"/>
              </a:lnSpc>
            </a:pPr>
            <a:r>
              <a:rPr dirty="0" u="sng" sz="800">
                <a:solidFill>
                  <a:srgbClr val="313131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5">
                <a:solidFill>
                  <a:srgbClr val="313131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solidFill>
                  <a:srgbClr val="3B3B3B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F1F1F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10">
                <a:solidFill>
                  <a:srgbClr val="1F1F1F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25252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solidFill>
                  <a:srgbClr val="525252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32323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0">
                <a:solidFill>
                  <a:srgbClr val="232323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1D1D1D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57505">
              <a:lnSpc>
                <a:spcPct val="100000"/>
              </a:lnSpc>
            </a:pP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1º</a:t>
            </a:r>
            <a:r>
              <a:rPr dirty="0" sz="800" spc="-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Fica</a:t>
            </a:r>
            <a:r>
              <a:rPr dirty="0" sz="80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aberto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suplementar</a:t>
            </a:r>
            <a:r>
              <a:rPr dirty="0" sz="80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seguintes</a:t>
            </a:r>
            <a:r>
              <a:rPr dirty="0" sz="800" spc="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580" y="4259337"/>
            <a:ext cx="2575560" cy="38036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solidFill>
                  <a:srgbClr val="0F0F0F"/>
                </a:solidFill>
                <a:uFill>
                  <a:solidFill>
                    <a:srgbClr val="3F44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35">
                <a:solidFill>
                  <a:srgbClr val="0F0F0F"/>
                </a:solidFill>
                <a:uFill>
                  <a:solidFill>
                    <a:srgbClr val="3F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131313"/>
                </a:solidFill>
                <a:uFill>
                  <a:solidFill>
                    <a:srgbClr val="3F444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131313"/>
                </a:solidFill>
                <a:uFill>
                  <a:solidFill>
                    <a:srgbClr val="3F444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380"/>
              </a:spcBef>
            </a:pPr>
            <a:r>
              <a:rPr dirty="0" sz="950" spc="-1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950" spc="7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11111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50950" y="5932517"/>
            <a:ext cx="143510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9900"/>
              </a:lnSpc>
              <a:spcBef>
                <a:spcPts val="100"/>
              </a:spcBef>
            </a:pP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Projeto</a:t>
            </a:r>
            <a:r>
              <a:rPr dirty="0" sz="800" spc="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/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Atividade</a:t>
            </a:r>
            <a:r>
              <a:rPr dirty="0" sz="80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RS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Total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Unldade</a:t>
            </a:r>
            <a:r>
              <a:rPr dirty="0" sz="800" spc="2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654088" y="4660190"/>
          <a:ext cx="6311900" cy="1296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2443480"/>
                <a:gridCol w="584835"/>
                <a:gridCol w="1845944"/>
                <a:gridCol w="669289"/>
              </a:tblGrid>
              <a:tr h="14478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3.3.9.0.91.00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52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SENTEN</a:t>
                      </a:r>
                      <a:r>
                        <a:rPr dirty="0" sz="80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52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baseline="3472" sz="1200" spc="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JUDICIAIS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>
                  <a:txBody>
                    <a:bodyPr/>
                    <a:lstStyle/>
                    <a:p>
                      <a:pPr marL="74485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80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Recyrsos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4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8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2.500.0oo,oo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46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Secretarla</a:t>
                      </a:r>
                      <a:r>
                        <a:rPr dirty="0" sz="800" spc="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Municipal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Manuten08o</a:t>
                      </a:r>
                      <a:r>
                        <a:rPr dirty="0" sz="800" spc="9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daa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9225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ts val="869"/>
                        </a:lnSpc>
                        <a:spcBef>
                          <a:spcPts val="204"/>
                        </a:spcBef>
                      </a:pPr>
                      <a:r>
                        <a:rPr dirty="0" baseline="3472" sz="1200" spc="-37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04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7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7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5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60020">
                        <a:lnSpc>
                          <a:spcPts val="894"/>
                        </a:lnSpc>
                        <a:spcBef>
                          <a:spcPts val="185"/>
                        </a:spcBef>
                        <a:tabLst>
                          <a:tab pos="2004695" algn="l"/>
                        </a:tabLst>
                      </a:pPr>
                      <a:r>
                        <a:rPr dirty="0" baseline="3472" sz="1200" spc="-5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Roya</a:t>
                      </a:r>
                      <a:r>
                        <a:rPr dirty="0" baseline="3472" sz="1200" spc="-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ties</a:t>
                      </a:r>
                      <a:r>
                        <a:rPr dirty="0" baseline="3472" sz="1200" spc="-7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Uni8o</a:t>
                      </a:r>
                      <a:r>
                        <a:rPr dirty="0" baseline="3472" sz="12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339.347,25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600195" y="6330812"/>
            <a:ext cx="18256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b="1">
                <a:solidFill>
                  <a:srgbClr val="0A0A0A"/>
                </a:solidFill>
                <a:latin typeface="Arial"/>
                <a:cs typeface="Arial"/>
              </a:rPr>
              <a:t>FUNDO</a:t>
            </a:r>
            <a:r>
              <a:rPr dirty="0" sz="950" spc="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950" spc="3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950" spc="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solidFill>
                  <a:srgbClr val="111111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655878" y="6521435"/>
          <a:ext cx="6313170" cy="937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785"/>
                <a:gridCol w="2672715"/>
                <a:gridCol w="2207260"/>
                <a:gridCol w="664845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1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44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baseline="3472" sz="1200" spc="-52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OPERACIONALIZAÇAO</a:t>
                      </a:r>
                      <a:r>
                        <a:rPr dirty="0" baseline="3472" sz="1200" spc="3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OBRIGACOES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800" spc="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-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80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51498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00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baseline="-6944" sz="12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‹!•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ld</a:t>
                      </a:r>
                      <a:r>
                        <a:rPr dirty="0" baseline="6944" sz="12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800" spc="18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2481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4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lotal</a:t>
                      </a:r>
                      <a:r>
                        <a:rPr dirty="0" sz="800" spc="-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2.919.347,25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6368592" y="5935564"/>
            <a:ext cx="50419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339.347,25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30" b="1">
                <a:solidFill>
                  <a:srgbClr val="1F1F1F"/>
                </a:solidFill>
                <a:latin typeface="Arial"/>
                <a:cs typeface="Arial"/>
              </a:rPr>
              <a:t>339.347,25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93289" y="7513510"/>
            <a:ext cx="573659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59105" marR="5080" indent="-447040">
              <a:lnSpc>
                <a:spcPct val="104900"/>
              </a:lnSpc>
              <a:spcBef>
                <a:spcPts val="50"/>
              </a:spcBef>
            </a:pP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2º</a:t>
            </a:r>
            <a:r>
              <a:rPr dirty="0" sz="800" spc="-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12121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despesas</a:t>
            </a:r>
            <a:r>
              <a:rPr dirty="0" sz="80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decorrentes</a:t>
            </a:r>
            <a:r>
              <a:rPr dirty="0" sz="8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abertura</a:t>
            </a:r>
            <a:r>
              <a:rPr dirty="0" sz="80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presente</a:t>
            </a:r>
            <a:r>
              <a:rPr dirty="0" sz="80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crêditó</a:t>
            </a:r>
            <a:r>
              <a:rPr dirty="0" sz="80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suplementar,</a:t>
            </a:r>
            <a:r>
              <a:rPr dirty="0" sz="80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serão</a:t>
            </a:r>
            <a:r>
              <a:rPr dirty="0" sz="80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cobertas</a:t>
            </a:r>
            <a:r>
              <a:rPr dirty="0" sz="8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51515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trata</a:t>
            </a:r>
            <a:r>
              <a:rPr dirty="0" sz="8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Artigo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43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parágrafo</a:t>
            </a:r>
            <a:r>
              <a:rPr dirty="0" sz="8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Lei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Federal</a:t>
            </a:r>
            <a:r>
              <a:rPr dirty="0" sz="80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4.320/64,</a:t>
            </a:r>
            <a:r>
              <a:rPr dirty="0" sz="80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837104" y="7854688"/>
            <a:ext cx="158051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6390" marR="5080" indent="-314325">
              <a:lnSpc>
                <a:spcPct val="142400"/>
              </a:lnSpc>
              <a:spcBef>
                <a:spcPts val="100"/>
              </a:spcBef>
            </a:pP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Inciso:</a:t>
            </a:r>
            <a:r>
              <a:rPr dirty="0" sz="800" spc="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II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800" spc="-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Excesso</a:t>
            </a:r>
            <a:r>
              <a:rPr dirty="0" sz="80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III</a:t>
            </a:r>
            <a:r>
              <a:rPr dirty="0" sz="800" spc="-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Anulação</a:t>
            </a:r>
            <a:r>
              <a:rPr dirty="0" sz="80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Dotação</a:t>
            </a:r>
            <a:r>
              <a:rPr dirty="0" sz="80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12121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55532" y="8194102"/>
            <a:ext cx="258635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solidFill>
                  <a:srgbClr val="1C1C1C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0">
                <a:solidFill>
                  <a:srgbClr val="1C1C1C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1A1A1A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1A1A1A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30"/>
              </a:spcBef>
            </a:pPr>
            <a:r>
              <a:rPr dirty="0" sz="950" spc="-1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950" spc="5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914280" y="7857735"/>
            <a:ext cx="71945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R$2.919.347,25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$2.919.3g7,25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719" y="1239813"/>
            <a:ext cx="6385559" cy="82248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35863" y="4261135"/>
          <a:ext cx="6468110" cy="5440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5340"/>
                <a:gridCol w="3104515"/>
                <a:gridCol w="1812289"/>
                <a:gridCol w="659764"/>
              </a:tblGrid>
              <a:tr h="144780">
                <a:tc>
                  <a:txBody>
                    <a:bodyPr/>
                    <a:lstStyle/>
                    <a:p>
                      <a:pPr marL="147955">
                        <a:lnSpc>
                          <a:spcPts val="790"/>
                        </a:lnSpc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3.3.0.0.36.01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85"/>
                        </a:lnSpc>
                      </a:pP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FÏSICA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ts val="925"/>
                        </a:lnSpc>
                        <a:spcBef>
                          <a:spcPts val="114"/>
                        </a:spcBef>
                      </a:pPr>
                      <a:r>
                        <a:rPr dirty="0" baseline="3472" sz="1200" spc="-37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7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mo</a:t>
                      </a:r>
                      <a:r>
                        <a:rPr dirty="0" baseline="3472" sz="1200" spc="3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52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925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2560">
                <a:tc>
                  <a:txBody>
                    <a:bodyPr/>
                    <a:lstStyle/>
                    <a:p>
                      <a:pPr marL="147955">
                        <a:lnSpc>
                          <a:spcPts val="940"/>
                        </a:lnSpc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baseline="3472" sz="1200" spc="-3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5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82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20650">
                        <a:lnSpc>
                          <a:spcPts val="940"/>
                        </a:lnSpc>
                        <a:spcBef>
                          <a:spcPts val="244"/>
                        </a:spcBef>
                      </a:pP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-5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4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940"/>
                        </a:lnSpc>
                        <a:spcBef>
                          <a:spcPts val="244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4"/>
                </a:tc>
              </a:tr>
              <a:tr h="165735">
                <a:tc>
                  <a:txBody>
                    <a:bodyPr/>
                    <a:lstStyle/>
                    <a:p>
                      <a:pPr marL="147955">
                        <a:lnSpc>
                          <a:spcPts val="955"/>
                        </a:lnSpc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baseline="3472" sz="1200" spc="-44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52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3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lNSTAt-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472" sz="1200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CiES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ts val="950"/>
                        </a:lnSpc>
                        <a:spcBef>
                          <a:spcPts val="254"/>
                        </a:spcBef>
                      </a:pPr>
                      <a:r>
                        <a:rPr dirty="0" baseline="3472" sz="1200" spc="-37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67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2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năo</a:t>
                      </a:r>
                      <a:r>
                        <a:rPr dirty="0" baseline="3472" sz="12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7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lmDosto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ts val="95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17018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-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baseline="3472" sz="1200" spc="-4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-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4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lMDOStO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7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064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640.000,00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5735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2.897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Artisticas,</a:t>
                      </a:r>
                      <a:r>
                        <a:rPr dirty="0" sz="80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Culturais</a:t>
                      </a:r>
                      <a:r>
                        <a:rPr dirty="0" sz="80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Fomentos</a:t>
                      </a:r>
                      <a:r>
                        <a:rPr dirty="0" sz="800" spc="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Cultura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2065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472" sz="1200" spc="-3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-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-2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16256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baseline="3472" sz="1200" spc="-4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0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5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baseline="3472" sz="1200" spc="-7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FISICA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206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mo</a:t>
                      </a:r>
                      <a:r>
                        <a:rPr dirty="0" sz="800" spc="18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206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Atlvldade</a:t>
                      </a:r>
                      <a:r>
                        <a:rPr dirty="0" sz="80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140.000,00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8910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2.899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Escola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Música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MATERIALS</a:t>
                      </a:r>
                      <a:r>
                        <a:rPr dirty="0" sz="80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891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3.3.6.0.32.00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472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DISTRIBUI</a:t>
                      </a:r>
                      <a:r>
                        <a:rPr dirty="0" sz="800" spc="-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CĂ</a:t>
                      </a:r>
                      <a:r>
                        <a:rPr dirty="0" baseline="3472" sz="1200" spc="-82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89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1212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129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3.3.8.0.36.01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FISICA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0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baseline="6944" sz="1200" spc="-3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6944" sz="1200" spc="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5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6944" sz="1200" spc="-5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6944" sz="1200" spc="-10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6944" sz="1200" spc="-52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6944" sz="1200" spc="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944" sz="1200" spc="-7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6944" sz="1200" spc="37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6944" sz="120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năo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7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00" spc="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215.000,00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5735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2.906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Amoraseropêdica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3.3.6.0.30.03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206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ImDosto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2560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3.3.e.o.36.01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472" sz="1200" spc="-44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37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04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7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52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FISICA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11683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1290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3.3.e.o.3s.os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baseline="3472" sz="1200" spc="-3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.I'?í*'DICA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năo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891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Imposto: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0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270.000,00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7005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2.908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Escola</a:t>
                      </a:r>
                      <a:r>
                        <a:rPr dirty="0" sz="800" spc="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Artes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3.3.0.0.30.03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212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58115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Imposto.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143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năo</a:t>
                      </a:r>
                      <a:r>
                        <a:rPr dirty="0" sz="800" spc="-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58.000,00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7005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2.910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Proİeto</a:t>
                      </a:r>
                      <a:r>
                        <a:rPr dirty="0" sz="800" spc="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Oficina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Companhia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Danca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6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năo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214629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B w="9525">
                      <a:solidFill>
                        <a:srgbClr val="48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B w="9525">
                      <a:solidFill>
                        <a:srgbClr val="48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mo</a:t>
                      </a:r>
                      <a:r>
                        <a:rPr dirty="0" sz="800" spc="18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B w="9525">
                      <a:solidFill>
                        <a:srgbClr val="48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B w="9525">
                      <a:solidFill>
                        <a:srgbClr val="48484B"/>
                      </a:solidFill>
                      <a:prstDash val="solid"/>
                    </a:lnB>
                  </a:tcPr>
                </a:tc>
              </a:tr>
              <a:tr h="110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8484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8484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8484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565"/>
                        </a:lnSpc>
                        <a:spcBef>
                          <a:spcPts val="204"/>
                        </a:spcBef>
                      </a:pPr>
                      <a:r>
                        <a:rPr dirty="0" sz="5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Pãgina</a:t>
                      </a:r>
                      <a:r>
                        <a:rPr dirty="0" sz="550" spc="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55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550" spc="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 spc="-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6034">
                    <a:lnT w="9525">
                      <a:solidFill>
                        <a:srgbClr val="48484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grpSp>
        <p:nvGrpSpPr>
          <p:cNvPr id="4" name="object 4" descr=""/>
          <p:cNvGrpSpPr/>
          <p:nvPr/>
        </p:nvGrpSpPr>
        <p:grpSpPr>
          <a:xfrm>
            <a:off x="566927" y="526996"/>
            <a:ext cx="607060" cy="554990"/>
            <a:chOff x="566927" y="526996"/>
            <a:chExt cx="607060" cy="554990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927" y="749372"/>
              <a:ext cx="606552" cy="332038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8743" y="526996"/>
              <a:ext cx="414528" cy="32594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6927" y="743279"/>
              <a:ext cx="505968" cy="277206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929127" y="9647399"/>
            <a:ext cx="265175" cy="57878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03803" y="248973"/>
            <a:ext cx="3048635" cy="640080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894"/>
              </a:spcBef>
            </a:pPr>
            <a:r>
              <a:rPr dirty="0" sz="1150" spc="-1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150" spc="6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150" spc="7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550"/>
              </a:spcBef>
            </a:pP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Rua</a:t>
            </a:r>
            <a:r>
              <a:rPr dirty="0" sz="8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111111"/>
                </a:solidFill>
                <a:latin typeface="Arial MT"/>
                <a:cs typeface="Arial MT"/>
              </a:rPr>
              <a:t>Mańa</a:t>
            </a:r>
            <a:r>
              <a:rPr dirty="0" sz="80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Lourenço,</a:t>
            </a:r>
            <a:r>
              <a:rPr dirty="0" sz="800" spc="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18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900" spc="-70">
                <a:solidFill>
                  <a:srgbClr val="151515"/>
                </a:solidFill>
                <a:latin typeface="Arial MT"/>
                <a:cs typeface="Arial MT"/>
              </a:rPr>
              <a:t>Fazenda</a:t>
            </a:r>
            <a:r>
              <a:rPr dirty="0" sz="90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212121"/>
                </a:solidFill>
                <a:latin typeface="Arial MT"/>
                <a:cs typeface="Arial MT"/>
              </a:rPr>
              <a:t>Caxias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1044" y="1993909"/>
            <a:ext cx="2583815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sng" sz="800" spc="-10">
                <a:solidFill>
                  <a:srgbClr val="2A2A2A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DOtaçöœ</a:t>
            </a:r>
            <a:r>
              <a:rPr dirty="0" u="sng" sz="800" spc="10">
                <a:solidFill>
                  <a:srgbClr val="2A2A2A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32323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Anuładas</a:t>
            </a:r>
            <a:r>
              <a:rPr dirty="0" u="sng" sz="800" spc="500">
                <a:solidFill>
                  <a:srgbClr val="232323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425"/>
              </a:spcBef>
            </a:pPr>
            <a:r>
              <a:rPr dirty="0" sz="95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950" spc="8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950" spc="3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950" spc="-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19295" y="2380618"/>
            <a:ext cx="4295140" cy="342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00" spc="-30" b="1">
                <a:solidFill>
                  <a:srgbClr val="242424"/>
                </a:solidFill>
                <a:latin typeface="Arial"/>
                <a:cs typeface="Arial"/>
              </a:rPr>
              <a:t>Gabinete</a:t>
            </a:r>
            <a:r>
              <a:rPr dirty="0" sz="800" spc="-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D2D2D"/>
                </a:solidFill>
                <a:latin typeface="Arial"/>
                <a:cs typeface="Arial"/>
              </a:rPr>
              <a:t>do</a:t>
            </a:r>
            <a:r>
              <a:rPr dirty="0" sz="800" spc="-4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12121"/>
                </a:solidFill>
                <a:latin typeface="Arial"/>
                <a:cs typeface="Arial"/>
              </a:rPr>
              <a:t>Prefeito</a:t>
            </a:r>
            <a:endParaRPr sz="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75"/>
              </a:spcBef>
            </a:pPr>
            <a:r>
              <a:rPr dirty="0" baseline="10416" sz="1200" spc="-120">
                <a:solidFill>
                  <a:srgbClr val="181818"/>
                </a:solidFill>
                <a:latin typeface="Arial MT"/>
                <a:cs typeface="Arial MT"/>
              </a:rPr>
              <a:t>Construşão</a:t>
            </a:r>
            <a:r>
              <a:rPr dirty="0" baseline="10416" sz="1200" spc="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um</a:t>
            </a:r>
            <a:r>
              <a:rPr dirty="0" sz="8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Espaco</a:t>
            </a:r>
            <a:r>
              <a:rPr dirty="0" sz="80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para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51515"/>
                </a:solidFill>
                <a:latin typeface="Arial MT"/>
                <a:cs typeface="Arial MT"/>
              </a:rPr>
              <a:t>Residencia</a:t>
            </a:r>
            <a:r>
              <a:rPr dirty="0" sz="800" spc="5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Terapèutica</a:t>
            </a:r>
            <a:r>
              <a:rPr dirty="0" sz="80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Emenda</a:t>
            </a:r>
            <a:r>
              <a:rPr dirty="0" sz="8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Impositiva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-10416" sz="1200" spc="-37">
                <a:latin typeface="Arial MT"/>
                <a:cs typeface="Arial MT"/>
              </a:rPr>
              <a:t>Vereador</a:t>
            </a:r>
            <a:r>
              <a:rPr dirty="0" baseline="-10416" sz="1200" spc="60">
                <a:latin typeface="Arial MT"/>
                <a:cs typeface="Arial MT"/>
              </a:rPr>
              <a:t> </a:t>
            </a:r>
            <a:r>
              <a:rPr dirty="0" baseline="-10416" sz="1200" spc="-15">
                <a:latin typeface="Arial MT"/>
                <a:cs typeface="Arial MT"/>
              </a:rPr>
              <a:t>Neizinho</a:t>
            </a:r>
            <a:endParaRPr baseline="-10416" sz="12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4273" y="2334925"/>
            <a:ext cx="596900" cy="52832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59"/>
              </a:spcBef>
            </a:pPr>
            <a:r>
              <a:rPr dirty="0" sz="800" spc="-10" b="1">
                <a:solidFill>
                  <a:srgbClr val="212121"/>
                </a:solidFill>
                <a:latin typeface="Arial"/>
                <a:cs typeface="Arial"/>
              </a:rPr>
              <a:t>01.16</a:t>
            </a:r>
            <a:endParaRPr sz="80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355"/>
              </a:spcBef>
            </a:pP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2.944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40">
                <a:solidFill>
                  <a:srgbClr val="1F1F1F"/>
                </a:solidFill>
                <a:latin typeface="Arial MT"/>
                <a:cs typeface="Arial MT"/>
              </a:rPr>
              <a:t>4•4•9.0.51</a:t>
            </a:r>
            <a:r>
              <a:rPr dirty="0" sz="80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1316770" y="2741068"/>
          <a:ext cx="5552440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83180"/>
                <a:gridCol w="2261235"/>
                <a:gridCol w="631825"/>
              </a:tblGrid>
              <a:tr h="1784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baseline="10416" sz="1200" spc="-5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10416" sz="1200" spc="-7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INSTALAÇ•ÓES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baseline="17361" sz="1200" spc="-3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17361" sz="1200" spc="22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mo</a:t>
                      </a:r>
                      <a:r>
                        <a:rPr dirty="0" baseline="6944" sz="1200" spc="25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6944" sz="1200" spc="-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lmDosto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7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429.672,29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735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2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00" spc="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429.672,29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Secretárla</a:t>
                      </a:r>
                      <a:r>
                        <a:rPr dirty="0" sz="800" spc="1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Cułtura,</a:t>
                      </a:r>
                      <a:r>
                        <a:rPr dirty="0" sz="800" spc="4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Turlsmo</a:t>
                      </a:r>
                      <a:r>
                        <a:rPr dirty="0" sz="800" spc="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Juventude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800" spc="2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429.672,29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3340"/>
                </a:tc>
              </a:tr>
              <a:tr h="16700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Operacionalizaçâo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98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-2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3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385.000,00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385.000,00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6034"/>
                </a:tc>
              </a:tr>
              <a:tr h="1549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Polo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Cultural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Seropêdica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4300">
                        <a:lnSpc>
                          <a:spcPts val="869"/>
                        </a:lnSpc>
                        <a:spcBef>
                          <a:spcPts val="365"/>
                        </a:spcBef>
                      </a:pPr>
                      <a:r>
                        <a:rPr dirty="0" baseline="3472" sz="1200" spc="-3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2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năo</a:t>
                      </a:r>
                      <a:r>
                        <a:rPr dirty="0" baseline="3472" sz="1200" spc="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22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365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572554" y="3154361"/>
            <a:ext cx="584835" cy="10553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1C1C1C"/>
                </a:solidFill>
                <a:latin typeface="Arial Black"/>
                <a:cs typeface="Arial Black"/>
              </a:rPr>
              <a:t>01.31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2.046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4"/>
              </a:spcBef>
            </a:pP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2.896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60"/>
              </a:spcBef>
            </a:pPr>
            <a:r>
              <a:rPr dirty="0" sz="800" spc="-10" b="1">
                <a:solidFill>
                  <a:srgbClr val="161616"/>
                </a:solidFill>
                <a:latin typeface="Times New Roman"/>
                <a:cs typeface="Times New Roman"/>
              </a:rPr>
              <a:t>3.3.ß.0.30.03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6072" y="9537734"/>
            <a:ext cx="6388608" cy="1644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91967" y="7007843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472" y="0"/>
                </a:lnTo>
              </a:path>
            </a:pathLst>
          </a:custGeom>
          <a:ln w="9138">
            <a:solidFill>
              <a:srgbClr val="3F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54151" y="1259614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15231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45591" y="536135"/>
            <a:ext cx="655320" cy="551815"/>
            <a:chOff x="545591" y="536135"/>
            <a:chExt cx="655320" cy="55181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1311" y="755464"/>
              <a:ext cx="609600" cy="33203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5319" y="536135"/>
              <a:ext cx="405384" cy="49044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591" y="743279"/>
              <a:ext cx="158495" cy="91386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734127" y="337871"/>
            <a:ext cx="24384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546289"/>
                </a:solidFill>
                <a:latin typeface="Arial MT"/>
                <a:cs typeface="Arial MT"/>
              </a:rPr>
              <a:t>,</a:t>
            </a:r>
            <a:r>
              <a:rPr dirty="0" sz="1150" spc="25">
                <a:solidFill>
                  <a:srgbClr val="546289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B606E"/>
                </a:solidFill>
                <a:latin typeface="Arial MT"/>
                <a:cs typeface="Arial MT"/>
              </a:rPr>
              <a:t>,</a:t>
            </a:r>
            <a:r>
              <a:rPr dirty="0" sz="1150" spc="50">
                <a:solidFill>
                  <a:srgbClr val="4B606E"/>
                </a:solidFill>
                <a:latin typeface="Arial MT"/>
                <a:cs typeface="Arial MT"/>
              </a:rPr>
              <a:t> </a:t>
            </a:r>
            <a:r>
              <a:rPr dirty="0" sz="1150" spc="-50">
                <a:solidFill>
                  <a:srgbClr val="3D4B69"/>
                </a:solidFill>
                <a:latin typeface="Arial MT"/>
                <a:cs typeface="Arial MT"/>
              </a:rPr>
              <a:t>,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29987" y="238959"/>
            <a:ext cx="3043555" cy="645795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dirty="0" sz="1150" spc="-10" b="1">
                <a:solidFill>
                  <a:srgbClr val="262626"/>
                </a:solidFill>
                <a:latin typeface="Arial"/>
                <a:cs typeface="Arial"/>
              </a:rPr>
              <a:t>PREFEITURA</a:t>
            </a:r>
            <a:r>
              <a:rPr dirty="0" sz="1150" spc="9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150" spc="6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150" spc="-2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3970" marR="1919605">
              <a:lnSpc>
                <a:spcPct val="110500"/>
              </a:lnSpc>
              <a:spcBef>
                <a:spcPts val="470"/>
              </a:spcBef>
            </a:pP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Rua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Maria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Lourenço,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42424"/>
                </a:solidFill>
                <a:latin typeface="Arial MT"/>
                <a:cs typeface="Arial MT"/>
              </a:rPr>
              <a:t>18 </a:t>
            </a: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Fazenda</a:t>
            </a:r>
            <a:r>
              <a:rPr dirty="0" sz="8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7130" y="2016608"/>
            <a:ext cx="2583180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850" spc="-20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Arial MT"/>
                <a:cs typeface="Arial MT"/>
              </a:rPr>
              <a:t>Dotaç6es</a:t>
            </a:r>
            <a:r>
              <a:rPr dirty="0" u="sng" sz="850" spc="-15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1C1C1C"/>
                </a:solidFill>
                <a:uFill>
                  <a:solidFill>
                    <a:srgbClr val="3B3F3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solidFill>
                  <a:srgbClr val="1C1C1C"/>
                </a:solidFill>
                <a:uFill>
                  <a:solidFill>
                    <a:srgbClr val="3B3F3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290"/>
              </a:spcBef>
            </a:pPr>
            <a:r>
              <a:rPr dirty="0" sz="1000" spc="-40" b="1">
                <a:solidFill>
                  <a:srgbClr val="161616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000" spc="2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100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25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94652" y="2406331"/>
          <a:ext cx="6314440" cy="628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055"/>
                <a:gridCol w="2954655"/>
                <a:gridCol w="1986914"/>
                <a:gridCol w="600710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01.31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5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Cultura,</a:t>
                      </a:r>
                      <a:r>
                        <a:rPr dirty="0" sz="850" spc="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Turismo</a:t>
                      </a:r>
                      <a:r>
                        <a:rPr dirty="0" sz="850" spc="2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50" spc="-5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Juventude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2.910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Oficina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Companhia</a:t>
                      </a:r>
                      <a:r>
                        <a:rPr dirty="0" sz="8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Dança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baseline="3267" sz="1275" spc="-97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267" sz="1275" spc="7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267" sz="1275" spc="-6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44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89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89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46685">
                <a:tc>
                  <a:txBody>
                    <a:bodyPr/>
                    <a:lstStyle/>
                    <a:p>
                      <a:pPr marL="3429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619798" y="3347544"/>
            <a:ext cx="589280" cy="54356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10" b="1">
                <a:solidFill>
                  <a:srgbClr val="2D2D2D"/>
                </a:solidFill>
                <a:latin typeface="Arial"/>
                <a:cs typeface="Arial"/>
              </a:rPr>
              <a:t>01.34</a:t>
            </a:r>
            <a:endParaRPr sz="85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2.888</a:t>
            </a:r>
            <a:endParaRPr sz="850">
              <a:latin typeface="Arial MT"/>
              <a:cs typeface="Arial MT"/>
            </a:endParaRPr>
          </a:p>
          <a:p>
            <a:pPr marL="21590">
              <a:lnSpc>
                <a:spcPct val="100000"/>
              </a:lnSpc>
              <a:spcBef>
                <a:spcPts val="275"/>
              </a:spcBef>
            </a:pPr>
            <a:r>
              <a:rPr dirty="0" sz="850" spc="-50">
                <a:solidFill>
                  <a:srgbClr val="383838"/>
                </a:solidFill>
                <a:latin typeface="Arial MT"/>
                <a:cs typeface="Arial MT"/>
              </a:rPr>
              <a:t>3.3.9.0.30.03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2104" y="4232470"/>
            <a:ext cx="5803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4.4.9.0.52.00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95938" y="3000271"/>
            <a:ext cx="144081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Total </a:t>
            </a:r>
            <a:r>
              <a:rPr dirty="0" sz="850" spc="-70" b="1">
                <a:solidFill>
                  <a:srgbClr val="1F1F1F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1D1D1D"/>
                </a:solidFill>
                <a:latin typeface="Arial"/>
                <a:cs typeface="Arial"/>
              </a:rPr>
              <a:t>Projeto</a:t>
            </a:r>
            <a:r>
              <a:rPr dirty="0" sz="85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81818"/>
                </a:solidFill>
                <a:latin typeface="Arial"/>
                <a:cs typeface="Arial"/>
              </a:rPr>
              <a:t>/</a:t>
            </a:r>
            <a:r>
              <a:rPr dirty="0" sz="850" spc="-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60" b="1">
                <a:solidFill>
                  <a:srgbClr val="1F1F1F"/>
                </a:solidFill>
                <a:latin typeface="Arial"/>
                <a:cs typeface="Arial"/>
              </a:rPr>
              <a:t>Atividade</a:t>
            </a:r>
            <a:r>
              <a:rPr dirty="0" sz="850" spc="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31313"/>
                </a:solidFill>
                <a:latin typeface="Arial"/>
                <a:cs typeface="Arial"/>
              </a:rPr>
              <a:t>RJ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Total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Unidade</a:t>
            </a:r>
            <a:r>
              <a:rPr dirty="0" sz="850" spc="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RS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30041" y="3000271"/>
            <a:ext cx="58737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70.000,00</a:t>
            </a:r>
            <a:endParaRPr sz="85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325"/>
              </a:spcBef>
            </a:pP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1.795.000,00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88526" y="3338405"/>
            <a:ext cx="1860550" cy="54038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55" b="1">
                <a:solidFill>
                  <a:srgbClr val="232323"/>
                </a:solidFill>
                <a:latin typeface="Arial"/>
                <a:cs typeface="Arial"/>
              </a:rPr>
              <a:t>Secretária</a:t>
            </a:r>
            <a:r>
              <a:rPr dirty="0" sz="85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850" spc="5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850" spc="-3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50" spc="-65" b="1">
                <a:solidFill>
                  <a:srgbClr val="0F0F0F"/>
                </a:solidFill>
                <a:latin typeface="Arial"/>
                <a:cs typeface="Arial"/>
              </a:rPr>
              <a:t>Esporte</a:t>
            </a:r>
            <a:r>
              <a:rPr dirty="0" sz="850" spc="2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32323"/>
                </a:solidFill>
                <a:latin typeface="Arial"/>
                <a:cs typeface="Arial"/>
              </a:rPr>
              <a:t>e</a:t>
            </a:r>
            <a:r>
              <a:rPr dirty="0" sz="850" spc="-5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32323"/>
                </a:solidFill>
                <a:latin typeface="Arial"/>
                <a:cs typeface="Arial"/>
              </a:rPr>
              <a:t>Lazer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Proieto</a:t>
            </a:r>
            <a:r>
              <a:rPr dirty="0" sz="85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42424"/>
                </a:solidFill>
                <a:latin typeface="Arial MT"/>
                <a:cs typeface="Arial MT"/>
              </a:rPr>
              <a:t>Jogos</a:t>
            </a:r>
            <a:r>
              <a:rPr dirty="0" sz="850" spc="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Estudantis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250"/>
              </a:spcBef>
            </a:pPr>
            <a:r>
              <a:rPr dirty="0" sz="850" spc="-75">
                <a:solidFill>
                  <a:srgbClr val="1F1F1F"/>
                </a:solidFill>
                <a:latin typeface="Arial MT"/>
                <a:cs typeface="Arial MT"/>
              </a:rPr>
              <a:t>OUTROS</a:t>
            </a:r>
            <a:r>
              <a:rPr dirty="0" sz="85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Arial MT"/>
                <a:cs typeface="Arial MT"/>
              </a:rPr>
              <a:t>MATERIAIS</a:t>
            </a:r>
            <a:r>
              <a:rPr dirty="0" sz="85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3542" y="3853214"/>
            <a:ext cx="3461385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375"/>
              </a:spcBef>
              <a:tabLst>
                <a:tab pos="802005" algn="l"/>
              </a:tabLst>
            </a:pPr>
            <a:r>
              <a:rPr dirty="0" baseline="-6535" sz="1275" spc="-15">
                <a:solidFill>
                  <a:srgbClr val="242424"/>
                </a:solidFill>
                <a:latin typeface="Arial MT"/>
                <a:cs typeface="Arial MT"/>
              </a:rPr>
              <a:t>3.3.9.0.36.01</a:t>
            </a:r>
            <a:r>
              <a:rPr dirty="0" baseline="-6535" sz="1275">
                <a:solidFill>
                  <a:srgbClr val="242424"/>
                </a:solidFill>
                <a:latin typeface="Arial MT"/>
                <a:cs typeface="Arial MT"/>
              </a:rPr>
              <a:t>	</a:t>
            </a:r>
            <a:r>
              <a:rPr dirty="0" sz="850" spc="-75">
                <a:solidFill>
                  <a:srgbClr val="232323"/>
                </a:solidFill>
                <a:latin typeface="Arial MT"/>
                <a:cs typeface="Arial MT"/>
              </a:rPr>
              <a:t>OUTROS</a:t>
            </a:r>
            <a:r>
              <a:rPr dirty="0" sz="850" spc="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SERVI</a:t>
            </a:r>
            <a:r>
              <a:rPr dirty="0" baseline="-3267" sz="1275" spc="-60">
                <a:solidFill>
                  <a:srgbClr val="1F1F1F"/>
                </a:solidFill>
                <a:latin typeface="Arial MT"/>
                <a:cs typeface="Arial MT"/>
              </a:rPr>
              <a:t>C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OS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Arial MT"/>
                <a:cs typeface="Arial MT"/>
              </a:rPr>
              <a:t>TERCEIROS</a:t>
            </a:r>
            <a:r>
              <a:rPr dirty="0" sz="850" spc="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33333"/>
                </a:solidFill>
                <a:latin typeface="Arial MT"/>
                <a:cs typeface="Arial MT"/>
              </a:rPr>
              <a:t>-</a:t>
            </a:r>
            <a:r>
              <a:rPr dirty="0" sz="85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Arial MT"/>
                <a:cs typeface="Arial MT"/>
              </a:rPr>
              <a:t>PESSOA</a:t>
            </a:r>
            <a:r>
              <a:rPr dirty="0" sz="8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FISICA</a:t>
            </a:r>
            <a:endParaRPr sz="85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275"/>
              </a:spcBef>
              <a:tabLst>
                <a:tab pos="802005" algn="l"/>
              </a:tabLst>
            </a:pPr>
            <a:r>
              <a:rPr dirty="0" baseline="-6535" sz="1275" spc="-15">
                <a:solidFill>
                  <a:srgbClr val="1A1A1A"/>
                </a:solidFill>
                <a:latin typeface="Arial MT"/>
                <a:cs typeface="Arial MT"/>
              </a:rPr>
              <a:t>3.3.9.0.39.05</a:t>
            </a:r>
            <a:r>
              <a:rPr dirty="0" baseline="-6535" sz="1275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850" spc="-65">
                <a:solidFill>
                  <a:srgbClr val="1F1F1F"/>
                </a:solidFill>
                <a:latin typeface="Arial MT"/>
                <a:cs typeface="Arial MT"/>
              </a:rPr>
              <a:t>DEMAIS</a:t>
            </a:r>
            <a:r>
              <a:rPr dirty="0" sz="85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SERVI</a:t>
            </a:r>
            <a:r>
              <a:rPr dirty="0" baseline="-3267" sz="1275" spc="-60">
                <a:solidFill>
                  <a:srgbClr val="111111"/>
                </a:solidFill>
                <a:latin typeface="Arial MT"/>
                <a:cs typeface="Arial MT"/>
              </a:rPr>
              <a:t>C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OS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E0E0E"/>
                </a:solidFill>
                <a:latin typeface="Arial MT"/>
                <a:cs typeface="Arial MT"/>
              </a:rPr>
              <a:t>TERCEIROS</a:t>
            </a:r>
            <a:r>
              <a:rPr dirty="0" sz="850" spc="9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Arial MT"/>
                <a:cs typeface="Arial MT"/>
              </a:rPr>
              <a:t>PESSOA</a:t>
            </a:r>
            <a:r>
              <a:rPr dirty="0" sz="850" spc="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JURIDICA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96080" y="4217239"/>
            <a:ext cx="21050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latin typeface="Arial MT"/>
                <a:cs typeface="Arial MT"/>
              </a:rPr>
              <a:t>EQUIPAMENTOS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E</a:t>
            </a:r>
            <a:r>
              <a:rPr dirty="0" sz="850" spc="-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Arial MT"/>
                <a:cs typeface="Arial MT"/>
              </a:rPr>
              <a:t>MATERIAL</a:t>
            </a:r>
            <a:r>
              <a:rPr dirty="0" sz="8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PERMANENTE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619036" y="4745832"/>
          <a:ext cx="2292985" cy="461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1518920"/>
              </a:tblGrid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01.90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940"/>
                        </a:lnSpc>
                      </a:pPr>
                      <a:r>
                        <a:rPr dirty="0" sz="850" spc="-6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Reserva</a:t>
                      </a:r>
                      <a:r>
                        <a:rPr dirty="0" sz="850" spc="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Contigância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9.999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Conti9éncia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42240">
                <a:tc>
                  <a:txBody>
                    <a:bodyPr/>
                    <a:lstStyle/>
                    <a:p>
                      <a:pPr marL="3429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9.9.9.9.99.99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CONTINGÊNCIA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4458611" y="3719254"/>
          <a:ext cx="2465705" cy="610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5620"/>
                <a:gridCol w="603884"/>
              </a:tblGrid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80.000,00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7.267,71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0970">
                <a:tc>
                  <a:txBody>
                    <a:bodyPr/>
                    <a:lstStyle/>
                    <a:p>
                      <a:pPr marL="3429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22" name="object 22" descr=""/>
          <p:cNvSpPr txBox="1"/>
          <p:nvPr/>
        </p:nvSpPr>
        <p:spPr>
          <a:xfrm>
            <a:off x="4011230" y="4313196"/>
            <a:ext cx="143256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4000"/>
              </a:lnSpc>
              <a:spcBef>
                <a:spcPts val="100"/>
              </a:spcBef>
            </a:pPr>
            <a:r>
              <a:rPr dirty="0" sz="850" spc="-130">
                <a:solidFill>
                  <a:srgbClr val="1D1D1D"/>
                </a:solidFill>
                <a:latin typeface="Arial Black"/>
                <a:cs typeface="Arial Black"/>
              </a:rPr>
              <a:t>Total</a:t>
            </a:r>
            <a:r>
              <a:rPr dirty="0" sz="850" spc="5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2D2D2D"/>
                </a:solidFill>
                <a:latin typeface="Arial Black"/>
                <a:cs typeface="Arial Black"/>
              </a:rPr>
              <a:t>do</a:t>
            </a:r>
            <a:r>
              <a:rPr dirty="0" sz="850" spc="-40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850" spc="-125">
                <a:solidFill>
                  <a:srgbClr val="1D1D1D"/>
                </a:solidFill>
                <a:latin typeface="Arial Black"/>
                <a:cs typeface="Arial Black"/>
              </a:rPr>
              <a:t>Projeto</a:t>
            </a:r>
            <a:r>
              <a:rPr dirty="0" sz="850" spc="35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Black"/>
                <a:cs typeface="Arial Black"/>
              </a:rPr>
              <a:t>/</a:t>
            </a:r>
            <a:r>
              <a:rPr dirty="0" sz="850" spc="-45">
                <a:solidFill>
                  <a:srgbClr val="313131"/>
                </a:solidFill>
                <a:latin typeface="Arial Black"/>
                <a:cs typeface="Arial Black"/>
              </a:rPr>
              <a:t> </a:t>
            </a:r>
            <a:r>
              <a:rPr dirty="0" sz="850" spc="-120">
                <a:solidFill>
                  <a:srgbClr val="161616"/>
                </a:solidFill>
                <a:latin typeface="Arial Black"/>
                <a:cs typeface="Arial Black"/>
              </a:rPr>
              <a:t>Atlvldade</a:t>
            </a:r>
            <a:r>
              <a:rPr dirty="0" sz="850" spc="-10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850" spc="-105">
                <a:solidFill>
                  <a:srgbClr val="2A2A2A"/>
                </a:solidFill>
                <a:latin typeface="Arial Black"/>
                <a:cs typeface="Arial Black"/>
              </a:rPr>
              <a:t>R$</a:t>
            </a:r>
            <a:r>
              <a:rPr dirty="0" sz="850" spc="500">
                <a:solidFill>
                  <a:srgbClr val="2A2A2A"/>
                </a:solidFill>
                <a:latin typeface="Arial Black"/>
                <a:cs typeface="Arial Black"/>
              </a:rPr>
              <a:t> </a:t>
            </a:r>
            <a:r>
              <a:rPr dirty="0" sz="850" spc="-120">
                <a:solidFill>
                  <a:srgbClr val="181818"/>
                </a:solidFill>
                <a:latin typeface="Arial Black"/>
                <a:cs typeface="Arial Black"/>
              </a:rPr>
              <a:t>Total</a:t>
            </a:r>
            <a:r>
              <a:rPr dirty="0" sz="850" spc="-4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850" spc="-145">
                <a:solidFill>
                  <a:srgbClr val="1D1D1D"/>
                </a:solidFill>
                <a:latin typeface="Arial Black"/>
                <a:cs typeface="Arial Black"/>
              </a:rPr>
              <a:t>da</a:t>
            </a:r>
            <a:r>
              <a:rPr dirty="0" sz="850" spc="-50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1A1A1A"/>
                </a:solidFill>
                <a:latin typeface="Arial Black"/>
                <a:cs typeface="Arial Black"/>
              </a:rPr>
              <a:t>Unidade</a:t>
            </a:r>
            <a:r>
              <a:rPr dirty="0" sz="850" spc="10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Arial Black"/>
                <a:cs typeface="Arial Black"/>
              </a:rPr>
              <a:t>RS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324432" y="4294919"/>
            <a:ext cx="504190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135">
                <a:solidFill>
                  <a:srgbClr val="131313"/>
                </a:solidFill>
                <a:latin typeface="Arial Black"/>
                <a:cs typeface="Arial Black"/>
              </a:rPr>
              <a:t>129.267,71</a:t>
            </a:r>
            <a:endParaRPr sz="850">
              <a:latin typeface="Arial Black"/>
              <a:cs typeface="Arial Black"/>
            </a:endParaRPr>
          </a:p>
          <a:p>
            <a:pPr marL="18415">
              <a:lnSpc>
                <a:spcPct val="100000"/>
              </a:lnSpc>
              <a:spcBef>
                <a:spcPts val="350"/>
              </a:spcBef>
            </a:pPr>
            <a:r>
              <a:rPr dirty="0" sz="850" spc="-130">
                <a:solidFill>
                  <a:srgbClr val="212121"/>
                </a:solidFill>
                <a:latin typeface="Arial Black"/>
                <a:cs typeface="Arial Black"/>
              </a:rPr>
              <a:t>129.267,71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492901" y="5015350"/>
            <a:ext cx="16338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Recursos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não</a:t>
            </a:r>
            <a:r>
              <a:rPr dirty="0" sz="85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Vinculados</a:t>
            </a:r>
            <a:r>
              <a:rPr dirty="0" sz="850" spc="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Imposto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39182" y="5015350"/>
            <a:ext cx="5010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226.060,00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4001272" y="5187535"/>
          <a:ext cx="2940685" cy="460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6920"/>
                <a:gridCol w="836930"/>
              </a:tblGrid>
              <a:tr h="1574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226.060,00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ts val="985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850" spc="1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226.060,00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35890">
                <a:tc>
                  <a:txBody>
                    <a:bodyPr/>
                    <a:lstStyle/>
                    <a:p>
                      <a:pPr marL="701675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 spc="-4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50" spc="3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Anulad</a:t>
                      </a:r>
                      <a:r>
                        <a:rPr dirty="0" baseline="3267" sz="1275" spc="-82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baseline="3267" sz="1275" spc="-16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2.919.347,25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  <p:sp>
        <p:nvSpPr>
          <p:cNvPr id="27" name="object 27" descr=""/>
          <p:cNvSpPr txBox="1"/>
          <p:nvPr/>
        </p:nvSpPr>
        <p:spPr>
          <a:xfrm>
            <a:off x="859186" y="5755583"/>
            <a:ext cx="45465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1D1D1D"/>
                </a:solidFill>
                <a:latin typeface="Arial MT"/>
                <a:cs typeface="Arial MT"/>
              </a:rPr>
              <a:t>Artigo</a:t>
            </a:r>
            <a:r>
              <a:rPr dirty="0" sz="850" spc="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3A3A3A"/>
                </a:solidFill>
                <a:latin typeface="Arial MT"/>
                <a:cs typeface="Arial MT"/>
              </a:rPr>
              <a:t>3º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413405" y="5731213"/>
            <a:ext cx="335026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Revogadas</a:t>
            </a:r>
            <a:r>
              <a:rPr dirty="0" sz="85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D1D1D"/>
                </a:solidFill>
                <a:latin typeface="Arial MT"/>
                <a:cs typeface="Arial MT"/>
              </a:rPr>
              <a:t>disposiçoes</a:t>
            </a:r>
            <a:r>
              <a:rPr dirty="0" sz="850" spc="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em</a:t>
            </a:r>
            <a:r>
              <a:rPr dirty="0" sz="8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contrário.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Publique</a:t>
            </a:r>
            <a:r>
              <a:rPr dirty="0" sz="850" spc="8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Arial MT"/>
                <a:cs typeface="Arial MT"/>
              </a:rPr>
              <a:t>de,</a:t>
            </a:r>
            <a:r>
              <a:rPr dirty="0" sz="85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9803" sz="1275" spc="-89">
                <a:solidFill>
                  <a:srgbClr val="262626"/>
                </a:solidFill>
                <a:latin typeface="Arial MT"/>
                <a:cs typeface="Arial MT"/>
              </a:rPr>
              <a:t>afixe-</a:t>
            </a:r>
            <a:r>
              <a:rPr dirty="0" baseline="9803" sz="1275" spc="-75">
                <a:solidFill>
                  <a:srgbClr val="262626"/>
                </a:solidFill>
                <a:latin typeface="Arial MT"/>
                <a:cs typeface="Arial MT"/>
              </a:rPr>
              <a:t>se</a:t>
            </a:r>
            <a:r>
              <a:rPr dirty="0" baseline="9803" sz="1275" spc="22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9803" sz="1275" spc="-6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baseline="9803" sz="1275" spc="-44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13071" sz="1275" spc="-104">
                <a:solidFill>
                  <a:srgbClr val="181818"/>
                </a:solidFill>
                <a:latin typeface="Arial MT"/>
                <a:cs typeface="Arial MT"/>
              </a:rPr>
              <a:t>cumpra-</a:t>
            </a:r>
            <a:r>
              <a:rPr dirty="0" baseline="13071" sz="1275" spc="-37">
                <a:solidFill>
                  <a:srgbClr val="181818"/>
                </a:solidFill>
                <a:latin typeface="Arial MT"/>
                <a:cs typeface="Arial MT"/>
              </a:rPr>
              <a:t>se.</a:t>
            </a:r>
            <a:endParaRPr baseline="13071" sz="1275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2700370" y="6444031"/>
            <a:ext cx="19983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Gabinete</a:t>
            </a:r>
            <a:r>
              <a:rPr dirty="0" sz="85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33333"/>
                </a:solidFill>
                <a:latin typeface="Arial MT"/>
                <a:cs typeface="Arial MT"/>
              </a:rPr>
              <a:t>do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Prefeito,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22</a:t>
            </a:r>
            <a:r>
              <a:rPr dirty="0" sz="850" spc="3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50" spc="1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Arial MT"/>
                <a:cs typeface="Arial MT"/>
              </a:rPr>
              <a:t>setembro,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2026-01-12T18:25:40Z</dcterms:created>
  <dcterms:modified xsi:type="dcterms:W3CDTF">2026-01-12T18:25:40Z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