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Relationship Id="rId4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359663" y="7551060"/>
          <a:ext cx="6477635" cy="20180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7880"/>
                <a:gridCol w="2722880"/>
                <a:gridCol w="2199005"/>
                <a:gridCol w="660400"/>
              </a:tblGrid>
              <a:tr h="143510">
                <a:tc>
                  <a:txBody>
                    <a:bodyPr/>
                    <a:lstStyle/>
                    <a:p>
                      <a:pPr marL="14478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250" marR="3175">
                        <a:lnSpc>
                          <a:spcPts val="885"/>
                        </a:lnSpc>
                      </a:pPr>
                      <a:r>
                        <a:rPr dirty="0" sz="80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Munlcipal</a:t>
                      </a:r>
                      <a:r>
                        <a:rPr dirty="0" sz="80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Educa58o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3345" marR="31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00" spc="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3980" marR="31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4667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PNAE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400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350.967,93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51130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93980" marR="31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028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381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416.971,60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822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7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800" spc="20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/ </a:t>
                      </a:r>
                      <a:r>
                        <a:rPr dirty="0" sz="800" spc="-9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Atlvldade</a:t>
                      </a:r>
                      <a:r>
                        <a:rPr dirty="0" sz="800" spc="1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349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2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767.939,53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384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7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767.939,53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  <a:tr h="318770">
                <a:tc gridSpan="4"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204"/>
                        </a:spcBef>
                        <a:tabLst>
                          <a:tab pos="912494" algn="l"/>
                        </a:tabLst>
                      </a:pPr>
                      <a:r>
                        <a:rPr dirty="0" sz="7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01.35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Glvll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145415">
                        <a:lnSpc>
                          <a:spcPts val="990"/>
                        </a:lnSpc>
                        <a:spcBef>
                          <a:spcPts val="320"/>
                        </a:spcBef>
                        <a:tabLst>
                          <a:tab pos="913765" algn="l"/>
                        </a:tabLst>
                      </a:pPr>
                      <a:r>
                        <a:rPr dirty="0" sz="9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2.018</a:t>
                      </a:r>
                      <a:r>
                        <a:rPr dirty="0" sz="90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3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MANUTENÇÃO,</a:t>
                      </a:r>
                      <a:r>
                        <a:rPr dirty="0" sz="800" spc="1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ADMINISTRAÇÃO</a:t>
                      </a:r>
                      <a:r>
                        <a:rPr dirty="0" sz="800" spc="10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14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OPERACIONALIZAÇAO</a:t>
                      </a:r>
                      <a:r>
                        <a:rPr dirty="0" sz="80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SUBSECRETARIA</a:t>
                      </a:r>
                      <a:r>
                        <a:rPr dirty="0" sz="800" spc="9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sz="800" spc="3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161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5560"/>
                </a:tc>
                <a:tc>
                  <a:txBody>
                    <a:bodyPr/>
                    <a:lstStyle/>
                    <a:p>
                      <a:pPr marL="100330" marR="317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1016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7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ctr" marL="5016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</a:tr>
              <a:tr h="16256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9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F(SICA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7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5016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59385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6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7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7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9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JURIDICA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990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1060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28.695,44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25527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>
                    <a:lnB w="12700">
                      <a:solidFill>
                        <a:srgbClr val="48484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 marR="31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EQUIPAMENTOS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906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79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98.500,00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>
                    <a:lnB w="9525">
                      <a:solidFill>
                        <a:srgbClr val="48484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320040" y="1265707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21323">
            <a:solidFill>
              <a:srgbClr val="38383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460248" y="536135"/>
            <a:ext cx="603885" cy="557530"/>
            <a:chOff x="460248" y="536135"/>
            <a:chExt cx="603885" cy="5575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0248" y="758510"/>
              <a:ext cx="603504" cy="335084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400" y="536135"/>
              <a:ext cx="387096" cy="496534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852927" y="9619983"/>
            <a:ext cx="262127" cy="5483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66688" y="9607798"/>
            <a:ext cx="445008" cy="6701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05384" y="755464"/>
            <a:ext cx="155448" cy="134033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648384" y="298268"/>
            <a:ext cx="6062980" cy="1858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0579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1150" spc="8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1150" spc="-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150" spc="-3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1D1D1D"/>
                </a:solidFill>
                <a:latin typeface="Arial"/>
                <a:cs typeface="Arial"/>
              </a:rPr>
              <a:t>SEROPEÖICA</a:t>
            </a:r>
            <a:endParaRPr sz="1150">
              <a:latin typeface="Arial"/>
              <a:cs typeface="Arial"/>
            </a:endParaRPr>
          </a:p>
          <a:p>
            <a:pPr marL="603885" marR="4348480">
              <a:lnSpc>
                <a:spcPct val="119900"/>
              </a:lnSpc>
              <a:spcBef>
                <a:spcPts val="409"/>
              </a:spcBef>
            </a:pPr>
            <a:r>
              <a:rPr dirty="0" sz="800">
                <a:solidFill>
                  <a:srgbClr val="1D1D1D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Lucida Sans Unicode"/>
                <a:cs typeface="Lucida Sans Unicode"/>
              </a:rPr>
              <a:t>Maria</a:t>
            </a:r>
            <a:r>
              <a:rPr dirty="0" sz="80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5">
                <a:solidFill>
                  <a:srgbClr val="131313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42424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3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sz="800" spc="-80">
                <a:solidFill>
                  <a:srgbClr val="232323"/>
                </a:solidFill>
                <a:latin typeface="Lucida Sans Unicode"/>
                <a:cs typeface="Lucida Sans Unicode"/>
              </a:rPr>
              <a:t>Republicar</a:t>
            </a:r>
            <a:r>
              <a:rPr dirty="0" sz="800" spc="-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12121"/>
                </a:solidFill>
                <a:latin typeface="Lucida Sans Unicode"/>
                <a:cs typeface="Lucida Sans Unicode"/>
              </a:rPr>
              <a:t>por</a:t>
            </a:r>
            <a:r>
              <a:rPr dirty="0" sz="800" spc="-10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31313"/>
                </a:solidFill>
                <a:latin typeface="Lucida Sans Unicode"/>
                <a:cs typeface="Lucida Sans Unicode"/>
              </a:rPr>
              <a:t>haver</a:t>
            </a:r>
            <a:r>
              <a:rPr dirty="0" sz="800" spc="-4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F1F1F"/>
                </a:solidFill>
                <a:latin typeface="Lucida Sans Unicode"/>
                <a:cs typeface="Lucida Sans Unicode"/>
              </a:rPr>
              <a:t>incorreção</a:t>
            </a:r>
            <a:r>
              <a:rPr dirty="0" sz="800" spc="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32323"/>
                </a:solidFill>
                <a:latin typeface="Lucida Sans Unicode"/>
                <a:cs typeface="Lucida Sans Unicode"/>
              </a:rPr>
              <a:t>Boletim</a:t>
            </a:r>
            <a:r>
              <a:rPr dirty="0" sz="80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Oficial </a:t>
            </a:r>
            <a:r>
              <a:rPr dirty="0" sz="800" spc="-85">
                <a:solidFill>
                  <a:srgbClr val="262626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12121"/>
                </a:solidFill>
                <a:latin typeface="Lucida Sans Unicode"/>
                <a:cs typeface="Lucida Sans Unicode"/>
              </a:rPr>
              <a:t>Munciplo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32323"/>
                </a:solidFill>
                <a:latin typeface="Lucida Sans Unicode"/>
                <a:cs typeface="Lucida Sans Unicode"/>
              </a:rPr>
              <a:t>Serop+dlce</a:t>
            </a:r>
            <a:r>
              <a:rPr dirty="0" sz="80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A2A2A"/>
                </a:solidFill>
                <a:latin typeface="Lucida Sans Unicode"/>
                <a:cs typeface="Lucida Sans Unicode"/>
              </a:rPr>
              <a:t>Edição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82828"/>
                </a:solidFill>
                <a:latin typeface="Lucida Sans Unicode"/>
                <a:cs typeface="Lucida Sans Unicode"/>
              </a:rPr>
              <a:t>Extra</a:t>
            </a: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5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1D1D1D"/>
                </a:solidFill>
                <a:latin typeface="Lucida Sans Unicode"/>
                <a:cs typeface="Lucida Sans Unicode"/>
              </a:rPr>
              <a:t>2.242</a:t>
            </a:r>
            <a:r>
              <a:rPr dirty="0" sz="800" spc="17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282828"/>
                </a:solidFill>
                <a:latin typeface="Lucida Sans Unicode"/>
                <a:cs typeface="Lucida Sans Unicode"/>
              </a:rPr>
              <a:t>Ano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12121"/>
                </a:solidFill>
                <a:latin typeface="Lucida Sans Unicode"/>
                <a:cs typeface="Lucida Sans Unicode"/>
              </a:rPr>
              <a:t>VIII</a:t>
            </a:r>
            <a:r>
              <a:rPr dirty="0" sz="800" spc="-8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20">
                <a:solidFill>
                  <a:srgbClr val="262626"/>
                </a:solidFill>
                <a:latin typeface="Lucida Sans Unicode"/>
                <a:cs typeface="Lucida Sans Unicode"/>
              </a:rPr>
              <a:t>18</a:t>
            </a:r>
            <a:r>
              <a:rPr dirty="0" sz="80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1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82828"/>
                </a:solidFill>
                <a:latin typeface="Lucida Sans Unicode"/>
                <a:cs typeface="Lucida Sans Unicode"/>
              </a:rPr>
              <a:t>setembro</a:t>
            </a:r>
            <a:r>
              <a:rPr dirty="0" sz="80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35">
                <a:solidFill>
                  <a:srgbClr val="282828"/>
                </a:solidFill>
                <a:latin typeface="Lucida Sans Unicode"/>
                <a:cs typeface="Lucida Sans Unicode"/>
              </a:rPr>
              <a:t>2026</a:t>
            </a:r>
            <a:r>
              <a:rPr dirty="0" sz="800" spc="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262626"/>
                </a:solidFill>
                <a:latin typeface="Lucida Sans Unicode"/>
                <a:cs typeface="Lucida Sans Unicode"/>
              </a:rPr>
              <a:t>(Quinta-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Feira)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05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4121150">
              <a:lnSpc>
                <a:spcPct val="100000"/>
              </a:lnSpc>
            </a:pPr>
            <a:r>
              <a:rPr dirty="0" sz="800" spc="-70">
                <a:latin typeface="Lucida Sans Unicode"/>
                <a:cs typeface="Lucida Sans Unicode"/>
              </a:rPr>
              <a:t>Decreto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9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F2F2F"/>
                </a:solidFill>
                <a:latin typeface="Lucida Sans Unicode"/>
                <a:cs typeface="Lucida Sans Unicode"/>
              </a:rPr>
              <a:t>3023</a:t>
            </a:r>
            <a:r>
              <a:rPr dirty="0" sz="800" spc="-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9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18</a:t>
            </a:r>
            <a:r>
              <a:rPr dirty="0" sz="800" spc="3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1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D1D1D"/>
                </a:solidFill>
                <a:latin typeface="Lucida Sans Unicode"/>
                <a:cs typeface="Lucida Sans Unicode"/>
              </a:rPr>
              <a:t>setembro,</a:t>
            </a:r>
            <a:r>
              <a:rPr dirty="0" sz="800" spc="-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B2B2B"/>
                </a:solidFill>
                <a:latin typeface="Lucida Sans Unicode"/>
                <a:cs typeface="Lucida Sans Unicode"/>
              </a:rPr>
              <a:t>2025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800">
              <a:latin typeface="Lucida Sans Unicode"/>
              <a:cs typeface="Lucida Sans Unicode"/>
            </a:endParaRPr>
          </a:p>
          <a:p>
            <a:pPr marL="3218180" marR="63500">
              <a:lnSpc>
                <a:spcPts val="860"/>
              </a:lnSpc>
            </a:pPr>
            <a:r>
              <a:rPr dirty="0" sz="800" spc="-100">
                <a:solidFill>
                  <a:srgbClr val="1A1A1A"/>
                </a:solidFill>
                <a:latin typeface="Lucida Sans Unicode"/>
                <a:cs typeface="Lucida Sans Unicode"/>
              </a:rPr>
              <a:t>Ab,re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61616"/>
                </a:solidFill>
                <a:latin typeface="Lucida Sans Unicode"/>
                <a:cs typeface="Lucida Sans Unicode"/>
              </a:rPr>
              <a:t>cr0dito</a:t>
            </a:r>
            <a:r>
              <a:rPr dirty="0" sz="800" spc="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31313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no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C1C1C"/>
                </a:solidFill>
                <a:latin typeface="Lucida Sans Unicode"/>
                <a:cs typeface="Lucida Sans Unicode"/>
              </a:rPr>
              <a:t>valor</a:t>
            </a:r>
            <a:r>
              <a:rPr dirty="0" sz="80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A1A1A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31313"/>
                </a:solidFill>
                <a:latin typeface="Lucida Sans Unicode"/>
                <a:cs typeface="Lucida Sans Unicode"/>
              </a:rPr>
              <a:t>R$1.367.939,53,</a:t>
            </a:r>
            <a:r>
              <a:rPr dirty="0" sz="80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D1D1D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75">
                <a:solidFill>
                  <a:srgbClr val="131313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62626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5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especiflca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8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62626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81818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provid9ncias.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7592" y="2642593"/>
            <a:ext cx="6203950" cy="9093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4225">
              <a:lnSpc>
                <a:spcPct val="137400"/>
              </a:lnSpc>
              <a:spcBef>
                <a:spcPts val="100"/>
              </a:spcBef>
            </a:pP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PREFEITO</a:t>
            </a:r>
            <a:r>
              <a:rPr dirty="0" sz="800" spc="-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7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A1A1A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D3D3D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F1F1F"/>
                </a:solidFill>
                <a:latin typeface="Lucida Sans Unicode"/>
                <a:cs typeface="Lucida Sans Unicode"/>
              </a:rPr>
              <a:t>suas</a:t>
            </a:r>
            <a:r>
              <a:rPr dirty="0" sz="800" spc="-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F0F0F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11111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-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11111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8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4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F1F1F"/>
                </a:solidFill>
                <a:latin typeface="Lucida Sans Unicode"/>
                <a:cs typeface="Lucida Sans Unicode"/>
              </a:rPr>
              <a:t>acordo</a:t>
            </a:r>
            <a:r>
              <a:rPr dirty="0" sz="800" spc="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A1A1A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12121"/>
                </a:solidFill>
                <a:latin typeface="Lucida Sans Unicode"/>
                <a:cs typeface="Lucida Sans Unicode"/>
              </a:rPr>
              <a:t>lhe confere</a:t>
            </a:r>
            <a:r>
              <a:rPr dirty="0" sz="80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o </a:t>
            </a:r>
            <a:r>
              <a:rPr dirty="0" sz="800" spc="-65">
                <a:solidFill>
                  <a:srgbClr val="282828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12121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da </a:t>
            </a:r>
            <a:r>
              <a:rPr dirty="0" sz="800" spc="-35">
                <a:solidFill>
                  <a:srgbClr val="212121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61616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9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82828"/>
                </a:solidFill>
                <a:latin typeface="Lucida Sans Unicode"/>
                <a:cs typeface="Lucida Sans Unicode"/>
              </a:rPr>
              <a:t>859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114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D2D2D"/>
                </a:solidFill>
                <a:latin typeface="Lucida Sans Unicode"/>
                <a:cs typeface="Lucida Sans Unicode"/>
              </a:rPr>
              <a:t>10</a:t>
            </a:r>
            <a:r>
              <a:rPr dirty="0" sz="800" spc="-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1A1A1A"/>
                </a:solidFill>
                <a:latin typeface="Lucida Sans Unicode"/>
                <a:cs typeface="Lucida Sans Unicode"/>
              </a:rPr>
              <a:t>dezembro</a:t>
            </a:r>
            <a:r>
              <a:rPr dirty="0" sz="800" spc="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F1F1F"/>
                </a:solidFill>
                <a:latin typeface="Lucida Sans Unicode"/>
                <a:cs typeface="Lucida Sans Unicode"/>
              </a:rPr>
              <a:t>2024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60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31313"/>
                </a:solidFill>
                <a:latin typeface="Lucida Sans Unicode"/>
                <a:cs typeface="Lucida Sans Unicode"/>
              </a:rPr>
              <a:t>publicada</a:t>
            </a:r>
            <a:r>
              <a:rPr dirty="0" sz="800" spc="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2B2B2B"/>
                </a:solidFill>
                <a:latin typeface="Lucida Sans Unicode"/>
                <a:cs typeface="Lucida Sans Unicode"/>
              </a:rPr>
              <a:t>na</a:t>
            </a:r>
            <a:r>
              <a:rPr dirty="0" sz="800" spc="-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A1A1A"/>
                </a:solidFill>
                <a:latin typeface="Lucida Sans Unicode"/>
                <a:cs typeface="Lucida Sans Unicode"/>
              </a:rPr>
              <a:t>edição</a:t>
            </a:r>
            <a:r>
              <a:rPr dirty="0" sz="80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1C1C1C"/>
                </a:solidFill>
                <a:latin typeface="Lucida Sans Unicode"/>
                <a:cs typeface="Lucida Sans Unicode"/>
              </a:rPr>
              <a:t>extra</a:t>
            </a:r>
            <a:r>
              <a:rPr dirty="0" sz="800" spc="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Il</a:t>
            </a:r>
            <a:r>
              <a:rPr dirty="0" sz="80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9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282828"/>
                </a:solidFill>
                <a:latin typeface="Lucida Sans Unicode"/>
                <a:cs typeface="Lucida Sans Unicode"/>
              </a:rPr>
              <a:t>1924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Lucida Sans Unicode"/>
                <a:cs typeface="Lucida Sans Unicode"/>
              </a:rPr>
              <a:t>10/12/2024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20"/>
              </a:spcBef>
            </a:pPr>
            <a:r>
              <a:rPr dirty="0" u="sng" sz="800" spc="-60">
                <a:solidFill>
                  <a:srgbClr val="313131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65">
                <a:solidFill>
                  <a:srgbClr val="313131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B3B3B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80">
                <a:solidFill>
                  <a:srgbClr val="3B3B3B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B2B2B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45">
                <a:solidFill>
                  <a:srgbClr val="2B2B2B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A2A2A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-20">
                <a:solidFill>
                  <a:srgbClr val="2A2A2A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D2D2D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55">
                <a:solidFill>
                  <a:srgbClr val="2D2D2D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70">
                <a:solidFill>
                  <a:srgbClr val="343434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15">
                <a:solidFill>
                  <a:srgbClr val="343434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282828"/>
                </a:solidFill>
                <a:uFill>
                  <a:solidFill>
                    <a:srgbClr val="4F4F4F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6865">
              <a:lnSpc>
                <a:spcPct val="100000"/>
              </a:lnSpc>
              <a:spcBef>
                <a:spcPts val="1175"/>
              </a:spcBef>
            </a:pPr>
            <a:r>
              <a:rPr dirty="0" sz="800" spc="-80">
                <a:solidFill>
                  <a:srgbClr val="1C1C1C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32323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D3D3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1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212121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12121"/>
                </a:solidFill>
                <a:latin typeface="Lucida Sans Unicode"/>
                <a:cs typeface="Lucida Sans Unicode"/>
              </a:rPr>
              <a:t>aberto</a:t>
            </a:r>
            <a:r>
              <a:rPr dirty="0" sz="80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1A1A1A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131313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61872" y="4264950"/>
            <a:ext cx="258000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 spc="-25">
                <a:solidFill>
                  <a:srgbClr val="1F1F1F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Dotaşoes</a:t>
            </a:r>
            <a:r>
              <a:rPr dirty="0" u="sng" sz="800" spc="-20">
                <a:solidFill>
                  <a:srgbClr val="1F1F1F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181818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solidFill>
                  <a:srgbClr val="181818"/>
                </a:solidFill>
                <a:uFill>
                  <a:solidFill>
                    <a:srgbClr val="484848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355"/>
              </a:spcBef>
            </a:pPr>
            <a:r>
              <a:rPr dirty="0" sz="950" spc="-10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950" spc="7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950" spc="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950" spc="-3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D1D1D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57803" y="4657145"/>
          <a:ext cx="6327140" cy="1763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040"/>
                <a:gridCol w="2442845"/>
                <a:gridCol w="2435860"/>
                <a:gridCol w="671195"/>
              </a:tblGrid>
              <a:tr h="140335">
                <a:tc>
                  <a:txBody>
                    <a:bodyPr/>
                    <a:lstStyle/>
                    <a:p>
                      <a:pPr marL="37465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01.03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885"/>
                        </a:lnSpc>
                      </a:pPr>
                      <a:r>
                        <a:rPr dirty="0" sz="80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4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2.795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1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3.3.9.0.91.00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SENTENÇAS</a:t>
                      </a:r>
                      <a:r>
                        <a:rPr dirty="0" sz="800" spc="1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JUDICIAIS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7442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Imposto.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2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14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</a:tr>
              <a:tr h="16129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00" spc="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7473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6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6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8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Educaclo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767.939,53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767.939,53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622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10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55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Unldade</a:t>
                      </a:r>
                      <a:r>
                        <a:rPr dirty="0" sz="800" spc="16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2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767.939,53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0400">
                        <a:lnSpc>
                          <a:spcPts val="869"/>
                        </a:lnSpc>
                        <a:spcBef>
                          <a:spcPts val="45"/>
                        </a:spcBef>
                      </a:pPr>
                      <a:r>
                        <a:rPr dirty="0" sz="80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45"/>
                        </a:spcBef>
                      </a:pPr>
                      <a:r>
                        <a:rPr dirty="0" sz="80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1.367.939,53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809417" y="6474745"/>
            <a:ext cx="5737225" cy="281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5930" marR="5080" indent="-443865">
              <a:lnSpc>
                <a:spcPct val="104900"/>
              </a:lnSpc>
              <a:spcBef>
                <a:spcPts val="100"/>
              </a:spcBef>
            </a:pPr>
            <a:r>
              <a:rPr dirty="0" sz="800" spc="-80">
                <a:solidFill>
                  <a:srgbClr val="2B2B2B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6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A2A2A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7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33333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9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32323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32323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232323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32323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81818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0A0A0A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11111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serâo</a:t>
            </a:r>
            <a:r>
              <a:rPr dirty="0" sz="80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81818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F1F1F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12121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F2F2F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A1A1A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3A3A3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40">
                <a:solidFill>
                  <a:srgbClr val="1D1D1D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1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A0A0A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00" spc="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43434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8282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151515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0F0F0F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6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E0E0E"/>
                </a:solidFill>
                <a:latin typeface="Lucida Sans Unicode"/>
                <a:cs typeface="Lucida Sans Unicode"/>
              </a:rPr>
              <a:t>Inciso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654274" y="6822016"/>
            <a:ext cx="1582420" cy="372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42400"/>
              </a:lnSpc>
              <a:spcBef>
                <a:spcPts val="100"/>
              </a:spcBef>
            </a:pPr>
            <a:r>
              <a:rPr dirty="0" sz="800" spc="-50">
                <a:solidFill>
                  <a:srgbClr val="1A1A1A"/>
                </a:solidFill>
                <a:latin typeface="Lucida Sans Unicode"/>
                <a:cs typeface="Lucida Sans Unicode"/>
              </a:rPr>
              <a:t>Inciso:</a:t>
            </a:r>
            <a:r>
              <a:rPr dirty="0" sz="800" spc="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Il</a:t>
            </a:r>
            <a:r>
              <a:rPr dirty="0" sz="800" spc="-130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1F1F1F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131313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95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3A3A3A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0A0A0A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0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61616"/>
                </a:solidFill>
                <a:latin typeface="Lucida Sans Unicode"/>
                <a:cs typeface="Lucida Sans Unicode"/>
              </a:rPr>
              <a:t>Dotação</a:t>
            </a:r>
            <a:r>
              <a:rPr dirty="0" sz="80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: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71016" y="7168880"/>
            <a:ext cx="2587625" cy="36957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800" spc="-25">
                <a:solidFill>
                  <a:srgbClr val="262626"/>
                </a:solidFill>
                <a:uFill>
                  <a:solidFill>
                    <a:srgbClr val="4B4F4F"/>
                  </a:solidFill>
                </a:uFill>
                <a:latin typeface="Lucida Sans Unicode"/>
                <a:cs typeface="Lucida Sans Unicode"/>
              </a:rPr>
              <a:t>Dotaçoes</a:t>
            </a:r>
            <a:r>
              <a:rPr dirty="0" u="sng" sz="800" spc="10">
                <a:solidFill>
                  <a:srgbClr val="262626"/>
                </a:solidFill>
                <a:uFill>
                  <a:solidFill>
                    <a:srgbClr val="4B4F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282828"/>
                </a:solidFill>
                <a:uFill>
                  <a:solidFill>
                    <a:srgbClr val="4B4F4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1594">
              <a:lnSpc>
                <a:spcPct val="100000"/>
              </a:lnSpc>
              <a:spcBef>
                <a:spcPts val="305"/>
              </a:spcBef>
            </a:pPr>
            <a:r>
              <a:rPr dirty="0" sz="1000" spc="-40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000" spc="5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1F1F1F"/>
                </a:solidFill>
                <a:latin typeface="Arial"/>
                <a:cs typeface="Arial"/>
              </a:rPr>
              <a:t>MUNICIPAL</a:t>
            </a:r>
            <a:r>
              <a:rPr dirty="0" sz="1000" spc="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000" spc="-6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728673" y="6825062"/>
            <a:ext cx="73342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sz="800" spc="-45">
                <a:solidFill>
                  <a:srgbClr val="1F1F1F"/>
                </a:solidFill>
                <a:latin typeface="Lucida Sans Unicode"/>
                <a:cs typeface="Lucida Sans Unicode"/>
              </a:rPr>
              <a:t>R$1.367.939,53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30">
                <a:solidFill>
                  <a:srgbClr val="111111"/>
                </a:solidFill>
                <a:latin typeface="Lucida Sans Unicode"/>
                <a:cs typeface="Lucida Sans Unicode"/>
              </a:rPr>
              <a:t>$1.3.6/.939,53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3191" y="9537734"/>
            <a:ext cx="6391656" cy="14012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621279" y="6173178"/>
            <a:ext cx="1871980" cy="0"/>
          </a:xfrm>
          <a:custGeom>
            <a:avLst/>
            <a:gdLst/>
            <a:ahLst/>
            <a:cxnLst/>
            <a:rect l="l" t="t" r="r" b="b"/>
            <a:pathLst>
              <a:path w="1871979" h="0">
                <a:moveTo>
                  <a:pt x="0" y="0"/>
                </a:moveTo>
                <a:lnTo>
                  <a:pt x="1871472" y="0"/>
                </a:lnTo>
              </a:path>
            </a:pathLst>
          </a:custGeom>
          <a:ln w="9138">
            <a:solidFill>
              <a:srgbClr val="48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23088" y="1251999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18277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411480" y="530043"/>
            <a:ext cx="658495" cy="557530"/>
            <a:chOff x="411480" y="530043"/>
            <a:chExt cx="658495" cy="55753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1480" y="740232"/>
              <a:ext cx="658368" cy="34726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0352" y="530043"/>
              <a:ext cx="396239" cy="496534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591781" y="328732"/>
            <a:ext cx="24066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4F759E"/>
                </a:solidFill>
                <a:latin typeface="Lucida Sans Unicode"/>
                <a:cs typeface="Lucida Sans Unicode"/>
              </a:rPr>
              <a:t>,</a:t>
            </a:r>
            <a:r>
              <a:rPr dirty="0" sz="1150" spc="-35">
                <a:solidFill>
                  <a:srgbClr val="4F759E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6D85B3"/>
                </a:solidFill>
                <a:latin typeface="Lucida Sans Unicode"/>
                <a:cs typeface="Lucida Sans Unicode"/>
              </a:rPr>
              <a:t>,</a:t>
            </a:r>
            <a:r>
              <a:rPr dirty="0" sz="1150" spc="-30">
                <a:solidFill>
                  <a:srgbClr val="6D85B3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-50">
                <a:solidFill>
                  <a:srgbClr val="2D4D6E"/>
                </a:solidFill>
                <a:latin typeface="Lucida Sans Unicode"/>
                <a:cs typeface="Lucida Sans Unicode"/>
              </a:rPr>
              <a:t>,</a:t>
            </a:r>
            <a:endParaRPr sz="11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97024" y="328732"/>
            <a:ext cx="3042920" cy="551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181818"/>
                </a:solidFill>
                <a:latin typeface="Arial"/>
                <a:cs typeface="Arial"/>
              </a:rPr>
              <a:t>PREFEITURA</a:t>
            </a:r>
            <a:r>
              <a:rPr dirty="0" sz="1150" spc="4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150" spc="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150" spc="-4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62626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22145">
              <a:lnSpc>
                <a:spcPct val="122400"/>
              </a:lnSpc>
              <a:spcBef>
                <a:spcPts val="409"/>
              </a:spcBef>
            </a:pPr>
            <a:r>
              <a:rPr dirty="0" sz="800">
                <a:solidFill>
                  <a:srgbClr val="242424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1F1F1F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25">
                <a:solidFill>
                  <a:srgbClr val="1A1A1A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9818" y="732610"/>
            <a:ext cx="838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0">
                <a:solidFill>
                  <a:srgbClr val="A5A5A5"/>
                </a:solidFill>
                <a:latin typeface="Lucida Sans Unicode"/>
                <a:cs typeface="Lucida Sans Unicode"/>
              </a:rPr>
              <a:t>’-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61872" y="2001604"/>
            <a:ext cx="258508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800" spc="-25">
                <a:solidFill>
                  <a:srgbClr val="1C1C1C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800" spc="10">
                <a:solidFill>
                  <a:srgbClr val="1C1C1C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1F1F1F"/>
                </a:solidFill>
                <a:uFill>
                  <a:solidFill>
                    <a:srgbClr val="3F3F3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55"/>
              </a:spcBef>
            </a:pPr>
            <a:r>
              <a:rPr dirty="0" sz="950" spc="-10" b="1">
                <a:solidFill>
                  <a:srgbClr val="242424"/>
                </a:solidFill>
                <a:latin typeface="Arial"/>
                <a:cs typeface="Arial"/>
              </a:rPr>
              <a:t>PREFEITURA</a:t>
            </a:r>
            <a:r>
              <a:rPr dirty="0" sz="950" spc="4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950" spc="3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33333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C1C1C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59687" y="2393799"/>
          <a:ext cx="6322695" cy="2642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1045"/>
                <a:gridCol w="4789805"/>
                <a:gridCol w="715010"/>
              </a:tblGrid>
              <a:tr h="143510">
                <a:tc>
                  <a:txBody>
                    <a:bodyPr/>
                    <a:lstStyle/>
                    <a:p>
                      <a:pPr marL="38735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01.35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885"/>
                        </a:lnSpc>
                      </a:pPr>
                      <a:r>
                        <a:rPr dirty="0" sz="80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4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Defesa</a:t>
                      </a:r>
                      <a:r>
                        <a:rPr dirty="0" sz="800" spc="-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Civil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2.018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ts val="955"/>
                        </a:lnSpc>
                        <a:spcBef>
                          <a:spcPts val="229"/>
                        </a:spcBef>
                      </a:pPr>
                      <a:r>
                        <a:rPr dirty="0" baseline="3472" sz="1200" spc="-37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 spc="-37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ÃO,</a:t>
                      </a:r>
                      <a:r>
                        <a:rPr dirty="0" baseline="3472" sz="1200" spc="-104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ADMINISTRA</a:t>
                      </a:r>
                      <a:r>
                        <a:rPr dirty="0" sz="80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CA</a:t>
                      </a:r>
                      <a:r>
                        <a:rPr dirty="0" baseline="3472" sz="1200" spc="-3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6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232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OPERACIONALIZACAO</a:t>
                      </a:r>
                      <a:r>
                        <a:rPr dirty="0" baseline="3472" sz="1200" spc="-82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67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SUBSECRETARIA</a:t>
                      </a:r>
                      <a:r>
                        <a:rPr dirty="0" baseline="3472" sz="1200" spc="202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3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baseline="3472" sz="1200" spc="104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33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2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2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527.195,44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46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527.195,44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319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01.36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30" b="1">
                          <a:latin typeface="Arial"/>
                          <a:cs typeface="Arial"/>
                        </a:rPr>
                        <a:t>Secret8rla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Agronegócios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1.832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6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2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4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Operacionalizacâo</a:t>
                      </a:r>
                      <a:r>
                        <a:rPr dirty="0" sz="80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148965" algn="l"/>
                        </a:tabLst>
                      </a:pPr>
                      <a:r>
                        <a:rPr dirty="0" sz="80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EQUIPAMENTOS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7.804,56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779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9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1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7.804,56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58115">
                <a:tc>
                  <a:txBody>
                    <a:bodyPr/>
                    <a:lstStyle/>
                    <a:p>
                      <a:pPr marL="34290">
                        <a:lnSpc>
                          <a:spcPts val="955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2.091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955"/>
                        </a:lnSpc>
                        <a:spcBef>
                          <a:spcPts val="190"/>
                        </a:spcBef>
                      </a:pPr>
                      <a:r>
                        <a:rPr dirty="0" sz="800" spc="-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800" spc="-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Extensão</a:t>
                      </a:r>
                      <a:r>
                        <a:rPr dirty="0" sz="800" spc="9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Rural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40"/>
                        </a:spcBef>
                        <a:tabLst>
                          <a:tab pos="3148965" algn="l"/>
                        </a:tabLst>
                      </a:pP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104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-22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7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472" sz="1200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35.000,00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6446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35"/>
                        </a:spcBef>
                        <a:tabLst>
                          <a:tab pos="3152140" algn="l"/>
                        </a:tabLst>
                      </a:pP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9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8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FISICA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1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3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nâo</a:t>
                      </a:r>
                      <a:r>
                        <a:rPr dirty="0" baseline="3472" sz="1200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10.000,00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165100">
                <a:tc>
                  <a:txBody>
                    <a:bodyPr/>
                    <a:lstStyle/>
                    <a:p>
                      <a:pPr marL="40640">
                        <a:lnSpc>
                          <a:spcPts val="944"/>
                        </a:lnSpc>
                        <a:spcBef>
                          <a:spcPts val="259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19"/>
                </a:tc>
                <a:tc>
                  <a:txBody>
                    <a:bodyPr/>
                    <a:lstStyle/>
                    <a:p>
                      <a:pPr marL="66040">
                        <a:lnSpc>
                          <a:spcPts val="944"/>
                        </a:lnSpc>
                        <a:spcBef>
                          <a:spcPts val="259"/>
                        </a:spcBef>
                        <a:tabLst>
                          <a:tab pos="3155315" algn="l"/>
                        </a:tabLst>
                      </a:pP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800" spc="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0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11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-2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-7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472" sz="1200" spc="-2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19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7970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2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65.000,00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2240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dirty="0" sz="800" spc="-10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14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6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3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33019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2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72.804,56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3495"/>
                </a:tc>
              </a:tr>
              <a:tr h="187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31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4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1.367.939,53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2700"/>
                </a:tc>
              </a:tr>
              <a:tr h="154305">
                <a:tc>
                  <a:txBody>
                    <a:bodyPr/>
                    <a:lstStyle/>
                    <a:p>
                      <a:pPr marL="249554">
                        <a:lnSpc>
                          <a:spcPts val="869"/>
                        </a:lnSpc>
                        <a:spcBef>
                          <a:spcPts val="250"/>
                        </a:spcBef>
                      </a:pPr>
                      <a:r>
                        <a:rPr dirty="0" sz="800" spc="-8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Artigo</a:t>
                      </a:r>
                      <a:r>
                        <a:rPr dirty="0" sz="800" spc="-3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3º</a:t>
                      </a:r>
                      <a:r>
                        <a:rPr dirty="0" sz="800" spc="-5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ts val="869"/>
                        </a:lnSpc>
                        <a:spcBef>
                          <a:spcPts val="250"/>
                        </a:spcBef>
                      </a:pPr>
                      <a:r>
                        <a:rPr dirty="0" sz="80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Revogadas</a:t>
                      </a:r>
                      <a:r>
                        <a:rPr dirty="0" sz="800" spc="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800" spc="-6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disposições</a:t>
                      </a:r>
                      <a:r>
                        <a:rPr dirty="0" sz="80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800" spc="-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contrário.</a:t>
                      </a:r>
                      <a:r>
                        <a:rPr dirty="0" sz="800" spc="-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Publique-</a:t>
                      </a:r>
                      <a:r>
                        <a:rPr dirty="0" sz="800" spc="-4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se,</a:t>
                      </a:r>
                      <a:r>
                        <a:rPr dirty="0" sz="800" spc="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afixe-se</a:t>
                      </a:r>
                      <a:r>
                        <a:rPr dirty="0" sz="80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4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cumpra-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se.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3" name="object 13" descr=""/>
          <p:cNvSpPr txBox="1"/>
          <p:nvPr/>
        </p:nvSpPr>
        <p:spPr>
          <a:xfrm>
            <a:off x="2539734" y="5634242"/>
            <a:ext cx="20021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Gabinete</a:t>
            </a:r>
            <a:r>
              <a:rPr dirty="0" sz="750" spc="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83838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6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12121"/>
                </a:solidFill>
                <a:latin typeface="Lucida Sans Unicode"/>
                <a:cs typeface="Lucida Sans Unicode"/>
              </a:rPr>
              <a:t>Prefeito,</a:t>
            </a:r>
            <a:r>
              <a:rPr dirty="0" sz="7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F3F3F"/>
                </a:solidFill>
                <a:latin typeface="Lucida Sans Unicode"/>
                <a:cs typeface="Lucida Sans Unicode"/>
              </a:rPr>
              <a:t>18</a:t>
            </a:r>
            <a:r>
              <a:rPr dirty="0" sz="750" spc="38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8484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30">
                <a:solidFill>
                  <a:srgbClr val="48484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42424"/>
                </a:solidFill>
                <a:latin typeface="Lucida Sans Unicode"/>
                <a:cs typeface="Lucida Sans Unicode"/>
              </a:rPr>
              <a:t>setembro,</a:t>
            </a:r>
            <a:r>
              <a:rPr dirty="0" sz="750" spc="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32323"/>
                </a:solidFill>
                <a:latin typeface="Lucida Sans Unicode"/>
                <a:cs typeface="Lucida Sans Unicode"/>
              </a:rPr>
              <a:t>2025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2026-01-12T19:00:10Z</dcterms:created>
  <dcterms:modified xsi:type="dcterms:W3CDTF">2026-01-12T19:00:10Z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