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#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#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#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#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C0C0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#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94717" y="9590127"/>
            <a:ext cx="288289" cy="110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C0C0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68029" y="9571502"/>
            <a:ext cx="1214120" cy="1230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#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38327" y="957276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9138">
            <a:solidFill>
              <a:srgbClr val="4B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10895" y="1264184"/>
            <a:ext cx="6383020" cy="0"/>
          </a:xfrm>
          <a:custGeom>
            <a:avLst/>
            <a:gdLst/>
            <a:ahLst/>
            <a:cxnLst/>
            <a:rect l="l" t="t" r="r" b="b"/>
            <a:pathLst>
              <a:path w="6383020" h="0">
                <a:moveTo>
                  <a:pt x="0" y="0"/>
                </a:moveTo>
                <a:lnTo>
                  <a:pt x="6382512" y="0"/>
                </a:lnTo>
              </a:path>
            </a:pathLst>
          </a:custGeom>
          <a:ln w="18277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48055" y="539182"/>
            <a:ext cx="607060" cy="560705"/>
            <a:chOff x="448055" y="539182"/>
            <a:chExt cx="607060" cy="56070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8055" y="758510"/>
              <a:ext cx="606551" cy="34117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4255" y="539182"/>
              <a:ext cx="381000" cy="325946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231172" y="194800"/>
            <a:ext cx="3042920" cy="64706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65"/>
              </a:spcBef>
            </a:pPr>
            <a:r>
              <a:rPr dirty="0" sz="1200" spc="-4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00" spc="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200" spc="-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3414">
              <a:lnSpc>
                <a:spcPct val="110500"/>
              </a:lnSpc>
              <a:spcBef>
                <a:spcPts val="430"/>
              </a:spcBef>
            </a:pP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Rua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Maria</a:t>
            </a:r>
            <a:r>
              <a:rPr dirty="0" sz="8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18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Fazenda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Caxlaa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15183" y="9584382"/>
            <a:ext cx="288925" cy="11811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45">
                <a:solidFill>
                  <a:srgbClr val="1A1A1A"/>
                </a:solidFill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671195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1A1A1A"/>
                </a:solidFill>
              </a:rPr>
              <a:t>Página</a:t>
            </a:r>
            <a:r>
              <a:rPr dirty="0" sz="600">
                <a:solidFill>
                  <a:srgbClr val="1A1A1A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3D3D3D"/>
                </a:solidFill>
              </a:rPr>
              <a:t>1</a:t>
            </a:fld>
            <a:r>
              <a:rPr dirty="0" sz="600" spc="-40">
                <a:solidFill>
                  <a:srgbClr val="3D3D3D"/>
                </a:solidFill>
              </a:rPr>
              <a:t> </a:t>
            </a:r>
            <a:r>
              <a:rPr dirty="0" sz="60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  <p:sp>
        <p:nvSpPr>
          <p:cNvPr id="8" name="object 8" descr=""/>
          <p:cNvSpPr txBox="1"/>
          <p:nvPr/>
        </p:nvSpPr>
        <p:spPr>
          <a:xfrm>
            <a:off x="386210" y="686663"/>
            <a:ext cx="590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89BA97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68523" y="686663"/>
            <a:ext cx="5524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69A7BC"/>
                </a:solidFill>
                <a:latin typeface="Arial MT"/>
                <a:cs typeface="Arial MT"/>
              </a:rPr>
              <a:t>•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8923" y="842945"/>
            <a:ext cx="6170930" cy="36957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950" spc="-50">
                <a:solidFill>
                  <a:srgbClr val="4DAA8C"/>
                </a:solidFill>
                <a:latin typeface="Arial MT"/>
                <a:cs typeface="Arial MT"/>
              </a:rPr>
              <a:t>a</a:t>
            </a:r>
            <a:endParaRPr sz="950">
              <a:latin typeface="Arial MT"/>
              <a:cs typeface="Arial MT"/>
            </a:endParaRPr>
          </a:p>
          <a:p>
            <a:pPr marL="167640">
              <a:lnSpc>
                <a:spcPct val="100000"/>
              </a:lnSpc>
              <a:spcBef>
                <a:spcPts val="309"/>
              </a:spcBef>
            </a:pPr>
            <a:r>
              <a:rPr dirty="0" sz="700">
                <a:latin typeface="Arial MT"/>
                <a:cs typeface="Arial MT"/>
              </a:rPr>
              <a:t>Republlcar</a:t>
            </a:r>
            <a:r>
              <a:rPr dirty="0" sz="700" spc="3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por</a:t>
            </a:r>
            <a:r>
              <a:rPr dirty="0" sz="70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haver</a:t>
            </a:r>
            <a:r>
              <a:rPr dirty="0" sz="7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81818"/>
                </a:solidFill>
                <a:latin typeface="Arial MT"/>
                <a:cs typeface="Arial MT"/>
              </a:rPr>
              <a:t>Incorreção</a:t>
            </a:r>
            <a:r>
              <a:rPr dirty="0" sz="700" spc="7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13131"/>
                </a:solidFill>
                <a:latin typeface="Arial MT"/>
                <a:cs typeface="Arial MT"/>
              </a:rPr>
              <a:t>•</a:t>
            </a:r>
            <a:r>
              <a:rPr dirty="0" sz="70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31313"/>
                </a:solidFill>
                <a:latin typeface="Arial MT"/>
                <a:cs typeface="Arial MT"/>
              </a:rPr>
              <a:t>Boletim </a:t>
            </a:r>
            <a:r>
              <a:rPr dirty="0" sz="700">
                <a:solidFill>
                  <a:srgbClr val="0A0A0A"/>
                </a:solidFill>
                <a:latin typeface="Arial MT"/>
                <a:cs typeface="Arial MT"/>
              </a:rPr>
              <a:t>Oficial</a:t>
            </a:r>
            <a:r>
              <a:rPr dirty="0" sz="70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do </a:t>
            </a:r>
            <a:r>
              <a:rPr dirty="0" sz="700">
                <a:solidFill>
                  <a:srgbClr val="0E0E0E"/>
                </a:solidFill>
                <a:latin typeface="Arial MT"/>
                <a:cs typeface="Arial MT"/>
              </a:rPr>
              <a:t>Munclplo</a:t>
            </a:r>
            <a:r>
              <a:rPr dirty="0" sz="70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7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F0F0F"/>
                </a:solidFill>
                <a:latin typeface="Arial MT"/>
                <a:cs typeface="Arial MT"/>
              </a:rPr>
              <a:t>Seropédlca</a:t>
            </a:r>
            <a:r>
              <a:rPr dirty="0" sz="70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42424"/>
                </a:solidFill>
                <a:latin typeface="Arial MT"/>
                <a:cs typeface="Arial MT"/>
              </a:rPr>
              <a:t>•</a:t>
            </a:r>
            <a:r>
              <a:rPr dirty="0" sz="7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32323"/>
                </a:solidFill>
                <a:latin typeface="Arial MT"/>
                <a:cs typeface="Arial MT"/>
              </a:rPr>
              <a:t>Edlçúo</a:t>
            </a:r>
            <a:r>
              <a:rPr dirty="0" sz="7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32323"/>
                </a:solidFill>
                <a:latin typeface="Arial MT"/>
                <a:cs typeface="Arial MT"/>
              </a:rPr>
              <a:t>Extra</a:t>
            </a:r>
            <a:r>
              <a:rPr dirty="0" sz="70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7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2.260</a:t>
            </a:r>
            <a:r>
              <a:rPr dirty="0" sz="700" spc="2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C1C1C"/>
                </a:solidFill>
                <a:latin typeface="Arial MT"/>
                <a:cs typeface="Arial MT"/>
              </a:rPr>
              <a:t>Ano</a:t>
            </a:r>
            <a:r>
              <a:rPr dirty="0" sz="70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C1C1C"/>
                </a:solidFill>
                <a:latin typeface="Arial MT"/>
                <a:cs typeface="Arial MT"/>
              </a:rPr>
              <a:t>VIII</a:t>
            </a:r>
            <a:r>
              <a:rPr dirty="0" sz="7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7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D1D1D"/>
                </a:solidFill>
                <a:latin typeface="Arial MT"/>
                <a:cs typeface="Arial MT"/>
              </a:rPr>
              <a:t>08</a:t>
            </a:r>
            <a:r>
              <a:rPr dirty="0" sz="700" spc="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A1A1A"/>
                </a:solidFill>
                <a:latin typeface="Arial MT"/>
                <a:cs typeface="Arial MT"/>
              </a:rPr>
              <a:t>Outubro</a:t>
            </a:r>
            <a:r>
              <a:rPr dirty="0" sz="700" spc="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F1F1F"/>
                </a:solidFill>
                <a:latin typeface="Arial MT"/>
                <a:cs typeface="Arial MT"/>
              </a:rPr>
              <a:t>2026</a:t>
            </a:r>
            <a:r>
              <a:rPr dirty="0" sz="7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212121"/>
                </a:solidFill>
                <a:latin typeface="Arial MT"/>
                <a:cs typeface="Arial MT"/>
              </a:rPr>
              <a:t>(Quarta-Felra)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43178" y="1472588"/>
            <a:ext cx="2833370" cy="685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648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Decreto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Arial MT"/>
                <a:cs typeface="Arial MT"/>
              </a:rPr>
              <a:t>3036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50" spc="-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8</a:t>
            </a:r>
            <a:r>
              <a:rPr dirty="0" sz="850" spc="3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1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outubro,</a:t>
            </a:r>
            <a:r>
              <a:rPr dirty="0" sz="8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50">
              <a:latin typeface="Arial MT"/>
              <a:cs typeface="Arial MT"/>
            </a:endParaRPr>
          </a:p>
          <a:p>
            <a:pPr marL="13970" marR="40005" indent="-1905">
              <a:lnSpc>
                <a:spcPts val="890"/>
              </a:lnSpc>
            </a:pP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Abre</a:t>
            </a:r>
            <a:r>
              <a:rPr dirty="0" sz="85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50" spc="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Arial MT"/>
                <a:cs typeface="Arial MT"/>
              </a:rPr>
              <a:t>suplementar</a:t>
            </a:r>
            <a:r>
              <a:rPr dirty="0" sz="850" spc="8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valor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total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R$2.506.000,00,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para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fins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42424"/>
                </a:solidFill>
                <a:latin typeface="Arial MT"/>
                <a:cs typeface="Arial MT"/>
              </a:rPr>
              <a:t>que</a:t>
            </a:r>
            <a:r>
              <a:rPr dirty="0" sz="85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se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especifica</a:t>
            </a:r>
            <a:r>
              <a:rPr dirty="0" sz="850" spc="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Arial MT"/>
                <a:cs typeface="Arial MT"/>
              </a:rPr>
              <a:t>outras</a:t>
            </a:r>
            <a:r>
              <a:rPr dirty="0" sz="8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6546" y="2643863"/>
            <a:ext cx="620395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79780">
              <a:lnSpc>
                <a:spcPct val="129299"/>
              </a:lnSpc>
              <a:spcBef>
                <a:spcPts val="100"/>
              </a:spcBef>
            </a:pPr>
            <a:r>
              <a:rPr dirty="0" sz="850" spc="-6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PREFEITO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E0E0E"/>
                </a:solidFill>
                <a:latin typeface="Arial MT"/>
                <a:cs typeface="Arial MT"/>
              </a:rPr>
              <a:t>MUNICIPAL,</a:t>
            </a:r>
            <a:r>
              <a:rPr dirty="0" sz="850" spc="6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uso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suas</a:t>
            </a:r>
            <a:r>
              <a:rPr dirty="0" sz="8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atribuições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legais,</a:t>
            </a:r>
            <a:r>
              <a:rPr dirty="0" sz="85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constitucionais</a:t>
            </a:r>
            <a:r>
              <a:rPr dirty="0" sz="850" spc="-8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acordo</a:t>
            </a:r>
            <a:r>
              <a:rPr dirty="0" sz="8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8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Arial MT"/>
                <a:cs typeface="Arial MT"/>
              </a:rPr>
              <a:t>que</a:t>
            </a:r>
            <a:r>
              <a:rPr dirty="0" sz="85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lhe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confere</a:t>
            </a:r>
            <a:r>
              <a:rPr dirty="0" sz="8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art.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8º</a:t>
            </a:r>
            <a:r>
              <a:rPr dirty="0" sz="850" spc="2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33333"/>
                </a:solidFill>
                <a:latin typeface="Arial MT"/>
                <a:cs typeface="Arial MT"/>
              </a:rPr>
              <a:t>da 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13131"/>
                </a:solidFill>
                <a:latin typeface="Arial MT"/>
                <a:cs typeface="Arial MT"/>
              </a:rPr>
              <a:t>859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10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dezembro</a:t>
            </a:r>
            <a:r>
              <a:rPr dirty="0" sz="8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2024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publicada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Arial MT"/>
                <a:cs typeface="Arial MT"/>
              </a:rPr>
              <a:t>na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edição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extra</a:t>
            </a:r>
            <a:r>
              <a:rPr dirty="0" sz="85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ll</a:t>
            </a:r>
            <a:r>
              <a:rPr dirty="0" sz="85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n°</a:t>
            </a:r>
            <a:r>
              <a:rPr dirty="0" sz="850" spc="-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1924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5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45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E </a:t>
            </a:r>
            <a:r>
              <a:rPr dirty="0" u="sng" sz="850" spc="-50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35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10">
                <a:solidFill>
                  <a:srgbClr val="2A2A2A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20">
                <a:solidFill>
                  <a:srgbClr val="2A2A2A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525252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20">
                <a:solidFill>
                  <a:srgbClr val="525252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70">
                <a:solidFill>
                  <a:srgbClr val="21212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>
                <a:solidFill>
                  <a:srgbClr val="21212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1F1F1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85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44444"/>
                </a:solidFill>
                <a:latin typeface="Arial MT"/>
                <a:cs typeface="Arial MT"/>
              </a:rPr>
              <a:t>1º</a:t>
            </a:r>
            <a:r>
              <a:rPr dirty="0" sz="850" spc="-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Fica</a:t>
            </a:r>
            <a:r>
              <a:rPr dirty="0" sz="85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Arial MT"/>
                <a:cs typeface="Arial MT"/>
              </a:rPr>
              <a:t>aberto</a:t>
            </a:r>
            <a:r>
              <a:rPr dirty="0" sz="8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B2B2B"/>
                </a:solidFill>
                <a:latin typeface="Arial MT"/>
                <a:cs typeface="Arial MT"/>
              </a:rPr>
              <a:t>crédito</a:t>
            </a:r>
            <a:r>
              <a:rPr dirty="0" sz="8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suplementar</a:t>
            </a:r>
            <a:r>
              <a:rPr dirty="0" sz="850" spc="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seguintes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dotaçõe-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53874" y="4270358"/>
            <a:ext cx="2583180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50" spc="-25">
                <a:solidFill>
                  <a:srgbClr val="232323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15">
                <a:solidFill>
                  <a:srgbClr val="232323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270"/>
              </a:spcBef>
            </a:pPr>
            <a:r>
              <a:rPr dirty="0" sz="1000" spc="-40" b="1">
                <a:solidFill>
                  <a:srgbClr val="080808"/>
                </a:solidFill>
                <a:latin typeface="Arial"/>
                <a:cs typeface="Arial"/>
              </a:rPr>
              <a:t>PREFEITURA</a:t>
            </a:r>
            <a:r>
              <a:rPr dirty="0" sz="1000" spc="5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0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151515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14775" y="4648353"/>
          <a:ext cx="6357620" cy="2792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330"/>
                <a:gridCol w="2658110"/>
                <a:gridCol w="2220594"/>
                <a:gridCol w="666114"/>
              </a:tblGrid>
              <a:tr h="146685">
                <a:tc>
                  <a:txBody>
                    <a:bodyPr/>
                    <a:lstStyle/>
                    <a:p>
                      <a:pPr marL="67945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01.03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940"/>
                        </a:lnSpc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Municipio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3.3.9.0.91.00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267" sz="1275" spc="-8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SENTEN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8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baseline="3267" sz="1275" spc="-89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JUDICIAIS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6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4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5938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01.41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Transportes</a:t>
                      </a:r>
                      <a:r>
                        <a:rPr dirty="0" sz="850" spc="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Mobllldade</a:t>
                      </a:r>
                      <a:r>
                        <a:rPr dirty="0" sz="850" spc="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Urbana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2.962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267" sz="1275" spc="-8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baseline="3267" sz="1275" spc="1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Munici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al</a:t>
                      </a:r>
                      <a:r>
                        <a:rPr dirty="0" baseline="3267" sz="1275" spc="-1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Transportes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7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793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7485">
                <a:tc gridSpan="4"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  <a:spcBef>
                          <a:spcPts val="405"/>
                        </a:spcBef>
                      </a:pPr>
                      <a:r>
                        <a:rPr dirty="0" sz="9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950" spc="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50" spc="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9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514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7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baseline="3267" sz="1275" spc="-89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89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baseline="3267" sz="1275" spc="-1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52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89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267" sz="1275" spc="-1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10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3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9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2.000.000,00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2595">
                        <a:lnSpc>
                          <a:spcPts val="930"/>
                        </a:lnSpc>
                        <a:spcBef>
                          <a:spcPts val="1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1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2.506.000,00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798226" y="7491932"/>
            <a:ext cx="5732780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59105" marR="5080" indent="-447040">
              <a:lnSpc>
                <a:spcPts val="980"/>
              </a:lnSpc>
              <a:spcBef>
                <a:spcPts val="165"/>
              </a:spcBef>
            </a:pP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Artigo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2º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50" spc="-1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As </a:t>
            </a: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despesas</a:t>
            </a:r>
            <a:r>
              <a:rPr dirty="0" sz="8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decorrentes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da</a:t>
            </a:r>
            <a:r>
              <a:rPr dirty="0" sz="85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abertura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presente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Arial MT"/>
                <a:cs typeface="Arial MT"/>
              </a:rPr>
              <a:t>suplementar,</a:t>
            </a:r>
            <a:r>
              <a:rPr dirty="0" sz="8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Arial MT"/>
                <a:cs typeface="Arial MT"/>
              </a:rPr>
              <a:t>serão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cobertas</a:t>
            </a:r>
            <a:r>
              <a:rPr dirty="0" sz="85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B2B2B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recursos</a:t>
            </a:r>
            <a:r>
              <a:rPr dirty="0" sz="85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que</a:t>
            </a:r>
            <a:r>
              <a:rPr dirty="0" sz="85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trata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Artigo 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43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Arial MT"/>
                <a:cs typeface="Arial MT"/>
              </a:rPr>
              <a:t>parágrafo</a:t>
            </a:r>
            <a:r>
              <a:rPr dirty="0" sz="8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85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Federal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850" spc="-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4.320/64,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Inciso</a:t>
            </a:r>
            <a:r>
              <a:rPr dirty="0" sz="85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38391" y="7831587"/>
            <a:ext cx="158115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4000"/>
              </a:lnSpc>
              <a:spcBef>
                <a:spcPts val="100"/>
              </a:spcBef>
            </a:pP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Inciso:</a:t>
            </a:r>
            <a:r>
              <a:rPr dirty="0" sz="850" spc="6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II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Excesso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Arial MT"/>
                <a:cs typeface="Arial MT"/>
              </a:rPr>
              <a:t>Arrecadação: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III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- </a:t>
            </a:r>
            <a:r>
              <a:rPr dirty="0" sz="850" spc="-65">
                <a:latin typeface="Arial MT"/>
                <a:cs typeface="Arial MT"/>
              </a:rPr>
              <a:t>Anulação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Dotação</a:t>
            </a:r>
            <a:r>
              <a:rPr dirty="0" sz="8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59970" y="8164349"/>
            <a:ext cx="258635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 spc="-25">
                <a:solidFill>
                  <a:srgbClr val="282828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50" spc="25">
                <a:solidFill>
                  <a:srgbClr val="282828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F1F1F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1F1F1F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15"/>
              </a:spcBef>
            </a:pPr>
            <a:r>
              <a:rPr dirty="0" sz="1000" spc="-4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100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1000" spc="1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0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25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718709" y="7834634"/>
            <a:ext cx="724535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5">
                <a:latin typeface="Arial MT"/>
                <a:cs typeface="Arial MT"/>
              </a:rPr>
              <a:t>R$2.506.000,00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</a:pP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$2.506.000,00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460540" y="8520358"/>
          <a:ext cx="6311900" cy="801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954654"/>
                <a:gridCol w="1925955"/>
                <a:gridCol w="659764"/>
              </a:tblGrid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01.13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3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Munlclpal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Serviços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Públicos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Manuten0lo</a:t>
                      </a:r>
                      <a:r>
                        <a:rPr dirty="0" sz="850" spc="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Operacionaliza0ao</a:t>
                      </a:r>
                      <a:r>
                        <a:rPr dirty="0" sz="85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JURIDICA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68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INSTALAÇÕES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Imposto.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48590">
                <a:tc>
                  <a:txBody>
                    <a:bodyPr/>
                    <a:lstStyle/>
                    <a:p>
                      <a:pPr marL="34290">
                        <a:lnSpc>
                          <a:spcPts val="98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baseline="3267" sz="1275" spc="-10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267" sz="1275" spc="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82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ÔES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ts val="955"/>
                        </a:lnSpc>
                        <a:spcBef>
                          <a:spcPts val="114"/>
                        </a:spcBef>
                      </a:pPr>
                      <a:r>
                        <a:rPr dirty="0" sz="85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5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55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3862037" y="9337946"/>
            <a:ext cx="14363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 b="1">
                <a:solidFill>
                  <a:srgbClr val="232323"/>
                </a:solidFill>
                <a:latin typeface="Arial"/>
                <a:cs typeface="Arial"/>
              </a:rPr>
              <a:t>Total</a:t>
            </a:r>
            <a:r>
              <a:rPr dirty="0" sz="850" spc="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70" b="1">
                <a:solidFill>
                  <a:srgbClr val="313131"/>
                </a:solidFill>
                <a:latin typeface="Arial"/>
                <a:cs typeface="Arial"/>
              </a:rPr>
              <a:t>do</a:t>
            </a:r>
            <a:r>
              <a:rPr dirty="0" sz="850" spc="-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81818"/>
                </a:solidFill>
                <a:latin typeface="Arial"/>
                <a:cs typeface="Arial"/>
              </a:rPr>
              <a:t>Projeto</a:t>
            </a:r>
            <a:r>
              <a:rPr dirty="0" sz="850" spc="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262626"/>
                </a:solidFill>
                <a:latin typeface="Arial"/>
                <a:cs typeface="Arial"/>
              </a:rPr>
              <a:t>/</a:t>
            </a:r>
            <a:r>
              <a:rPr dirty="0" sz="850" spc="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60" b="1">
                <a:solidFill>
                  <a:srgbClr val="242424"/>
                </a:solidFill>
                <a:latin typeface="Arial"/>
                <a:cs typeface="Arial"/>
              </a:rPr>
              <a:t>Atividade</a:t>
            </a:r>
            <a:r>
              <a:rPr dirty="0" sz="850" spc="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343434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01947" y="9337946"/>
            <a:ext cx="5803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 b="1">
                <a:solidFill>
                  <a:srgbClr val="2F2F2F"/>
                </a:solidFill>
                <a:latin typeface="Arial"/>
                <a:cs typeface="Arial"/>
              </a:rPr>
              <a:t>2.500.000,00</a:t>
            </a:r>
            <a:endParaRPr sz="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17576" y="9575813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9138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42616" y="4997334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9663" y="1259614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21323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05968" y="472165"/>
            <a:ext cx="524510" cy="615950"/>
            <a:chOff x="505968" y="472165"/>
            <a:chExt cx="524510" cy="61595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5968" y="737187"/>
              <a:ext cx="524256" cy="35031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9120" y="472165"/>
              <a:ext cx="380999" cy="25892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37789" y="334824"/>
            <a:ext cx="303466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51515"/>
                </a:solidFill>
                <a:latin typeface="Arial"/>
                <a:cs typeface="Arial"/>
              </a:rPr>
              <a:t>PREFEITURA</a:t>
            </a:r>
            <a:r>
              <a:rPr dirty="0" sz="1150" spc="8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150" spc="7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11985">
              <a:lnSpc>
                <a:spcPct val="119900"/>
              </a:lnSpc>
              <a:spcBef>
                <a:spcPts val="430"/>
              </a:spcBef>
            </a:pP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Maria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Fazenda</a:t>
            </a:r>
            <a:r>
              <a:rPr dirty="0" sz="800" spc="-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177885" y="9571502"/>
            <a:ext cx="71755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25">
                <a:solidFill>
                  <a:srgbClr val="3A3A3A"/>
                </a:solidFill>
                <a:latin typeface="Arial MT"/>
                <a:cs typeface="Arial MT"/>
              </a:rPr>
              <a:t>""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370">
                <a:solidFill>
                  <a:srgbClr val="1D1D1D"/>
                </a:solidFill>
              </a:rPr>
              <a:t>"""’</a:t>
            </a:r>
            <a:r>
              <a:rPr dirty="0" spc="340">
                <a:solidFill>
                  <a:srgbClr val="1D1D1D"/>
                </a:solidFill>
              </a:rPr>
              <a:t> </a:t>
            </a:r>
            <a:r>
              <a:rPr dirty="0" spc="315">
                <a:solidFill>
                  <a:srgbClr val="242424"/>
                </a:solidFill>
              </a:rPr>
              <a:t>""</a:t>
            </a:r>
            <a:r>
              <a:rPr dirty="0" spc="315">
                <a:solidFill>
                  <a:srgbClr val="565656"/>
                </a:solidFill>
              </a:rPr>
              <a:t>"</a:t>
            </a:r>
            <a:r>
              <a:rPr dirty="0" spc="-5">
                <a:solidFill>
                  <a:srgbClr val="565656"/>
                </a:solidFill>
              </a:rPr>
              <a:t> </a:t>
            </a:r>
            <a:r>
              <a:rPr dirty="0" spc="110"/>
              <a:t>"”""</a:t>
            </a:r>
            <a:r>
              <a:rPr dirty="0" spc="40"/>
              <a:t> </a:t>
            </a:r>
            <a:r>
              <a:rPr dirty="0">
                <a:solidFill>
                  <a:srgbClr val="131313"/>
                </a:solidFill>
              </a:rPr>
              <a:t>Pagina</a:t>
            </a:r>
            <a:r>
              <a:rPr dirty="0" spc="4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212121"/>
                </a:solidFill>
              </a:rPr>
              <a:t>2</a:t>
            </a:fld>
            <a:r>
              <a:rPr dirty="0" spc="5">
                <a:solidFill>
                  <a:srgbClr val="212121"/>
                </a:solidFill>
              </a:rPr>
              <a:t> </a:t>
            </a:r>
            <a:r>
              <a:rPr dirty="0"/>
              <a:t>ae</a:t>
            </a:r>
            <a:r>
              <a:rPr dirty="0" spc="50"/>
              <a:t> </a:t>
            </a:r>
            <a:r>
              <a:rPr dirty="0" spc="-50">
                <a:solidFill>
                  <a:srgbClr val="2F2F2F"/>
                </a:solidFill>
              </a:rPr>
              <a:t>2</a:t>
            </a:r>
          </a:p>
        </p:txBody>
      </p: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403132" y="2007697"/>
            <a:ext cx="2857500" cy="51752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3B3B3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30">
                <a:uFill>
                  <a:solidFill>
                    <a:srgbClr val="3B3B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B3B3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B3B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 spc="-10">
                <a:solidFill>
                  <a:srgbClr val="111111"/>
                </a:solidFill>
                <a:latin typeface="Arial MT"/>
                <a:cs typeface="Arial MT"/>
              </a:rPr>
              <a:t>PREFEITURA</a:t>
            </a:r>
            <a:r>
              <a:rPr dirty="0" sz="950" spc="1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MUNICIPAL</a:t>
            </a:r>
            <a:r>
              <a:rPr dirty="0" sz="95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61616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  <a:p>
            <a:pPr marL="132080">
              <a:lnSpc>
                <a:spcPct val="100000"/>
              </a:lnSpc>
              <a:spcBef>
                <a:spcPts val="160"/>
              </a:spcBef>
              <a:tabLst>
                <a:tab pos="896619" algn="l"/>
              </a:tabLst>
            </a:pP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01.13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	</a:t>
            </a: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Serviços</a:t>
            </a:r>
            <a:r>
              <a:rPr dirty="0" sz="8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Públicos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8550" y="2542068"/>
            <a:ext cx="98234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Unidade</a:t>
            </a:r>
            <a:r>
              <a:rPr dirty="0" sz="800" spc="1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2579" y="2642593"/>
            <a:ext cx="3524250" cy="5372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777240" algn="l"/>
              </a:tabLst>
            </a:pP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01.14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Secretaria</a:t>
            </a:r>
            <a:r>
              <a:rPr dirty="0" sz="80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Municipal</a:t>
            </a:r>
            <a:r>
              <a:rPr dirty="0" sz="80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Suprimentos</a:t>
            </a:r>
            <a:endParaRPr sz="800">
              <a:latin typeface="Arial MT"/>
              <a:cs typeface="Arial MT"/>
            </a:endParaRPr>
          </a:p>
          <a:p>
            <a:pPr marL="15240" marR="5080" indent="-1905">
              <a:lnSpc>
                <a:spcPct val="134900"/>
              </a:lnSpc>
              <a:spcBef>
                <a:spcPts val="75"/>
              </a:spcBef>
              <a:tabLst>
                <a:tab pos="776605" algn="l"/>
              </a:tabLst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2.848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	</a:t>
            </a:r>
            <a:r>
              <a:rPr dirty="0" sz="800" spc="-2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ManutenCâo,</a:t>
            </a:r>
            <a:r>
              <a:rPr dirty="0" sz="800" spc="9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Administração</a:t>
            </a:r>
            <a:r>
              <a:rPr dirty="0" sz="800" spc="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oDeracionalizacào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das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Unidades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4.4.9.0.52.00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800" spc="-40">
                <a:latin typeface="Arial MT"/>
                <a:cs typeface="Arial MT"/>
              </a:rPr>
              <a:t>EQUIPAMENTOS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MATERIAL</a:t>
            </a:r>
            <a:r>
              <a:rPr dirty="0" sz="80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4555" y="3032510"/>
            <a:ext cx="1434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Outros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Recursos</a:t>
            </a:r>
            <a:r>
              <a:rPr dirty="0" sz="80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nào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879500" y="3219326"/>
          <a:ext cx="2936240" cy="43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9300"/>
                <a:gridCol w="84010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0810">
                <a:tc>
                  <a:txBody>
                    <a:bodyPr/>
                    <a:lstStyle/>
                    <a:p>
                      <a:pPr marL="69786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2.506.000,00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728113" y="3711820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Artigo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3º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8240" y="3711820"/>
            <a:ext cx="32962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disposições</a:t>
            </a:r>
            <a:r>
              <a:rPr dirty="0" sz="80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em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contrário.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se,</a:t>
            </a:r>
            <a:r>
              <a:rPr dirty="0" sz="800" spc="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se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24509" y="4442914"/>
            <a:ext cx="1870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8</a:t>
            </a:r>
            <a:r>
              <a:rPr dirty="0" sz="800" spc="3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outubro,</a:t>
            </a:r>
            <a:r>
              <a:rPr dirty="0" sz="80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35154" y="2542068"/>
            <a:ext cx="582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2.500.000,00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23321" y="3035557"/>
            <a:ext cx="397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6.000,00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2026-01-12T19:03:20Z</dcterms:created>
  <dcterms:modified xsi:type="dcterms:W3CDTF">2026-01-12T19:03:20Z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