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79" y="179728"/>
            <a:ext cx="743712" cy="7463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80415" y="9761632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368" y="1095119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5231">
            <a:solidFill>
              <a:srgbClr val="4F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2068" y="93919"/>
            <a:ext cx="3176270" cy="565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31313"/>
                </a:solidFill>
                <a:latin typeface="Arial"/>
                <a:cs typeface="Arial"/>
              </a:rPr>
              <a:t>PREFEITURA</a:t>
            </a:r>
            <a:r>
              <a:rPr dirty="0" sz="1200" spc="9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200" spc="5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10"/>
              </a:spcBef>
            </a:pP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850" spc="-40" b="1">
                <a:solidFill>
                  <a:srgbClr val="242424"/>
                </a:solidFill>
                <a:latin typeface="Arial"/>
                <a:cs typeface="Arial"/>
              </a:rPr>
              <a:t>Fazenda</a:t>
            </a:r>
            <a:r>
              <a:rPr dirty="0" sz="850" spc="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51579" y="1329416"/>
            <a:ext cx="2962910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0275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3070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A3A3A"/>
                </a:solidFill>
                <a:latin typeface="Lucida Sans Unicode"/>
                <a:cs typeface="Lucida Sans Unicode"/>
              </a:rPr>
              <a:t>24</a:t>
            </a:r>
            <a:r>
              <a:rPr dirty="0" sz="850" spc="254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novembro,</a:t>
            </a:r>
            <a:r>
              <a:rPr dirty="0" sz="8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63636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3985" indent="3175">
              <a:lnSpc>
                <a:spcPts val="910"/>
              </a:lnSpc>
              <a:spcBef>
                <a:spcPts val="5"/>
              </a:spcBef>
            </a:pP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R$728.701,77,</a:t>
            </a:r>
            <a:r>
              <a:rPr dirty="0" sz="850" spc="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especifîca</a:t>
            </a:r>
            <a:r>
              <a:rPr dirty="0" sz="850" spc="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outras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2135" y="2546383"/>
            <a:ext cx="647509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21055">
              <a:lnSpc>
                <a:spcPct val="131700"/>
              </a:lnSpc>
              <a:spcBef>
                <a:spcPts val="100"/>
              </a:spcBef>
            </a:pP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D1D1D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6565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B4B4B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313131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dirty="0" u="heavy" sz="850" spc="-65">
                <a:solidFill>
                  <a:srgbClr val="3B3B3B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3B3B3B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65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B2B2B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50">
                <a:solidFill>
                  <a:srgbClr val="2B2B2B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333333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333333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15">
                <a:solidFill>
                  <a:srgbClr val="2A2A2A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464646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464646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242424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215"/>
              </a:spcBef>
            </a:pP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03367" y="4229081"/>
            <a:ext cx="269811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>
                <a:solidFill>
                  <a:srgbClr val="16161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Dotaşôes</a:t>
            </a:r>
            <a:r>
              <a:rPr dirty="0" u="heavy" sz="850">
                <a:solidFill>
                  <a:srgbClr val="16161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000" spc="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05342" y="4633122"/>
          <a:ext cx="6587490" cy="3416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07005"/>
                <a:gridCol w="2422525"/>
                <a:gridCol w="652779"/>
              </a:tblGrid>
              <a:tr h="149225">
                <a:tc>
                  <a:txBody>
                    <a:bodyPr/>
                    <a:lstStyle/>
                    <a:p>
                      <a:pPr marL="3492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2.798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Oßeracionalizaoão</a:t>
                      </a:r>
                      <a:r>
                        <a:rPr dirty="0" sz="850" spc="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1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615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8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12.000,00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12.000,00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55575">
                <a:tc>
                  <a:txBody>
                    <a:bodyPr/>
                    <a:lstStyle/>
                    <a:p>
                      <a:pPr marL="38100">
                        <a:lnSpc>
                          <a:spcPts val="1010"/>
                        </a:lnSpc>
                      </a:pPr>
                      <a:r>
                        <a:rPr dirty="0" sz="8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1010"/>
                        </a:lnSpc>
                      </a:pP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2.041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r>
                        <a:rPr dirty="0" sz="850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3.1.9.0.13.04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9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Obrİgaoões</a:t>
                      </a:r>
                      <a:r>
                        <a:rPr dirty="0" sz="850" spc="6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Regime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Próprio</a:t>
                      </a:r>
                      <a:r>
                        <a:rPr dirty="0" sz="850" spc="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Previdéncia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Transferências </a:t>
                      </a:r>
                      <a:r>
                        <a:rPr dirty="0" sz="85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sz="850" spc="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Impostc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117.291,12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3.1.9.0.13.07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Regime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Próprio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Professores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8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Seroprev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850" spc="-9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sz="850" spc="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Impostc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53.254,94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Ativldade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170.546,06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987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635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850" spc="-9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Instalaçóes,</a:t>
                      </a:r>
                      <a:r>
                        <a:rPr dirty="0" sz="850" spc="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Distribuição</a:t>
                      </a:r>
                      <a:r>
                        <a:rPr dirty="0" sz="850" spc="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63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329304" algn="l"/>
                        </a:tabLst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537.155,71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52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537.155,71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3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707.701,77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7081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01.15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50" spc="7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Social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Direitos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Humanos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2.849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Manutenção,</a:t>
                      </a:r>
                      <a:r>
                        <a:rPr dirty="0" sz="850" spc="10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Administracăo</a:t>
                      </a:r>
                      <a:r>
                        <a:rPr dirty="0" sz="850" spc="1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3.3.9.0.14.00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27400" algn="l"/>
                        </a:tabLst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DIÂRIAS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8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9.000,00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5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9.000,00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9.000,00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353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Valer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728.701,77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63644" y="8092039"/>
            <a:ext cx="5984875" cy="28892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476884" marR="5080" indent="-464820">
              <a:lnSpc>
                <a:spcPct val="103499"/>
              </a:lnSpc>
              <a:spcBef>
                <a:spcPts val="60"/>
              </a:spcBef>
            </a:pP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82828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B2B2B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com 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A3A3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25252"/>
                </a:solidFill>
                <a:latin typeface="Lucida Sans Unicode"/>
                <a:cs typeface="Lucida Sans Unicode"/>
              </a:rPr>
              <a:t>o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Lei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D1D1D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10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44540" y="8453017"/>
            <a:ext cx="164782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4000"/>
              </a:lnSpc>
              <a:spcBef>
                <a:spcPts val="100"/>
              </a:spcBef>
            </a:pP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8682" y="8784387"/>
            <a:ext cx="269748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40" b="1">
                <a:solidFill>
                  <a:srgbClr val="1F1F1F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spc="30" b="1">
                <a:solidFill>
                  <a:srgbClr val="1F1F1F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262626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262626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950" spc="22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950" spc="2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950" spc="11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C0C0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9442" y="9117094"/>
            <a:ext cx="2882900" cy="54673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  <a:tabLst>
                <a:tab pos="815975" algn="l"/>
              </a:tabLst>
            </a:pP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01.13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Secretaria</a:t>
            </a:r>
            <a:r>
              <a:rPr dirty="0" sz="850" spc="3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Servişos</a:t>
            </a:r>
            <a:r>
              <a:rPr dirty="0" sz="850" spc="1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Públicos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  <a:tabLst>
                <a:tab pos="817880" algn="l"/>
              </a:tabLst>
            </a:pP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2.039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Limpeza</a:t>
            </a:r>
            <a:r>
              <a:rPr dirty="0" sz="850" spc="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Púlica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00"/>
              </a:spcBef>
              <a:tabLst>
                <a:tab pos="815975" algn="l"/>
              </a:tabLst>
            </a:pP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3.3.9.0.92.00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EXERCÍCIOS</a:t>
            </a:r>
            <a:r>
              <a:rPr dirty="0" sz="850" spc="1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ANTERIORES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866986" y="9771779"/>
            <a:ext cx="3041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1A1A1A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07250" y="8471159"/>
            <a:ext cx="662305" cy="35496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0"/>
              </a:spcBef>
            </a:pPr>
            <a:r>
              <a:rPr dirty="0" sz="700" spc="-10">
                <a:latin typeface="Lucida Sans Unicode"/>
                <a:cs typeface="Lucida Sans Unicode"/>
              </a:rPr>
              <a:t>R$728.701,77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$728.701,77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53233" y="9505488"/>
            <a:ext cx="15043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63636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30092" y="9505488"/>
            <a:ext cx="4679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12.000,00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23665" y="9765686"/>
            <a:ext cx="505459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12121"/>
                </a:solidFill>
                <a:latin typeface="Lucida Sans Unicode"/>
                <a:cs typeface="Lucida Sans Unicode"/>
              </a:rPr>
              <a:t>Pźgina</a:t>
            </a:r>
            <a:r>
              <a:rPr dirty="0" sz="60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2F2F2F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262626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424" y="219328"/>
            <a:ext cx="722376" cy="72195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67000" y="5064351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2127" y="1125581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21323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81191" y="154842"/>
            <a:ext cx="317881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1A1A1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1F1F1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12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D2D2D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2700" marR="2009775" indent="7620">
              <a:lnSpc>
                <a:spcPct val="117600"/>
              </a:lnSpc>
              <a:spcBef>
                <a:spcPts val="455"/>
              </a:spcBef>
            </a:pPr>
            <a:r>
              <a:rPr dirty="0" sz="850" spc="-45" i="1">
                <a:solidFill>
                  <a:srgbClr val="181818"/>
                </a:solidFill>
                <a:latin typeface="Arial"/>
                <a:cs typeface="Arial"/>
              </a:rPr>
              <a:t>Rua</a:t>
            </a:r>
            <a:r>
              <a:rPr dirty="0" sz="850" spc="10" i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0912" y="1933636"/>
            <a:ext cx="270256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 spc="-25"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heavy" sz="800" spc="-10"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Anuladas</a:t>
            </a:r>
            <a:r>
              <a:rPr dirty="0" u="heavy" sz="800" spc="500"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50"/>
              </a:spcBef>
            </a:pPr>
            <a:r>
              <a:rPr dirty="0" sz="1000" spc="50">
                <a:solidFill>
                  <a:srgbClr val="1D1D1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10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51515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00" spc="114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1D1D1D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0825" y="2249631"/>
            <a:ext cx="285115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600"/>
              </a:spcBef>
            </a:pP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01.13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40">
                <a:solidFill>
                  <a:srgbClr val="242424"/>
                </a:solidFill>
                <a:latin typeface="Lucida Sans Unicode"/>
                <a:cs typeface="Lucida Sans Unicode"/>
              </a:rPr>
              <a:t>2.039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25923" y="2249631"/>
            <a:ext cx="205930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2400"/>
              </a:lnSpc>
              <a:spcBef>
                <a:spcPts val="100"/>
              </a:spcBef>
            </a:pP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Secretaria</a:t>
            </a:r>
            <a:r>
              <a:rPr dirty="0" sz="800" spc="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Serviços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Públicos 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Servi0os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Limpeza</a:t>
            </a:r>
            <a:r>
              <a:rPr dirty="0" sz="80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Púlica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3873" y="2807087"/>
            <a:ext cx="296227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 marR="5080" indent="-5080">
              <a:lnSpc>
                <a:spcPct val="144900"/>
              </a:lnSpc>
              <a:spcBef>
                <a:spcPts val="100"/>
              </a:spcBef>
              <a:tabLst>
                <a:tab pos="812800" algn="l"/>
              </a:tabLst>
            </a:pP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2.825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00" spc="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Secretária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0.3.9.0.30.03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1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MATERIAIS</a:t>
            </a:r>
            <a:r>
              <a:rPr dirty="0" sz="800" spc="1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51853" y="2651732"/>
            <a:ext cx="15005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4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57894" y="2978951"/>
            <a:ext cx="1840864" cy="679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2900" indent="487680">
              <a:lnSpc>
                <a:spcPct val="124600"/>
              </a:lnSpc>
              <a:spcBef>
                <a:spcPts val="100"/>
              </a:spcBef>
            </a:pPr>
            <a:r>
              <a:rPr dirty="0" baseline="3267" sz="1275" spc="-75">
                <a:solidFill>
                  <a:srgbClr val="151515"/>
                </a:solidFill>
                <a:latin typeface="Lucida Sans Unicode"/>
                <a:cs typeface="Lucida Sans Unicode"/>
              </a:rPr>
              <a:t>Ro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v</a:t>
            </a:r>
            <a:r>
              <a:rPr dirty="0" baseline="3267" sz="1275" spc="-75">
                <a:solidFill>
                  <a:srgbClr val="151515"/>
                </a:solidFill>
                <a:latin typeface="Lucida Sans Unicode"/>
                <a:cs typeface="Lucida Sans Unicode"/>
              </a:rPr>
              <a:t>alties</a:t>
            </a:r>
            <a:r>
              <a:rPr dirty="0" baseline="3267" sz="1275" spc="-75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F1F1F"/>
                </a:solidFill>
                <a:latin typeface="Lucida Sans Unicode"/>
                <a:cs typeface="Lucida Sans Unicode"/>
              </a:rPr>
              <a:t>União 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70"/>
              </a:spcBef>
            </a:pPr>
            <a:r>
              <a:rPr dirty="0" sz="800" spc="-10">
                <a:solidFill>
                  <a:srgbClr val="1D1D1D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709295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0920" y="3763605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32584" y="3745329"/>
            <a:ext cx="3496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10416" sz="1200" spc="-112">
                <a:solidFill>
                  <a:srgbClr val="1A1A1A"/>
                </a:solidFill>
                <a:latin typeface="Lucida Sans Unicode"/>
                <a:cs typeface="Lucida Sans Unicode"/>
              </a:rPr>
              <a:t>afixe-</a:t>
            </a:r>
            <a:r>
              <a:rPr dirty="0" baseline="10416" sz="1200" spc="-82">
                <a:solidFill>
                  <a:srgbClr val="1A1A1A"/>
                </a:solidFill>
                <a:latin typeface="Lucida Sans Unicode"/>
                <a:cs typeface="Lucida Sans Unicode"/>
              </a:rPr>
              <a:t>se</a:t>
            </a:r>
            <a:r>
              <a:rPr dirty="0" baseline="10416" sz="1200" spc="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10416" sz="120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baseline="10416" sz="1200" spc="-127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13888" sz="1200" spc="-112">
                <a:solidFill>
                  <a:srgbClr val="0C0C0C"/>
                </a:solidFill>
                <a:latin typeface="Lucida Sans Unicode"/>
                <a:cs typeface="Lucida Sans Unicode"/>
              </a:rPr>
              <a:t>cumpra-</a:t>
            </a:r>
            <a:r>
              <a:rPr dirty="0" baseline="13888" sz="1200" spc="-37">
                <a:solidFill>
                  <a:srgbClr val="0C0C0C"/>
                </a:solidFill>
                <a:latin typeface="Lucida Sans Unicode"/>
                <a:cs typeface="Lucida Sans Unicode"/>
              </a:rPr>
              <a:t>se.</a:t>
            </a:r>
            <a:endParaRPr baseline="13888" sz="12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560747" y="4488607"/>
            <a:ext cx="2120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24</a:t>
            </a:r>
            <a:r>
              <a:rPr dirty="0" sz="800" spc="3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F0F0F"/>
                </a:solidFill>
                <a:latin typeface="Lucida Sans Unicode"/>
                <a:cs typeface="Lucida Sans Unicode"/>
              </a:rPr>
              <a:t>novembro,</a:t>
            </a:r>
            <a:r>
              <a:rPr dirty="0" sz="80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15788" y="2630409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1F1F1F"/>
                </a:solidFill>
                <a:latin typeface="Lucida Sans Unicode"/>
                <a:cs typeface="Lucida Sans Unicode"/>
              </a:rPr>
              <a:t>12.000,00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64894" y="2938076"/>
            <a:ext cx="540385" cy="7016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45">
                <a:solidFill>
                  <a:srgbClr val="1D1D1D"/>
                </a:solidFill>
                <a:latin typeface="Lucida Sans Unicode"/>
                <a:cs typeface="Lucida Sans Unicode"/>
              </a:rPr>
              <a:t>716.701,77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716.701,77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728.701,77</a:t>
            </a:r>
            <a:endParaRPr sz="80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290"/>
              </a:spcBef>
            </a:pP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728.701,77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98050" y="9820519"/>
            <a:ext cx="3175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1F1F1F"/>
                </a:solidFill>
                <a:latin typeface="Lucida Sans Unicode"/>
                <a:cs typeface="Lucida Sans Unicode"/>
              </a:rPr>
              <a:t>S</a:t>
            </a:r>
            <a:r>
              <a:rPr dirty="0" sz="350" spc="-10">
                <a:solidFill>
                  <a:srgbClr val="1F1F1F"/>
                </a:solidFill>
                <a:latin typeface="Lucida Sans Unicode"/>
                <a:cs typeface="Lucida Sans Unicode"/>
              </a:rPr>
              <a:t>€'.</a:t>
            </a:r>
            <a:r>
              <a:rPr dirty="0" sz="600" spc="-10">
                <a:solidFill>
                  <a:srgbClr val="1F1F1F"/>
                </a:solidFill>
                <a:latin typeface="Lucida Sans Unicode"/>
                <a:cs typeface="Lucida Sans Unicode"/>
              </a:rPr>
              <a:t>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51347" y="9747409"/>
            <a:ext cx="17081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50">
                <a:solidFill>
                  <a:srgbClr val="2D2D2D"/>
                </a:solidFill>
                <a:latin typeface="Lucida Sans Unicode"/>
                <a:cs typeface="Lucida Sans Unicode"/>
              </a:rPr>
              <a:t>’ag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2026-01-12T19:06:24Z</dcterms:created>
  <dcterms:modified xsi:type="dcterms:W3CDTF">2026-01-12T19:06:24Z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