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2127" y="9677861"/>
            <a:ext cx="6669024" cy="15535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80415" y="161450"/>
            <a:ext cx="743712" cy="73718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2621279" y="9088415"/>
            <a:ext cx="1957070" cy="0"/>
          </a:xfrm>
          <a:custGeom>
            <a:avLst/>
            <a:gdLst/>
            <a:ahLst/>
            <a:cxnLst/>
            <a:rect l="l" t="t" r="r" b="b"/>
            <a:pathLst>
              <a:path w="1957070" h="0">
                <a:moveTo>
                  <a:pt x="0" y="0"/>
                </a:moveTo>
                <a:lnTo>
                  <a:pt x="1956816" y="0"/>
                </a:lnTo>
              </a:path>
            </a:pathLst>
          </a:custGeom>
          <a:ln w="9138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07263" y="1072272"/>
            <a:ext cx="6654165" cy="0"/>
          </a:xfrm>
          <a:custGeom>
            <a:avLst/>
            <a:gdLst/>
            <a:ahLst/>
            <a:cxnLst/>
            <a:rect l="l" t="t" r="r" b="b"/>
            <a:pathLst>
              <a:path w="6654165" h="0">
                <a:moveTo>
                  <a:pt x="0" y="0"/>
                </a:moveTo>
                <a:lnTo>
                  <a:pt x="6653783" y="0"/>
                </a:lnTo>
              </a:path>
            </a:pathLst>
          </a:custGeom>
          <a:ln w="18277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71028" y="57363"/>
            <a:ext cx="3170555" cy="572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200" spc="5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200" spc="6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200" spc="-3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710"/>
              </a:spcBef>
            </a:pP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Rua</a:t>
            </a:r>
            <a:r>
              <a:rPr dirty="0" sz="800" spc="114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62626"/>
                </a:solidFill>
                <a:latin typeface="Microsoft Sans Serif"/>
                <a:cs typeface="Microsoft Sans Serif"/>
              </a:rPr>
              <a:t>Maria</a:t>
            </a:r>
            <a:r>
              <a:rPr dirty="0" sz="800" spc="8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62626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800" spc="8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Microsoft Sans Serif"/>
                <a:cs typeface="Microsoft Sans Serif"/>
              </a:rPr>
              <a:t>18</a:t>
            </a:r>
            <a:endParaRPr sz="800">
              <a:latin typeface="Microsoft Sans Serif"/>
              <a:cs typeface="Microsoft Sans Serif"/>
            </a:endParaRPr>
          </a:p>
          <a:p>
            <a:pPr marL="15875">
              <a:lnSpc>
                <a:spcPct val="100000"/>
              </a:lnSpc>
              <a:spcBef>
                <a:spcPts val="240"/>
              </a:spcBef>
            </a:pPr>
            <a:r>
              <a:rPr dirty="0" sz="800" spc="-10" b="1">
                <a:solidFill>
                  <a:srgbClr val="262626"/>
                </a:solidFill>
                <a:latin typeface="Arial"/>
                <a:cs typeface="Arial"/>
              </a:rPr>
              <a:t>Fazenda</a:t>
            </a:r>
            <a:r>
              <a:rPr dirty="0" sz="800" spc="-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181818"/>
                </a:solidFill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65108" y="1290069"/>
            <a:ext cx="19805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2F2F2F"/>
                </a:solidFill>
                <a:latin typeface="Microsoft Sans Serif"/>
                <a:cs typeface="Microsoft Sans Serif"/>
              </a:rPr>
              <a:t>Decreto</a:t>
            </a:r>
            <a:r>
              <a:rPr dirty="0" sz="800" spc="1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4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D1D1D"/>
                </a:solidFill>
                <a:latin typeface="Microsoft Sans Serif"/>
                <a:cs typeface="Microsoft Sans Serif"/>
              </a:rPr>
              <a:t>3077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2</a:t>
            </a:r>
            <a:r>
              <a:rPr dirty="0" sz="800" spc="37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45454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95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Microsoft Sans Serif"/>
                <a:cs typeface="Microsoft Sans Serif"/>
              </a:rPr>
              <a:t>dezembro,</a:t>
            </a:r>
            <a:r>
              <a:rPr dirty="0" sz="800" spc="4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894936" y="1728726"/>
            <a:ext cx="2835910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4604" marR="5080" indent="-2540">
              <a:lnSpc>
                <a:spcPts val="940"/>
              </a:lnSpc>
              <a:spcBef>
                <a:spcPts val="145"/>
              </a:spcBef>
            </a:pP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Abre</a:t>
            </a:r>
            <a:r>
              <a:rPr dirty="0" sz="800" spc="-3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1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1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no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 spc="-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-3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95959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Microsoft Sans Serif"/>
                <a:cs typeface="Microsoft Sans Serif"/>
              </a:rPr>
              <a:t>R$160.000,00,</a:t>
            </a:r>
            <a:r>
              <a:rPr dirty="0" sz="800" spc="40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Microsoft Sans Serif"/>
                <a:cs typeface="Microsoft Sans Serif"/>
              </a:rPr>
              <a:t>para</a:t>
            </a:r>
            <a:r>
              <a:rPr dirty="0" sz="80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3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33333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1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33333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-1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800" spc="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3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outras</a:t>
            </a:r>
            <a:r>
              <a:rPr dirty="0" sz="800" spc="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2252" y="2490283"/>
            <a:ext cx="6473190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9785">
              <a:lnSpc>
                <a:spcPct val="149900"/>
              </a:lnSpc>
              <a:spcBef>
                <a:spcPts val="100"/>
              </a:spcBef>
            </a:pPr>
            <a:r>
              <a:rPr dirty="0" sz="800">
                <a:solidFill>
                  <a:srgbClr val="626262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35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00" spc="5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00" spc="3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2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uso</a:t>
            </a:r>
            <a:r>
              <a:rPr dirty="0" sz="800" spc="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de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suas</a:t>
            </a:r>
            <a:r>
              <a:rPr dirty="0" sz="800" spc="-1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Microsoft Sans Serif"/>
                <a:cs typeface="Microsoft Sans Serif"/>
              </a:rPr>
              <a:t>atribuiçóes</a:t>
            </a:r>
            <a:r>
              <a:rPr dirty="0" sz="800" spc="6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Microsoft Sans Serif"/>
                <a:cs typeface="Microsoft Sans Serif"/>
              </a:rPr>
              <a:t>legais,</a:t>
            </a:r>
            <a:r>
              <a:rPr dirty="0" sz="800" spc="2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Microsoft Sans Serif"/>
                <a:cs typeface="Microsoft Sans Serif"/>
              </a:rPr>
              <a:t>constitucionais</a:t>
            </a:r>
            <a:r>
              <a:rPr dirty="0" sz="800" spc="-4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3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B3B3B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3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62626"/>
                </a:solidFill>
                <a:latin typeface="Microsoft Sans Serif"/>
                <a:cs typeface="Microsoft Sans Serif"/>
              </a:rPr>
              <a:t>acordo</a:t>
            </a:r>
            <a:r>
              <a:rPr dirty="0" sz="800" spc="1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1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B5B5B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10">
                <a:solidFill>
                  <a:srgbClr val="5B5B5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2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Microsoft Sans Serif"/>
                <a:cs typeface="Microsoft Sans Serif"/>
              </a:rPr>
              <a:t>Ihe</a:t>
            </a:r>
            <a:r>
              <a:rPr dirty="0" sz="800" spc="1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confere</a:t>
            </a:r>
            <a:r>
              <a:rPr dirty="0" sz="800" spc="3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66666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10">
                <a:solidFill>
                  <a:srgbClr val="66666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art.</a:t>
            </a:r>
            <a:r>
              <a:rPr dirty="0" sz="800" spc="-4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D6D6D"/>
                </a:solidFill>
                <a:latin typeface="Microsoft Sans Serif"/>
                <a:cs typeface="Microsoft Sans Serif"/>
              </a:rPr>
              <a:t>8º</a:t>
            </a:r>
            <a:r>
              <a:rPr dirty="0" sz="800" spc="170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707070"/>
                </a:solidFill>
                <a:latin typeface="Microsoft Sans Serif"/>
                <a:cs typeface="Microsoft Sans Serif"/>
              </a:rPr>
              <a:t>da</a:t>
            </a:r>
            <a:r>
              <a:rPr dirty="0" sz="800">
                <a:solidFill>
                  <a:srgbClr val="707070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14141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3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606060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35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45454"/>
                </a:solidFill>
                <a:latin typeface="Microsoft Sans Serif"/>
                <a:cs typeface="Microsoft Sans Serif"/>
              </a:rPr>
              <a:t>859</a:t>
            </a:r>
            <a:r>
              <a:rPr dirty="0" sz="800" spc="1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05050"/>
                </a:solidFill>
                <a:latin typeface="Microsoft Sans Serif"/>
                <a:cs typeface="Microsoft Sans Serif"/>
              </a:rPr>
              <a:t>de 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10</a:t>
            </a:r>
            <a:r>
              <a:rPr dirty="0" sz="800" spc="-1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95959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Microsoft Sans Serif"/>
                <a:cs typeface="Microsoft Sans Serif"/>
              </a:rPr>
              <a:t>dezembro</a:t>
            </a:r>
            <a:r>
              <a:rPr dirty="0" sz="800" spc="3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Microsoft Sans Serif"/>
                <a:cs typeface="Microsoft Sans Serif"/>
              </a:rPr>
              <a:t>2024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4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na</a:t>
            </a:r>
            <a:r>
              <a:rPr dirty="0" sz="800" spc="-3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edição</a:t>
            </a:r>
            <a:r>
              <a:rPr dirty="0" sz="800" spc="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11111"/>
                </a:solidFill>
                <a:latin typeface="Microsoft Sans Serif"/>
                <a:cs typeface="Microsoft Sans Serif"/>
              </a:rPr>
              <a:t>extra</a:t>
            </a:r>
            <a:r>
              <a:rPr dirty="0" sz="800" spc="1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5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D1D1D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5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A2A2A"/>
                </a:solidFill>
                <a:latin typeface="Microsoft Sans Serif"/>
                <a:cs typeface="Microsoft Sans Serif"/>
              </a:rPr>
              <a:t>1924</a:t>
            </a:r>
            <a:r>
              <a:rPr dirty="0" sz="800" spc="-1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A2A2A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10/12/2024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solidFill>
                  <a:srgbClr val="676767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heavy" sz="800" spc="5">
                <a:solidFill>
                  <a:srgbClr val="676767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>
                <a:solidFill>
                  <a:srgbClr val="606060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E </a:t>
            </a:r>
            <a:r>
              <a:rPr dirty="0" u="heavy" sz="800">
                <a:solidFill>
                  <a:srgbClr val="646464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heavy" sz="800" spc="5">
                <a:solidFill>
                  <a:srgbClr val="646464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>
                <a:solidFill>
                  <a:srgbClr val="7B7B7B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heavy" sz="800" spc="5">
                <a:solidFill>
                  <a:srgbClr val="7B7B7B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>
                <a:solidFill>
                  <a:srgbClr val="676767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E </a:t>
            </a:r>
            <a:r>
              <a:rPr dirty="0" u="heavy" sz="800">
                <a:solidFill>
                  <a:srgbClr val="757575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heavy" sz="800" spc="-5">
                <a:solidFill>
                  <a:srgbClr val="757575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25">
                <a:solidFill>
                  <a:srgbClr val="4D4D4D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A:</a:t>
            </a:r>
            <a:r>
              <a:rPr dirty="0" u="heavy" sz="800" spc="500">
                <a:solidFill>
                  <a:srgbClr val="4D4D4D"/>
                </a:solidFill>
                <a:uFill>
                  <a:solidFill>
                    <a:srgbClr val="6B676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solidFill>
                  <a:srgbClr val="262626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1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2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Fica</a:t>
            </a:r>
            <a:r>
              <a:rPr dirty="0" sz="800" spc="-1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aberto</a:t>
            </a:r>
            <a:r>
              <a:rPr dirty="0" sz="800" spc="2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as 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00" spc="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dotações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6531" y="4227162"/>
            <a:ext cx="2445385" cy="36957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u="heavy" sz="800">
                <a:solidFill>
                  <a:srgbClr val="3B3B3B"/>
                </a:solidFill>
                <a:uFill>
                  <a:solidFill>
                    <a:srgbClr val="606064"/>
                  </a:solidFill>
                </a:uFill>
                <a:latin typeface="Microsoft Sans Serif"/>
                <a:cs typeface="Microsoft Sans Serif"/>
              </a:rPr>
              <a:t>Dotaçöes</a:t>
            </a:r>
            <a:r>
              <a:rPr dirty="0" u="heavy" sz="800" spc="204">
                <a:solidFill>
                  <a:srgbClr val="3B3B3B"/>
                </a:solidFill>
                <a:uFill>
                  <a:solidFill>
                    <a:srgbClr val="60606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 b="1">
                <a:solidFill>
                  <a:srgbClr val="232323"/>
                </a:solidFill>
                <a:uFill>
                  <a:solidFill>
                    <a:srgbClr val="606064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00" spc="500" b="1">
                <a:solidFill>
                  <a:srgbClr val="232323"/>
                </a:solidFill>
                <a:uFill>
                  <a:solidFill>
                    <a:srgbClr val="606064"/>
                  </a:solidFill>
                </a:uFill>
                <a:latin typeface="Arial"/>
                <a:cs typeface="Arial"/>
              </a:rPr>
              <a:t> </a:t>
            </a:r>
            <a:endParaRPr sz="80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275"/>
              </a:spcBef>
            </a:pPr>
            <a:r>
              <a:rPr dirty="0" sz="1050" spc="-25">
                <a:solidFill>
                  <a:srgbClr val="525252"/>
                </a:solidFill>
                <a:latin typeface="Microsoft Sans Serif"/>
                <a:cs typeface="Microsoft Sans Serif"/>
              </a:rPr>
              <a:t>CAMARA</a:t>
            </a:r>
            <a:r>
              <a:rPr dirty="0" sz="1050" spc="4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35">
                <a:solidFill>
                  <a:srgbClr val="343434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1050" spc="2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10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25">
                <a:solidFill>
                  <a:srgbClr val="2A2A2A"/>
                </a:solidFill>
                <a:latin typeface="Microsoft Sans Serif"/>
                <a:cs typeface="Microsoft Sans Serif"/>
              </a:rPr>
              <a:t>SEROPÉDICA</a:t>
            </a:r>
            <a:endParaRPr sz="1050">
              <a:latin typeface="Microsoft Sans Serif"/>
              <a:cs typeface="Microsoft Sans Serif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362973" y="4615858"/>
          <a:ext cx="6577330" cy="956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2626360"/>
                <a:gridCol w="2493644"/>
                <a:gridCol w="656589"/>
              </a:tblGrid>
              <a:tr h="147320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02.01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94"/>
                        </a:lnSpc>
                      </a:pP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Câmara</a:t>
                      </a:r>
                      <a:r>
                        <a:rPr dirty="0" sz="800" spc="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3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Seropédica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2.001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Funcionamento</a:t>
                      </a:r>
                      <a:r>
                        <a:rPr dirty="0" sz="800" spc="5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Poder</a:t>
                      </a:r>
                      <a:r>
                        <a:rPr dirty="0" sz="800" spc="-4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Le9islativo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3.3.9.0.14.00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DIÂRIAS</a:t>
                      </a:r>
                      <a:r>
                        <a:rPr dirty="0" sz="800" spc="5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CIVIL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6985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1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160.000,00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160.000,00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4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160.000,00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6425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5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45454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160.000,00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699615" y="5624848"/>
            <a:ext cx="6022340" cy="306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5459" marR="30480" indent="-467995">
              <a:lnSpc>
                <a:spcPct val="114900"/>
              </a:lnSpc>
              <a:spcBef>
                <a:spcPts val="100"/>
              </a:spcBef>
            </a:pPr>
            <a:r>
              <a:rPr dirty="0" sz="800" spc="-10">
                <a:solidFill>
                  <a:srgbClr val="4D4D4D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2º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E6E6E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75">
                <a:solidFill>
                  <a:srgbClr val="6E6E6E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D5D5D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3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despesas</a:t>
            </a:r>
            <a:r>
              <a:rPr dirty="0" sz="800" spc="1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Microsoft Sans Serif"/>
                <a:cs typeface="Microsoft Sans Serif"/>
              </a:rPr>
              <a:t>decorrentes</a:t>
            </a:r>
            <a:r>
              <a:rPr dirty="0" sz="800" spc="3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3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Microsoft Sans Serif"/>
                <a:cs typeface="Microsoft Sans Serif"/>
              </a:rPr>
              <a:t>abertura</a:t>
            </a:r>
            <a:r>
              <a:rPr dirty="0" sz="800" spc="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D2D2D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1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00" spc="2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13131"/>
                </a:solidFill>
                <a:latin typeface="Microsoft Sans Serif"/>
                <a:cs typeface="Microsoft Sans Serif"/>
              </a:rPr>
              <a:t>serão</a:t>
            </a:r>
            <a:r>
              <a:rPr dirty="0" sz="800" spc="-1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cobertas</a:t>
            </a:r>
            <a:r>
              <a:rPr dirty="0" sz="800" spc="-1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3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 spc="1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6565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B5B5B"/>
                </a:solidFill>
                <a:latin typeface="Microsoft Sans Serif"/>
                <a:cs typeface="Microsoft Sans Serif"/>
              </a:rPr>
              <a:t>que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trata</a:t>
            </a:r>
            <a:r>
              <a:rPr dirty="0" sz="800" spc="-2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96969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10">
                <a:solidFill>
                  <a:srgbClr val="696969"/>
                </a:solidFill>
                <a:latin typeface="Microsoft Sans Serif"/>
                <a:cs typeface="Microsoft Sans Serif"/>
              </a:rPr>
              <a:t> </a:t>
            </a:r>
            <a:r>
              <a:rPr dirty="0" baseline="10416" sz="1200" spc="-15">
                <a:solidFill>
                  <a:srgbClr val="4F4F4F"/>
                </a:solidFill>
                <a:latin typeface="Microsoft Sans Serif"/>
                <a:cs typeface="Microsoft Sans Serif"/>
              </a:rPr>
              <a:t>Artigo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43</a:t>
            </a:r>
            <a:r>
              <a:rPr dirty="0" sz="800" spc="-1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Microsoft Sans Serif"/>
                <a:cs typeface="Microsoft Sans Serif"/>
              </a:rPr>
              <a:t>parágrafo</a:t>
            </a:r>
            <a:r>
              <a:rPr dirty="0" sz="800" spc="2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2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4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A2A2A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35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Federal</a:t>
            </a:r>
            <a:r>
              <a:rPr dirty="0" sz="800" spc="-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D2D2D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3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00" spc="3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Inciso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01391" y="5988937"/>
            <a:ext cx="1647825" cy="39560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900" spc="-45">
                <a:solidFill>
                  <a:srgbClr val="282828"/>
                </a:solidFill>
                <a:latin typeface="Microsoft Sans Serif"/>
                <a:cs typeface="Microsoft Sans Serif"/>
              </a:rPr>
              <a:t>Inciso:</a:t>
            </a:r>
            <a:r>
              <a:rPr dirty="0" sz="900" spc="3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">
                <a:solidFill>
                  <a:srgbClr val="1F1F1F"/>
                </a:solidFill>
                <a:latin typeface="Microsoft Sans Serif"/>
                <a:cs typeface="Microsoft Sans Serif"/>
              </a:rPr>
              <a:t>II</a:t>
            </a:r>
            <a:r>
              <a:rPr dirty="0" sz="900" spc="-5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900">
                <a:solidFill>
                  <a:srgbClr val="363636"/>
                </a:solidFill>
                <a:latin typeface="Microsoft Sans Serif"/>
                <a:cs typeface="Microsoft Sans Serif"/>
              </a:rPr>
              <a:t>-</a:t>
            </a:r>
            <a:r>
              <a:rPr dirty="0" sz="900" spc="-5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0">
                <a:solidFill>
                  <a:srgbClr val="232323"/>
                </a:solidFill>
                <a:latin typeface="Microsoft Sans Serif"/>
                <a:cs typeface="Microsoft Sans Serif"/>
              </a:rPr>
              <a:t>Excesso</a:t>
            </a:r>
            <a:r>
              <a:rPr dirty="0" sz="900" spc="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65">
                <a:solidFill>
                  <a:srgbClr val="1C1C1C"/>
                </a:solidFill>
                <a:latin typeface="Microsoft Sans Serif"/>
                <a:cs typeface="Microsoft Sans Serif"/>
              </a:rPr>
              <a:t>de</a:t>
            </a:r>
            <a:r>
              <a:rPr dirty="0" sz="900" spc="-1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55">
                <a:solidFill>
                  <a:srgbClr val="181818"/>
                </a:solidFill>
                <a:latin typeface="Microsoft Sans Serif"/>
                <a:cs typeface="Microsoft Sans Serif"/>
              </a:rPr>
              <a:t>Arrecadaçăo:</a:t>
            </a:r>
            <a:endParaRPr sz="900">
              <a:latin typeface="Microsoft Sans Serif"/>
              <a:cs typeface="Microsoft Sans Serif"/>
            </a:endParaRPr>
          </a:p>
          <a:p>
            <a:pPr marL="346075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solidFill>
                  <a:srgbClr val="212121"/>
                </a:solidFill>
                <a:latin typeface="Microsoft Sans Serif"/>
                <a:cs typeface="Microsoft Sans Serif"/>
              </a:rPr>
              <a:t>III</a:t>
            </a:r>
            <a:r>
              <a:rPr dirty="0" sz="800" spc="-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800" spc="2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3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Dotaşão</a:t>
            </a:r>
            <a:r>
              <a:rPr dirty="0" sz="800" spc="1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70755" y="6382389"/>
            <a:ext cx="2447925" cy="374015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dirty="0" u="heavy" sz="900" spc="-30">
                <a:solidFill>
                  <a:srgbClr val="414141"/>
                </a:solidFill>
                <a:uFill>
                  <a:solidFill>
                    <a:srgbClr val="676767"/>
                  </a:solidFill>
                </a:uFill>
                <a:latin typeface="Microsoft Sans Serif"/>
                <a:cs typeface="Microsoft Sans Serif"/>
              </a:rPr>
              <a:t>Dotaçöes</a:t>
            </a:r>
            <a:r>
              <a:rPr dirty="0" u="heavy" sz="900" spc="35">
                <a:solidFill>
                  <a:srgbClr val="414141"/>
                </a:solidFill>
                <a:uFill>
                  <a:solidFill>
                    <a:srgbClr val="676767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900" spc="-10">
                <a:solidFill>
                  <a:srgbClr val="3D3D3D"/>
                </a:solidFill>
                <a:uFill>
                  <a:solidFill>
                    <a:srgbClr val="676767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heavy" sz="900" spc="500">
                <a:solidFill>
                  <a:srgbClr val="3D3D3D"/>
                </a:solidFill>
                <a:uFill>
                  <a:solidFill>
                    <a:srgbClr val="676767"/>
                  </a:solidFill>
                </a:uFill>
                <a:latin typeface="Microsoft Sans Serif"/>
                <a:cs typeface="Microsoft Sans Serif"/>
              </a:rPr>
              <a:t> </a:t>
            </a:r>
            <a:endParaRPr sz="900">
              <a:latin typeface="Microsoft Sans Serif"/>
              <a:cs typeface="Microsoft Sans Serif"/>
            </a:endParaRPr>
          </a:p>
          <a:p>
            <a:pPr marL="60325">
              <a:lnSpc>
                <a:spcPct val="100000"/>
              </a:lnSpc>
              <a:spcBef>
                <a:spcPts val="160"/>
              </a:spcBef>
            </a:pPr>
            <a:r>
              <a:rPr dirty="0" sz="1150" spc="-100">
                <a:solidFill>
                  <a:srgbClr val="4B4B4B"/>
                </a:solidFill>
                <a:latin typeface="Microsoft Sans Serif"/>
                <a:cs typeface="Microsoft Sans Serif"/>
              </a:rPr>
              <a:t>CAMARA</a:t>
            </a:r>
            <a:r>
              <a:rPr dirty="0" sz="1150" spc="9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100">
                <a:solidFill>
                  <a:srgbClr val="414141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1150" spc="7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95">
                <a:solidFill>
                  <a:srgbClr val="444444"/>
                </a:solidFill>
                <a:latin typeface="Microsoft Sans Serif"/>
                <a:cs typeface="Microsoft Sans Serif"/>
              </a:rPr>
              <a:t>DE</a:t>
            </a:r>
            <a:r>
              <a:rPr dirty="0" sz="1150" spc="-2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95">
                <a:solidFill>
                  <a:srgbClr val="313131"/>
                </a:solidFill>
                <a:latin typeface="Microsoft Sans Serif"/>
                <a:cs typeface="Microsoft Sans Serif"/>
              </a:rPr>
              <a:t>SEROPÉDICA</a:t>
            </a:r>
            <a:endParaRPr sz="115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70876" y="5990397"/>
            <a:ext cx="65087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solidFill>
                  <a:srgbClr val="1C1C1C"/>
                </a:solidFill>
                <a:latin typeface="Microsoft Sans Serif"/>
                <a:cs typeface="Microsoft Sans Serif"/>
              </a:rPr>
              <a:t>R$160.000,00</a:t>
            </a:r>
            <a:endParaRPr sz="800">
              <a:latin typeface="Microsoft Sans Serif"/>
              <a:cs typeface="Microsoft Sans Serif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solidFill>
                  <a:srgbClr val="181818"/>
                </a:solidFill>
                <a:latin typeface="Microsoft Sans Serif"/>
                <a:cs typeface="Microsoft Sans Serif"/>
              </a:rPr>
              <a:t>$160.000,00</a:t>
            </a:r>
            <a:endParaRPr sz="800">
              <a:latin typeface="Microsoft Sans Serif"/>
              <a:cs typeface="Microsoft Sans Serif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78213" y="6766493"/>
          <a:ext cx="6579870" cy="9480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805"/>
                <a:gridCol w="2773045"/>
                <a:gridCol w="2346325"/>
                <a:gridCol w="658495"/>
              </a:tblGrid>
              <a:tr h="145415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02.01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94"/>
                        </a:lnSpc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Câmara</a:t>
                      </a:r>
                      <a:r>
                        <a:rPr dirty="0" sz="800" spc="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Munlclpal</a:t>
                      </a:r>
                      <a:r>
                        <a:rPr dirty="0" sz="800" spc="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Seropédlca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2.001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Manuten0ão</a:t>
                      </a:r>
                      <a:r>
                        <a:rPr dirty="0" sz="800" spc="3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Funcionamento</a:t>
                      </a:r>
                      <a:r>
                        <a:rPr dirty="0" sz="800" spc="4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1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Podar</a:t>
                      </a:r>
                      <a:r>
                        <a:rPr dirty="0" sz="800" spc="-1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Legislativo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3.1.9.0.11.01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2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VENCIMENTOS</a:t>
                      </a:r>
                      <a:r>
                        <a:rPr dirty="0" sz="800" spc="6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VANTAGENS</a:t>
                      </a:r>
                      <a:r>
                        <a:rPr dirty="0" sz="800" spc="5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FIXAS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CIVIL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5524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55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160.000,00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762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D5D5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160.000,00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4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16ó.000,00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1840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1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800" spc="16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160.000,00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618335" y="7802901"/>
            <a:ext cx="4737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3B3B3B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3ᵉ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0">
                <a:solidFill>
                  <a:srgbClr val="3F3F3F"/>
                </a:solidFill>
                <a:latin typeface="Microsoft Sans Serif"/>
                <a:cs typeface="Microsoft Sans Serif"/>
              </a:rPr>
              <a:t>-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25796" y="7802901"/>
            <a:ext cx="34385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232323"/>
                </a:solidFill>
                <a:latin typeface="Microsoft Sans Serif"/>
                <a:cs typeface="Microsoft Sans Serif"/>
              </a:rPr>
              <a:t>Revogadas</a:t>
            </a:r>
            <a:r>
              <a:rPr dirty="0" sz="800" spc="6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2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Microsoft Sans Serif"/>
                <a:cs typeface="Microsoft Sans Serif"/>
              </a:rPr>
              <a:t>disposições</a:t>
            </a:r>
            <a:r>
              <a:rPr dirty="0" sz="800" spc="6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42424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3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Microsoft Sans Serif"/>
                <a:cs typeface="Microsoft Sans Serif"/>
              </a:rPr>
              <a:t>contrário.</a:t>
            </a:r>
            <a:r>
              <a:rPr dirty="0" sz="800" spc="5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Microsoft Sans Serif"/>
                <a:cs typeface="Microsoft Sans Serif"/>
              </a:rPr>
              <a:t>Publique-</a:t>
            </a:r>
            <a:r>
              <a:rPr dirty="0" sz="800">
                <a:solidFill>
                  <a:srgbClr val="0A0A0A"/>
                </a:solidFill>
                <a:latin typeface="Microsoft Sans Serif"/>
                <a:cs typeface="Microsoft Sans Serif"/>
              </a:rPr>
              <a:t>se,</a:t>
            </a:r>
            <a:r>
              <a:rPr dirty="0" sz="800" spc="80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Microsoft Sans Serif"/>
                <a:cs typeface="Microsoft Sans Serif"/>
              </a:rPr>
              <a:t>afixe-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5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1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Microsoft Sans Serif"/>
                <a:cs typeface="Microsoft Sans Serif"/>
              </a:rPr>
              <a:t>cumpra-se.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552001" y="8537042"/>
            <a:ext cx="2051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31313"/>
                </a:solidFill>
                <a:latin typeface="Microsoft Sans Serif"/>
                <a:cs typeface="Microsoft Sans Serif"/>
              </a:rPr>
              <a:t>Gabinete</a:t>
            </a:r>
            <a:r>
              <a:rPr dirty="0" sz="800" spc="2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1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Prefeito,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62626"/>
                </a:solidFill>
                <a:latin typeface="Microsoft Sans Serif"/>
                <a:cs typeface="Microsoft Sans Serif"/>
              </a:rPr>
              <a:t>2</a:t>
            </a:r>
            <a:r>
              <a:rPr dirty="0" sz="800" spc="37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C1C1C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80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Microsoft Sans Serif"/>
                <a:cs typeface="Microsoft Sans Serif"/>
              </a:rPr>
              <a:t>dezembro,</a:t>
            </a:r>
            <a:r>
              <a:rPr dirty="0" sz="800" spc="5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Microsoft Sans Serif"/>
                <a:cs typeface="Microsoft Sans Serif"/>
              </a:rPr>
              <a:t>2025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2026-01-12T19:16:22Z</dcterms:created>
  <dcterms:modified xsi:type="dcterms:W3CDTF">2026-01-12T19:16:22Z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