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0533" y="301243"/>
            <a:ext cx="2396490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98372" y="1307338"/>
            <a:ext cx="5789295" cy="81508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DECRETO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3076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00">
              <a:latin typeface="Arial"/>
              <a:cs typeface="Arial"/>
            </a:endParaRPr>
          </a:p>
          <a:p>
            <a:pPr algn="just" marL="2893695" marR="5715">
              <a:lnSpc>
                <a:spcPct val="110000"/>
              </a:lnSpc>
            </a:pPr>
            <a:r>
              <a:rPr dirty="0" sz="1200" b="1">
                <a:latin typeface="Arial"/>
                <a:cs typeface="Arial"/>
              </a:rPr>
              <a:t>REGULAMENTA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GRUPAMENTO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AÇÕES COM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CÃES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GAC,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ÂMBITO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70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GUARDA</a:t>
            </a:r>
            <a:r>
              <a:rPr dirty="0" sz="1200" spc="480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480" b="1">
                <a:latin typeface="Arial"/>
                <a:cs typeface="Arial"/>
              </a:rPr>
              <a:t>  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25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20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DÁ</a:t>
            </a:r>
            <a:r>
              <a:rPr dirty="0" sz="1200" spc="420" b="1">
                <a:latin typeface="Arial"/>
                <a:cs typeface="Arial"/>
              </a:rPr>
              <a:t>   </a:t>
            </a:r>
            <a:r>
              <a:rPr dirty="0" sz="1200" spc="-10" b="1">
                <a:latin typeface="Arial"/>
                <a:cs typeface="Arial"/>
              </a:rPr>
              <a:t>OUTRAS PROVIDÊNCIAS.</a:t>
            </a:r>
            <a:endParaRPr sz="1200">
              <a:latin typeface="Arial"/>
              <a:cs typeface="Arial"/>
            </a:endParaRPr>
          </a:p>
          <a:p>
            <a:pPr algn="just" marL="12700" marR="8255" indent="267970">
              <a:lnSpc>
                <a:spcPct val="110800"/>
              </a:lnSpc>
              <a:spcBef>
                <a:spcPts val="994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MUNICÍPIO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RJ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uso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suas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atribuições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promulgada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30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1997,</a:t>
            </a:r>
            <a:endParaRPr sz="1200">
              <a:latin typeface="Arial MT"/>
              <a:cs typeface="Arial MT"/>
            </a:endParaRPr>
          </a:p>
          <a:p>
            <a:pPr algn="just" marL="12700" marR="12065">
              <a:lnSpc>
                <a:spcPct val="110800"/>
              </a:lnSpc>
              <a:spcBef>
                <a:spcPts val="975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</a:t>
            </a:r>
            <a:r>
              <a:rPr dirty="0" sz="1200" spc="-5">
                <a:latin typeface="Arial MT"/>
                <a:cs typeface="Arial MT"/>
              </a:rPr>
              <a:t>c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ss</a:t>
            </a:r>
            <a:r>
              <a:rPr dirty="0" sz="1200" spc="20">
                <a:latin typeface="Arial MT"/>
                <a:cs typeface="Arial MT"/>
              </a:rPr>
              <a:t>i</a:t>
            </a:r>
            <a:r>
              <a:rPr dirty="0" sz="1200">
                <a:latin typeface="Arial MT"/>
                <a:cs typeface="Arial MT"/>
              </a:rPr>
              <a:t>d</a:t>
            </a:r>
            <a:r>
              <a:rPr dirty="0" sz="1200" spc="-20">
                <a:latin typeface="Arial MT"/>
                <a:cs typeface="Arial MT"/>
              </a:rPr>
              <a:t>a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estruturar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especializar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Guarda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Civil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Municipal</a:t>
            </a:r>
            <a:r>
              <a:rPr dirty="0" sz="1200">
                <a:latin typeface="Arial MT"/>
                <a:cs typeface="Arial MT"/>
              </a:rPr>
              <a:t> 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Seropédica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 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ordenamento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fiscalização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trânsito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municipal,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promovendo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maior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segurança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viária;</a:t>
            </a: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110600"/>
              </a:lnSpc>
              <a:spcBef>
                <a:spcPts val="975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Complementar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03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fevereiro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2025,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dispõe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estruturação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gestão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Salários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8º,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autoriza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-10">
                <a:latin typeface="Arial MT"/>
                <a:cs typeface="Arial MT"/>
              </a:rPr>
              <a:t> Municipal;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dirty="0" sz="1200" spc="-10" b="1">
                <a:latin typeface="Arial"/>
                <a:cs typeface="Arial"/>
              </a:rPr>
              <a:t>DECRETA:</a:t>
            </a:r>
            <a:endParaRPr sz="1200">
              <a:latin typeface="Arial"/>
              <a:cs typeface="Arial"/>
            </a:endParaRPr>
          </a:p>
          <a:p>
            <a:pPr algn="just" marL="12700" marR="9525">
              <a:lnSpc>
                <a:spcPct val="110800"/>
              </a:lnSpc>
              <a:spcBef>
                <a:spcPts val="1000"/>
              </a:spcBef>
            </a:pPr>
            <a:r>
              <a:rPr dirty="0" sz="1200" b="1">
                <a:latin typeface="Arial"/>
                <a:cs typeface="Arial"/>
              </a:rPr>
              <a:t>Art. 1º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Fica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criado,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âmbito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 Municipal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destinado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apoio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operacional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segurança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policiamento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preventivo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projetos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instituição.</a:t>
            </a:r>
            <a:endParaRPr sz="1200">
              <a:latin typeface="Arial MT"/>
              <a:cs typeface="Arial MT"/>
            </a:endParaRPr>
          </a:p>
          <a:p>
            <a:pPr algn="just" marL="12700" marR="8890">
              <a:lnSpc>
                <a:spcPct val="110600"/>
              </a:lnSpc>
              <a:spcBef>
                <a:spcPts val="97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2º </a:t>
            </a:r>
            <a:r>
              <a:rPr dirty="0" sz="1200">
                <a:latin typeface="Arial MT"/>
                <a:cs typeface="Arial MT"/>
              </a:rPr>
              <a:t>O Grupamento da Guarda Civil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denominado como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composto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(oito)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efetivos, </a:t>
            </a:r>
            <a:r>
              <a:rPr dirty="0" sz="1200">
                <a:latin typeface="Arial MT"/>
                <a:cs typeface="Arial MT"/>
              </a:rPr>
              <a:t>devidamente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capacitados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atuar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apoio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operacional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policiamento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preventivo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projetos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sociais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instituição.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9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§1º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Havendo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conveniência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observando-se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efetiva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disponibilidade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quadro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funcional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número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reduzido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efetivos.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112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GAC</a:t>
            </a:r>
            <a:r>
              <a:rPr dirty="0" sz="1200" spc="-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finalidade:</a:t>
            </a:r>
            <a:endParaRPr sz="1200">
              <a:latin typeface="Arial MT"/>
              <a:cs typeface="Arial MT"/>
            </a:endParaRPr>
          </a:p>
          <a:p>
            <a:pPr algn="just" marL="12700" marR="9525" indent="131445">
              <a:lnSpc>
                <a:spcPct val="110000"/>
              </a:lnSpc>
              <a:spcBef>
                <a:spcPts val="1035"/>
              </a:spcBef>
              <a:buAutoNum type="romanUcPeriod"/>
              <a:tabLst>
                <a:tab pos="14414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Desenvolver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táticas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emprego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adestrados,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à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municipal;</a:t>
            </a:r>
            <a:endParaRPr sz="1200">
              <a:latin typeface="Arial MT"/>
              <a:cs typeface="Arial MT"/>
            </a:endParaRPr>
          </a:p>
          <a:p>
            <a:pPr algn="just" marL="12700" marR="14604" indent="121285">
              <a:lnSpc>
                <a:spcPct val="110000"/>
              </a:lnSpc>
              <a:spcBef>
                <a:spcPts val="1010"/>
              </a:spcBef>
              <a:buAutoNum type="romanUcPeriod"/>
              <a:tabLst>
                <a:tab pos="13398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Apoiar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operações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em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eventos,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patrulhamento,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controle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distúrbios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 </a:t>
            </a:r>
            <a:r>
              <a:rPr dirty="0" sz="1200" spc="-10">
                <a:latin typeface="Arial MT"/>
                <a:cs typeface="Arial MT"/>
              </a:rPr>
              <a:t>preventivas;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295" cy="93948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514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  <a:p>
            <a:pPr algn="just" marL="12700" marR="15240" indent="198120">
              <a:lnSpc>
                <a:spcPct val="110000"/>
              </a:lnSpc>
              <a:spcBef>
                <a:spcPts val="1030"/>
              </a:spcBef>
              <a:buAutoNum type="romanUcPeriod" startAt="3"/>
              <a:tabLst>
                <a:tab pos="21082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Atuar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operações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conjuntas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demais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forças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quando </a:t>
            </a:r>
            <a:r>
              <a:rPr dirty="0" sz="1200">
                <a:latin typeface="Arial MT"/>
                <a:cs typeface="Arial MT"/>
              </a:rPr>
              <a:t>solicitado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autorizado;</a:t>
            </a:r>
            <a:endParaRPr sz="1200">
              <a:latin typeface="Arial MT"/>
              <a:cs typeface="Arial MT"/>
            </a:endParaRPr>
          </a:p>
          <a:p>
            <a:pPr algn="just" marL="198755" indent="-186055">
              <a:lnSpc>
                <a:spcPct val="100000"/>
              </a:lnSpc>
              <a:spcBef>
                <a:spcPts val="1155"/>
              </a:spcBef>
              <a:buAutoNum type="romanUcPeriod" startAt="3"/>
              <a:tabLst>
                <a:tab pos="19875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Participar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educativas,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comunitárias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cunho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social;</a:t>
            </a:r>
            <a:endParaRPr sz="1200">
              <a:latin typeface="Arial MT"/>
              <a:cs typeface="Arial MT"/>
            </a:endParaRPr>
          </a:p>
          <a:p>
            <a:pPr algn="just" marL="12700" marR="12065" indent="195580">
              <a:lnSpc>
                <a:spcPct val="110000"/>
              </a:lnSpc>
              <a:spcBef>
                <a:spcPts val="985"/>
              </a:spcBef>
              <a:buAutoNum type="romanUcPeriod" startAt="3"/>
              <a:tabLst>
                <a:tab pos="208279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Manter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adestramento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contínuo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agentes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 spc="-10">
                <a:latin typeface="Arial MT"/>
                <a:cs typeface="Arial MT"/>
              </a:rPr>
              <a:t>grupamento.</a:t>
            </a: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1109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4º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ficará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subordinado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diretamente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estabelecerá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diretrizes, </a:t>
            </a:r>
            <a:r>
              <a:rPr dirty="0" sz="1200">
                <a:latin typeface="Arial MT"/>
                <a:cs typeface="Arial MT"/>
              </a:rPr>
              <a:t>planejamento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operacional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disciplinar.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8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Art. 5º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conjunto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outros grupamentos especializados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forças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estaduais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federais,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mediante </a:t>
            </a:r>
            <a:r>
              <a:rPr dirty="0" sz="1200">
                <a:latin typeface="Arial MT"/>
                <a:cs typeface="Arial MT"/>
              </a:rPr>
              <a:t>solicitação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cooperação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técnica.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111700"/>
              </a:lnSpc>
              <a:spcBef>
                <a:spcPts val="96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6º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uniforme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composto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por </a:t>
            </a:r>
            <a:r>
              <a:rPr dirty="0" sz="1200">
                <a:latin typeface="Arial MT"/>
                <a:cs typeface="Arial MT"/>
              </a:rPr>
              <a:t>fardamento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operacional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específico,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seguintes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características:</a:t>
            </a:r>
            <a:endParaRPr sz="1200">
              <a:latin typeface="Arial MT"/>
              <a:cs typeface="Arial MT"/>
            </a:endParaRPr>
          </a:p>
          <a:p>
            <a:pPr algn="just" marL="12700" marR="15240" indent="82550">
              <a:lnSpc>
                <a:spcPct val="110000"/>
              </a:lnSpc>
              <a:spcBef>
                <a:spcPts val="1010"/>
              </a:spcBef>
              <a:buAutoNum type="romanUcPeriod"/>
              <a:tabLst>
                <a:tab pos="9525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Calça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tática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tecido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stop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camuflado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padrão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tigre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(tons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preto,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marrom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bege),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confeccionada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reforços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joelhos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bolsos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laterais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tipo</a:t>
            </a:r>
            <a:r>
              <a:rPr dirty="0" sz="1200" spc="-10">
                <a:latin typeface="Arial MT"/>
                <a:cs typeface="Arial MT"/>
              </a:rPr>
              <a:t> cargo;</a:t>
            </a:r>
            <a:endParaRPr sz="1200">
              <a:latin typeface="Arial MT"/>
              <a:cs typeface="Arial MT"/>
            </a:endParaRPr>
          </a:p>
          <a:p>
            <a:pPr algn="just" marL="12700" marR="9525" indent="145415">
              <a:lnSpc>
                <a:spcPct val="110000"/>
              </a:lnSpc>
              <a:spcBef>
                <a:spcPts val="1010"/>
              </a:spcBef>
              <a:buAutoNum type="romanUcPeriod"/>
              <a:tabLst>
                <a:tab pos="15811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Camisa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combate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corpo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tecido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elástico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mangas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padrão </a:t>
            </a:r>
            <a:r>
              <a:rPr dirty="0" sz="1200">
                <a:latin typeface="Arial MT"/>
                <a:cs typeface="Arial MT"/>
              </a:rPr>
              <a:t>camuflado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idêntico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calça,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ajustes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velcro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compartimentos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identificação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distintivos;</a:t>
            </a:r>
            <a:endParaRPr sz="1200">
              <a:latin typeface="Arial MT"/>
              <a:cs typeface="Arial MT"/>
            </a:endParaRPr>
          </a:p>
          <a:p>
            <a:pPr algn="just" marL="12700" marR="14604" indent="225425">
              <a:lnSpc>
                <a:spcPct val="110100"/>
              </a:lnSpc>
              <a:spcBef>
                <a:spcPts val="1005"/>
              </a:spcBef>
              <a:buAutoNum type="romanUcPeriod"/>
              <a:tabLst>
                <a:tab pos="23812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Cinturão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tático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coturno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preto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obrigatório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durante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atividades operacionais;</a:t>
            </a:r>
            <a:endParaRPr sz="1200">
              <a:latin typeface="Arial MT"/>
              <a:cs typeface="Arial MT"/>
            </a:endParaRPr>
          </a:p>
          <a:p>
            <a:pPr algn="just" marL="12700" marR="10160" indent="191770">
              <a:lnSpc>
                <a:spcPct val="110000"/>
              </a:lnSpc>
              <a:spcBef>
                <a:spcPts val="1005"/>
              </a:spcBef>
              <a:buAutoNum type="romanUcPeriod"/>
              <a:tabLst>
                <a:tab pos="20447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uniforme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conter,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local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visível,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identificação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“GAC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Grupamento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Cães”,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brasão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nome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guerra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agente;</a:t>
            </a:r>
            <a:endParaRPr sz="1200">
              <a:latin typeface="Arial MT"/>
              <a:cs typeface="Arial MT"/>
            </a:endParaRPr>
          </a:p>
          <a:p>
            <a:pPr algn="just" marL="12700" marR="12065" indent="211454">
              <a:lnSpc>
                <a:spcPct val="110000"/>
              </a:lnSpc>
              <a:spcBef>
                <a:spcPts val="1015"/>
              </a:spcBef>
              <a:buAutoNum type="romanUcPeriod"/>
              <a:tabLst>
                <a:tab pos="224154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uniforme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restrito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às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serviço,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treinamento, </a:t>
            </a:r>
            <a:r>
              <a:rPr dirty="0" sz="1200">
                <a:latin typeface="Arial MT"/>
                <a:cs typeface="Arial MT"/>
              </a:rPr>
              <a:t>apresentações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oficiais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demais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missões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autorizadas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Guarda Municipal;</a:t>
            </a:r>
            <a:endParaRPr sz="1200">
              <a:latin typeface="Arial MT"/>
              <a:cs typeface="Arial MT"/>
            </a:endParaRPr>
          </a:p>
          <a:p>
            <a:pPr algn="just" marL="12700" marR="15875" indent="203835">
              <a:lnSpc>
                <a:spcPct val="110100"/>
              </a:lnSpc>
              <a:spcBef>
                <a:spcPts val="1005"/>
              </a:spcBef>
              <a:buAutoNum type="romanUcPeriod"/>
              <a:tabLst>
                <a:tab pos="21653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É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vedada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qualquer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modificação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estética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uniforme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normas </a:t>
            </a:r>
            <a:r>
              <a:rPr dirty="0" sz="1200">
                <a:latin typeface="Arial MT"/>
                <a:cs typeface="Arial MT"/>
              </a:rPr>
              <a:t>institucionais,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devendo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mantida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padronização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visual 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decoro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funcional.</a:t>
            </a: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ct val="110000"/>
              </a:lnSpc>
              <a:spcBef>
                <a:spcPts val="1010"/>
              </a:spcBef>
            </a:pPr>
            <a:r>
              <a:rPr dirty="0" sz="1200">
                <a:latin typeface="Arial MT"/>
                <a:cs typeface="Arial MT"/>
              </a:rPr>
              <a:t>Parágrafo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único.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adoção,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substituição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atualização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modelo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uniforme </a:t>
            </a:r>
            <a:r>
              <a:rPr dirty="0" sz="1200">
                <a:latin typeface="Arial MT"/>
                <a:cs typeface="Arial MT"/>
              </a:rPr>
              <a:t>dependerá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aprovação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garantir </a:t>
            </a:r>
            <a:r>
              <a:rPr dirty="0" sz="1200">
                <a:latin typeface="Arial MT"/>
                <a:cs typeface="Arial MT"/>
              </a:rPr>
              <a:t>identidade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visual,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funcionalidade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operacional.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110600"/>
              </a:lnSpc>
              <a:spcBef>
                <a:spcPts val="97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7º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gratificação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remuneratória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paga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percentual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10%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(dez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cento)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valor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vencimento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base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previsto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8º,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§ </a:t>
            </a:r>
            <a:r>
              <a:rPr dirty="0" sz="1200">
                <a:latin typeface="Arial MT"/>
                <a:cs typeface="Arial MT"/>
              </a:rPr>
              <a:t>1º,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Complementar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015/2025.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295" cy="54832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514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  <a:p>
            <a:pPr algn="just" marL="12700" marR="9525">
              <a:lnSpc>
                <a:spcPct val="110100"/>
              </a:lnSpc>
              <a:spcBef>
                <a:spcPts val="1030"/>
              </a:spcBef>
            </a:pPr>
            <a:r>
              <a:rPr dirty="0" sz="1200">
                <a:latin typeface="Arial MT"/>
                <a:cs typeface="Arial MT"/>
              </a:rPr>
              <a:t>§1º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adicional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pago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mensalmente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aos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grupamento, </a:t>
            </a:r>
            <a:r>
              <a:rPr dirty="0" sz="1200">
                <a:latin typeface="Arial MT"/>
                <a:cs typeface="Arial MT"/>
              </a:rPr>
              <a:t>discriminado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contracheque,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livre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qualquer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desconto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Imposto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Renda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outro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tributo,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sendo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compensação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exclusiva</a:t>
            </a:r>
            <a:r>
              <a:rPr dirty="0" sz="1200" spc="3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pelas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funções desempenhadas.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500"/>
              </a:lnSpc>
              <a:spcBef>
                <a:spcPts val="97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serão</a:t>
            </a:r>
            <a:r>
              <a:rPr dirty="0" sz="1200" spc="-10">
                <a:latin typeface="Arial MT"/>
                <a:cs typeface="Arial MT"/>
              </a:rPr>
              <a:t> coordenadas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Chefe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Turno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superior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designado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pelo </a:t>
            </a:r>
            <a:r>
              <a:rPr dirty="0" sz="1200">
                <a:latin typeface="Arial MT"/>
                <a:cs typeface="Arial MT"/>
              </a:rPr>
              <a:t>Inspetor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coordenador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art.11,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deverá </a:t>
            </a:r>
            <a:r>
              <a:rPr dirty="0" sz="1200">
                <a:latin typeface="Arial MT"/>
                <a:cs typeface="Arial MT"/>
              </a:rPr>
              <a:t>emitir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relatórios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periódicos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realizadas,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aprimorar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estratégias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viária.</a:t>
            </a:r>
            <a:endParaRPr sz="1200">
              <a:latin typeface="Arial MT"/>
              <a:cs typeface="Arial MT"/>
            </a:endParaRPr>
          </a:p>
          <a:p>
            <a:pPr algn="just" marL="12700" marR="8255">
              <a:lnSpc>
                <a:spcPct val="1108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9º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grupamento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estará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disponível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atendimento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24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(vinte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quatro)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horas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por </a:t>
            </a:r>
            <a:r>
              <a:rPr dirty="0" sz="1200">
                <a:latin typeface="Arial MT"/>
                <a:cs typeface="Arial MT"/>
              </a:rPr>
              <a:t>dia,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equipes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plantão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turnos,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demanda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identificada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pelas </a:t>
            </a:r>
            <a:r>
              <a:rPr dirty="0" sz="1200">
                <a:latin typeface="Arial MT"/>
                <a:cs typeface="Arial MT"/>
              </a:rPr>
              <a:t>autoridades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competentes.</a:t>
            </a:r>
            <a:endParaRPr sz="1200">
              <a:latin typeface="Arial MT"/>
              <a:cs typeface="Arial MT"/>
            </a:endParaRPr>
          </a:p>
          <a:p>
            <a:pPr algn="just" marL="12700" marR="14604">
              <a:lnSpc>
                <a:spcPct val="111700"/>
              </a:lnSpc>
              <a:spcBef>
                <a:spcPts val="96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Atos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Municipal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serviço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Grupamento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GAC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âmbito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instituição.</a:t>
            </a:r>
            <a:endParaRPr sz="1200">
              <a:latin typeface="Arial MT"/>
              <a:cs typeface="Arial MT"/>
            </a:endParaRPr>
          </a:p>
          <a:p>
            <a:pPr algn="just" marL="12700" marR="8255">
              <a:lnSpc>
                <a:spcPct val="1109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designação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deverão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Ações </a:t>
            </a:r>
            <a:r>
              <a:rPr dirty="0" sz="1200" spc="-30">
                <a:latin typeface="Arial MT"/>
                <a:cs typeface="Arial MT"/>
              </a:rPr>
              <a:t>com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Cães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GAC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realizada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Inspetor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Guarda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Civil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Municipal,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através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Boletim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Oficial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Município.</a:t>
            </a:r>
            <a:endParaRPr sz="1200">
              <a:latin typeface="Arial MT"/>
              <a:cs typeface="Arial MT"/>
            </a:endParaRPr>
          </a:p>
          <a:p>
            <a:pPr algn="just" marL="12700" marR="11430">
              <a:lnSpc>
                <a:spcPct val="111700"/>
              </a:lnSpc>
              <a:spcBef>
                <a:spcPts val="9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revogadas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115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03373" y="6228333"/>
            <a:ext cx="217805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2026-01-13T13:07:26Z</dcterms:created>
  <dcterms:modified xsi:type="dcterms:W3CDTF">2026-01-13T13:07:26Z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2026-01-13T00:00:00Z</vt:filetime>
  </property>
  <property fmtid="{D5CDD505-2E9C-101B-9397-08002B2CF9AE}" pid="5" name="Producer">
    <vt:lpwstr>www.ilovepdf.com</vt:lpwstr>
  </property>
</Properties>
</file>