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81693" y="533246"/>
            <a:ext cx="682195" cy="658179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539056" y="9706616"/>
            <a:ext cx="6444615" cy="0"/>
          </a:xfrm>
          <a:custGeom>
            <a:avLst/>
            <a:gdLst/>
            <a:ahLst/>
            <a:cxnLst/>
            <a:rect l="l" t="t" r="r" b="b"/>
            <a:pathLst>
              <a:path w="6444615" h="0">
                <a:moveTo>
                  <a:pt x="0" y="0"/>
                </a:moveTo>
                <a:lnTo>
                  <a:pt x="6444317" y="0"/>
                </a:lnTo>
              </a:path>
            </a:pathLst>
          </a:custGeom>
          <a:ln w="9141">
            <a:solidFill>
              <a:srgbClr val="181C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511647" y="1348352"/>
            <a:ext cx="6444615" cy="0"/>
          </a:xfrm>
          <a:custGeom>
            <a:avLst/>
            <a:gdLst/>
            <a:ahLst/>
            <a:cxnLst/>
            <a:rect l="l" t="t" r="r" b="b"/>
            <a:pathLst>
              <a:path w="6444615" h="0">
                <a:moveTo>
                  <a:pt x="0" y="0"/>
                </a:moveTo>
                <a:lnTo>
                  <a:pt x="6444317" y="0"/>
                </a:lnTo>
              </a:path>
            </a:pathLst>
          </a:custGeom>
          <a:ln w="9141">
            <a:solidFill>
              <a:srgbClr val="1F1F2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432031" y="383679"/>
            <a:ext cx="3056255" cy="5575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Arial MT"/>
                <a:cs typeface="Arial MT"/>
              </a:rPr>
              <a:t>PREFEITURA</a:t>
            </a:r>
            <a:r>
              <a:rPr dirty="0" sz="1150" spc="16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MUNICIPAL</a:t>
            </a:r>
            <a:r>
              <a:rPr dirty="0" sz="1150" spc="6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-5"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SEROPEDICA</a:t>
            </a:r>
            <a:endParaRPr sz="1150">
              <a:latin typeface="Arial MT"/>
              <a:cs typeface="Arial MT"/>
            </a:endParaRPr>
          </a:p>
          <a:p>
            <a:pPr marL="15240" marR="1932305" indent="-3175">
              <a:lnSpc>
                <a:spcPct val="122500"/>
              </a:lnSpc>
              <a:spcBef>
                <a:spcPts val="455"/>
              </a:spcBef>
            </a:pPr>
            <a:r>
              <a:rPr dirty="0" sz="800">
                <a:latin typeface="Arial MT"/>
                <a:cs typeface="Arial MT"/>
              </a:rPr>
              <a:t>Rua Maria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-25">
                <a:latin typeface="Arial MT"/>
                <a:cs typeface="Arial MT"/>
              </a:rPr>
              <a:t> 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052339" y="1211736"/>
            <a:ext cx="5870575" cy="50863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0">
                <a:latin typeface="Arial MT"/>
                <a:cs typeface="Arial MT"/>
              </a:rPr>
              <a:t>Republicado</a:t>
            </a:r>
            <a:r>
              <a:rPr dirty="0" sz="700" spc="60">
                <a:latin typeface="Arial MT"/>
                <a:cs typeface="Arial MT"/>
              </a:rPr>
              <a:t> </a:t>
            </a:r>
            <a:r>
              <a:rPr dirty="0" sz="700" spc="-30">
                <a:latin typeface="Arial MT"/>
                <a:cs typeface="Arial MT"/>
              </a:rPr>
              <a:t>por</a:t>
            </a:r>
            <a:r>
              <a:rPr dirty="0" sz="700" spc="10">
                <a:latin typeface="Arial MT"/>
                <a:cs typeface="Arial MT"/>
              </a:rPr>
              <a:t> </a:t>
            </a:r>
            <a:r>
              <a:rPr dirty="0" sz="700" spc="-50">
                <a:latin typeface="Arial MT"/>
                <a:cs typeface="Arial MT"/>
              </a:rPr>
              <a:t>haver</a:t>
            </a:r>
            <a:r>
              <a:rPr dirty="0" sz="700" spc="-15">
                <a:latin typeface="Arial MT"/>
                <a:cs typeface="Arial MT"/>
              </a:rPr>
              <a:t> </a:t>
            </a:r>
            <a:r>
              <a:rPr dirty="0" sz="700" spc="-45">
                <a:latin typeface="Arial MT"/>
                <a:cs typeface="Arial MT"/>
              </a:rPr>
              <a:t>Incorreção</a:t>
            </a:r>
            <a:r>
              <a:rPr dirty="0" sz="700" spc="65">
                <a:latin typeface="Arial MT"/>
                <a:cs typeface="Arial MT"/>
              </a:rPr>
              <a:t> </a:t>
            </a:r>
            <a:r>
              <a:rPr dirty="0" sz="700" spc="-40">
                <a:latin typeface="Arial MT"/>
                <a:cs typeface="Arial MT"/>
              </a:rPr>
              <a:t>-</a:t>
            </a:r>
            <a:r>
              <a:rPr dirty="0" sz="700" spc="-35">
                <a:latin typeface="Arial MT"/>
                <a:cs typeface="Arial MT"/>
              </a:rPr>
              <a:t> </a:t>
            </a:r>
            <a:r>
              <a:rPr dirty="0" sz="700" spc="-90">
                <a:latin typeface="Arial MT"/>
                <a:cs typeface="Arial MT"/>
              </a:rPr>
              <a:t>BOLETIM</a:t>
            </a:r>
            <a:r>
              <a:rPr dirty="0" sz="700" spc="45">
                <a:latin typeface="Arial MT"/>
                <a:cs typeface="Arial MT"/>
              </a:rPr>
              <a:t> </a:t>
            </a:r>
            <a:r>
              <a:rPr dirty="0" sz="700" spc="-75">
                <a:latin typeface="Arial MT"/>
                <a:cs typeface="Arial MT"/>
              </a:rPr>
              <a:t>OFICIAL</a:t>
            </a:r>
            <a:r>
              <a:rPr dirty="0" sz="700" spc="5">
                <a:latin typeface="Arial MT"/>
                <a:cs typeface="Arial MT"/>
              </a:rPr>
              <a:t> </a:t>
            </a:r>
            <a:r>
              <a:rPr dirty="0" sz="700" spc="-120">
                <a:latin typeface="Arial MT"/>
                <a:cs typeface="Arial MT"/>
              </a:rPr>
              <a:t>DO</a:t>
            </a:r>
            <a:r>
              <a:rPr dirty="0" sz="700">
                <a:latin typeface="Arial MT"/>
                <a:cs typeface="Arial MT"/>
              </a:rPr>
              <a:t> </a:t>
            </a:r>
            <a:r>
              <a:rPr dirty="0" sz="700" spc="-85">
                <a:latin typeface="Arial MT"/>
                <a:cs typeface="Arial MT"/>
              </a:rPr>
              <a:t>MUNICÍPIO</a:t>
            </a:r>
            <a:r>
              <a:rPr dirty="0" sz="700" spc="65">
                <a:latin typeface="Arial MT"/>
                <a:cs typeface="Arial MT"/>
              </a:rPr>
              <a:t> </a:t>
            </a:r>
            <a:r>
              <a:rPr dirty="0" sz="700" spc="-105">
                <a:latin typeface="Arial MT"/>
                <a:cs typeface="Arial MT"/>
              </a:rPr>
              <a:t>DE</a:t>
            </a:r>
            <a:r>
              <a:rPr dirty="0" sz="700" spc="-10">
                <a:latin typeface="Arial MT"/>
                <a:cs typeface="Arial MT"/>
              </a:rPr>
              <a:t> </a:t>
            </a:r>
            <a:r>
              <a:rPr dirty="0" sz="700" spc="-90">
                <a:latin typeface="Arial MT"/>
                <a:cs typeface="Arial MT"/>
              </a:rPr>
              <a:t>SEROPEDICA</a:t>
            </a:r>
            <a:r>
              <a:rPr dirty="0" sz="700" spc="100">
                <a:latin typeface="Arial MT"/>
                <a:cs typeface="Arial MT"/>
              </a:rPr>
              <a:t> </a:t>
            </a:r>
            <a:r>
              <a:rPr dirty="0" sz="700" spc="-45">
                <a:latin typeface="Arial MT"/>
                <a:cs typeface="Arial MT"/>
              </a:rPr>
              <a:t>- </a:t>
            </a:r>
            <a:r>
              <a:rPr dirty="0" sz="700" spc="-60">
                <a:latin typeface="Arial MT"/>
                <a:cs typeface="Arial MT"/>
              </a:rPr>
              <a:t>Edlçâo</a:t>
            </a:r>
            <a:r>
              <a:rPr dirty="0" sz="700" spc="35">
                <a:latin typeface="Arial MT"/>
                <a:cs typeface="Arial MT"/>
              </a:rPr>
              <a:t> </a:t>
            </a:r>
            <a:r>
              <a:rPr dirty="0" sz="700" spc="-60">
                <a:latin typeface="Arial MT"/>
                <a:cs typeface="Arial MT"/>
              </a:rPr>
              <a:t>Extra</a:t>
            </a:r>
            <a:r>
              <a:rPr dirty="0" sz="700" spc="25">
                <a:latin typeface="Arial MT"/>
                <a:cs typeface="Arial MT"/>
              </a:rPr>
              <a:t> </a:t>
            </a:r>
            <a:r>
              <a:rPr dirty="0" sz="700" spc="-60">
                <a:latin typeface="Arial MT"/>
                <a:cs typeface="Arial MT"/>
              </a:rPr>
              <a:t>n°</a:t>
            </a:r>
            <a:r>
              <a:rPr dirty="0" sz="700" spc="-10">
                <a:latin typeface="Arial MT"/>
                <a:cs typeface="Arial MT"/>
              </a:rPr>
              <a:t> </a:t>
            </a:r>
            <a:r>
              <a:rPr dirty="0" sz="700" spc="-80">
                <a:latin typeface="Arial MT"/>
                <a:cs typeface="Arial MT"/>
              </a:rPr>
              <a:t>2.240</a:t>
            </a:r>
            <a:r>
              <a:rPr dirty="0" sz="700" spc="20">
                <a:latin typeface="Arial MT"/>
                <a:cs typeface="Arial MT"/>
              </a:rPr>
              <a:t> </a:t>
            </a:r>
            <a:r>
              <a:rPr dirty="0" sz="700" spc="-45">
                <a:latin typeface="Arial MT"/>
                <a:cs typeface="Arial MT"/>
              </a:rPr>
              <a:t>-</a:t>
            </a:r>
            <a:r>
              <a:rPr dirty="0" sz="700" spc="-35">
                <a:latin typeface="Arial MT"/>
                <a:cs typeface="Arial MT"/>
              </a:rPr>
              <a:t> </a:t>
            </a:r>
            <a:r>
              <a:rPr dirty="0" sz="700" spc="-65">
                <a:latin typeface="Arial MT"/>
                <a:cs typeface="Arial MT"/>
              </a:rPr>
              <a:t>Ano</a:t>
            </a:r>
            <a:r>
              <a:rPr dirty="0" sz="700" spc="-5">
                <a:latin typeface="Arial MT"/>
                <a:cs typeface="Arial MT"/>
              </a:rPr>
              <a:t> </a:t>
            </a:r>
            <a:r>
              <a:rPr dirty="0" sz="700" spc="-55">
                <a:latin typeface="Arial MT"/>
                <a:cs typeface="Arial MT"/>
              </a:rPr>
              <a:t>VIII</a:t>
            </a:r>
            <a:r>
              <a:rPr dirty="0" sz="700" spc="-25">
                <a:latin typeface="Arial MT"/>
                <a:cs typeface="Arial MT"/>
              </a:rPr>
              <a:t> </a:t>
            </a:r>
            <a:r>
              <a:rPr dirty="0" sz="700" spc="-45">
                <a:latin typeface="Arial MT"/>
                <a:cs typeface="Arial MT"/>
              </a:rPr>
              <a:t>-</a:t>
            </a:r>
            <a:r>
              <a:rPr dirty="0" sz="700" spc="-65">
                <a:latin typeface="Arial MT"/>
                <a:cs typeface="Arial MT"/>
              </a:rPr>
              <a:t> </a:t>
            </a:r>
            <a:r>
              <a:rPr dirty="0" sz="700" spc="-70">
                <a:latin typeface="Arial MT"/>
                <a:cs typeface="Arial MT"/>
              </a:rPr>
              <a:t>17</a:t>
            </a:r>
            <a:r>
              <a:rPr dirty="0" sz="700" spc="5">
                <a:latin typeface="Arial MT"/>
                <a:cs typeface="Arial MT"/>
              </a:rPr>
              <a:t> </a:t>
            </a:r>
            <a:r>
              <a:rPr dirty="0" sz="700" spc="-70">
                <a:latin typeface="Arial MT"/>
                <a:cs typeface="Arial MT"/>
              </a:rPr>
              <a:t>de</a:t>
            </a:r>
            <a:r>
              <a:rPr dirty="0" sz="700">
                <a:latin typeface="Arial MT"/>
                <a:cs typeface="Arial MT"/>
              </a:rPr>
              <a:t> </a:t>
            </a:r>
            <a:r>
              <a:rPr dirty="0" sz="700" spc="-50">
                <a:latin typeface="Arial MT"/>
                <a:cs typeface="Arial MT"/>
              </a:rPr>
              <a:t>setembro</a:t>
            </a:r>
            <a:r>
              <a:rPr dirty="0" sz="700" spc="55">
                <a:latin typeface="Arial MT"/>
                <a:cs typeface="Arial MT"/>
              </a:rPr>
              <a:t> </a:t>
            </a:r>
            <a:r>
              <a:rPr dirty="0" sz="700" spc="-65">
                <a:latin typeface="Arial MT"/>
                <a:cs typeface="Arial MT"/>
              </a:rPr>
              <a:t>de</a:t>
            </a:r>
            <a:r>
              <a:rPr dirty="0" sz="700" spc="50">
                <a:latin typeface="Arial MT"/>
                <a:cs typeface="Arial MT"/>
              </a:rPr>
              <a:t> </a:t>
            </a:r>
            <a:r>
              <a:rPr dirty="0" sz="700" spc="-65">
                <a:latin typeface="Arial MT"/>
                <a:cs typeface="Arial MT"/>
              </a:rPr>
              <a:t>2025(Quarta-</a:t>
            </a:r>
            <a:r>
              <a:rPr dirty="0" sz="700" spc="-10">
                <a:latin typeface="Arial MT"/>
                <a:cs typeface="Arial MT"/>
              </a:rPr>
              <a:t>Feira)</a:t>
            </a:r>
            <a:endParaRPr sz="7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7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50"/>
              </a:spcBef>
            </a:pPr>
            <a:endParaRPr sz="7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750">
                <a:latin typeface="Arial MT"/>
                <a:cs typeface="Arial MT"/>
              </a:rPr>
              <a:t>Decreto</a:t>
            </a:r>
            <a:r>
              <a:rPr dirty="0" sz="750" spc="8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N°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3021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1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A3A3A"/>
                </a:solidFill>
                <a:latin typeface="Arial MT"/>
                <a:cs typeface="Arial MT"/>
              </a:rPr>
              <a:t>17</a:t>
            </a:r>
            <a:r>
              <a:rPr dirty="0" sz="750" spc="47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2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setembro.</a:t>
            </a:r>
            <a:r>
              <a:rPr dirty="0" sz="750" spc="100"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2025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065388" y="1997640"/>
            <a:ext cx="2824480" cy="252729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4604" marR="5080" indent="-2540">
              <a:lnSpc>
                <a:spcPts val="890"/>
              </a:lnSpc>
              <a:spcBef>
                <a:spcPts val="135"/>
              </a:spcBef>
            </a:pPr>
            <a:r>
              <a:rPr dirty="0" sz="750">
                <a:latin typeface="Arial MT"/>
                <a:cs typeface="Arial MT"/>
              </a:rPr>
              <a:t>Abre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crédito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suplementar</a:t>
            </a:r>
            <a:r>
              <a:rPr dirty="0" sz="750" spc="9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no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valor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total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 spc="-35">
                <a:latin typeface="Arial MT"/>
                <a:cs typeface="Arial MT"/>
              </a:rPr>
              <a:t>RS1.</a:t>
            </a:r>
            <a:r>
              <a:rPr dirty="0" sz="750" spc="-11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514.775.68,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para</a:t>
            </a:r>
            <a:r>
              <a:rPr dirty="0" sz="750">
                <a:latin typeface="Arial MT"/>
                <a:cs typeface="Arial MT"/>
              </a:rPr>
              <a:t> fins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que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se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especifica</a:t>
            </a:r>
            <a:r>
              <a:rPr dirty="0" sz="750" spc="8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da</a:t>
            </a:r>
            <a:r>
              <a:rPr dirty="0" sz="750" spc="7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outras</a:t>
            </a:r>
            <a:r>
              <a:rPr dirty="0" sz="750" spc="7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providé</a:t>
            </a:r>
            <a:r>
              <a:rPr dirty="0" sz="750" spc="-12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ncias.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98196" y="2715239"/>
            <a:ext cx="6250940" cy="9461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590" marR="5080" indent="788035">
              <a:lnSpc>
                <a:spcPct val="157300"/>
              </a:lnSpc>
              <a:spcBef>
                <a:spcPts val="100"/>
              </a:spcBef>
            </a:pPr>
            <a:r>
              <a:rPr dirty="0" sz="750">
                <a:solidFill>
                  <a:srgbClr val="030303"/>
                </a:solidFill>
                <a:latin typeface="Arial MT"/>
                <a:cs typeface="Arial MT"/>
              </a:rPr>
              <a:t>O</a:t>
            </a:r>
            <a:r>
              <a:rPr dirty="0" sz="750" spc="35">
                <a:solidFill>
                  <a:srgbClr val="030303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PREFEITO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MUNICIPAL,</a:t>
            </a:r>
            <a:r>
              <a:rPr dirty="0" sz="750" spc="9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no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uso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suas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atribuições</a:t>
            </a:r>
            <a:r>
              <a:rPr dirty="0" sz="750" spc="9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legais,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constitucionais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acordo</a:t>
            </a:r>
            <a:r>
              <a:rPr dirty="0" sz="750" spc="7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com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o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que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lhe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confere</a:t>
            </a:r>
            <a:r>
              <a:rPr dirty="0" sz="750" spc="9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o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art.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 i="1">
                <a:latin typeface="Arial"/>
                <a:cs typeface="Arial"/>
              </a:rPr>
              <a:t>8º</a:t>
            </a:r>
            <a:r>
              <a:rPr dirty="0" sz="750" spc="254" i="1">
                <a:latin typeface="Arial"/>
                <a:cs typeface="Arial"/>
              </a:rPr>
              <a:t> </a:t>
            </a:r>
            <a:r>
              <a:rPr dirty="0" sz="750" spc="-25">
                <a:latin typeface="Arial MT"/>
                <a:cs typeface="Arial MT"/>
              </a:rPr>
              <a:t>da</a:t>
            </a:r>
            <a:r>
              <a:rPr dirty="0" sz="750">
                <a:latin typeface="Arial MT"/>
                <a:cs typeface="Arial MT"/>
              </a:rPr>
              <a:t> Lei</a:t>
            </a:r>
            <a:r>
              <a:rPr dirty="0" sz="750" spc="2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n°</a:t>
            </a:r>
            <a:r>
              <a:rPr dirty="0" sz="750" spc="-2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859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10 de</a:t>
            </a:r>
            <a:r>
              <a:rPr dirty="0" sz="750" spc="1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dezembro</a:t>
            </a:r>
            <a:r>
              <a:rPr dirty="0" sz="750" spc="12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7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2024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-</a:t>
            </a:r>
            <a:r>
              <a:rPr dirty="0" sz="750" spc="-2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publicada</a:t>
            </a:r>
            <a:r>
              <a:rPr dirty="0" sz="750" spc="11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na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edição</a:t>
            </a:r>
            <a:r>
              <a:rPr dirty="0" sz="750" spc="7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extra</a:t>
            </a:r>
            <a:r>
              <a:rPr dirty="0" sz="750" spc="10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ll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n°</a:t>
            </a:r>
            <a:r>
              <a:rPr dirty="0" sz="750" spc="-2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1924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10/12/2024</a:t>
            </a: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15"/>
              </a:spcBef>
            </a:pP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heavy" sz="750">
                <a:uFill>
                  <a:solidFill>
                    <a:srgbClr val="131818"/>
                  </a:solidFill>
                </a:uFill>
                <a:latin typeface="Arial MT"/>
                <a:cs typeface="Arial MT"/>
              </a:rPr>
              <a:t>D E</a:t>
            </a:r>
            <a:r>
              <a:rPr dirty="0" u="heavy" sz="750" spc="-5">
                <a:uFill>
                  <a:solidFill>
                    <a:srgbClr val="13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131818"/>
                  </a:solidFill>
                </a:uFill>
                <a:latin typeface="Arial MT"/>
                <a:cs typeface="Arial MT"/>
              </a:rPr>
              <a:t>C</a:t>
            </a:r>
            <a:r>
              <a:rPr dirty="0" u="heavy" sz="750" spc="35">
                <a:uFill>
                  <a:solidFill>
                    <a:srgbClr val="13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131818"/>
                  </a:solidFill>
                </a:uFill>
                <a:latin typeface="Arial MT"/>
                <a:cs typeface="Arial MT"/>
              </a:rPr>
              <a:t>R</a:t>
            </a:r>
            <a:r>
              <a:rPr dirty="0" u="heavy" sz="750" spc="35">
                <a:uFill>
                  <a:solidFill>
                    <a:srgbClr val="13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131818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750" spc="-5">
                <a:uFill>
                  <a:solidFill>
                    <a:srgbClr val="13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131818"/>
                  </a:solidFill>
                </a:uFill>
                <a:latin typeface="Arial MT"/>
                <a:cs typeface="Arial MT"/>
              </a:rPr>
              <a:t>T</a:t>
            </a:r>
            <a:r>
              <a:rPr dirty="0" u="heavy" sz="750" spc="35">
                <a:uFill>
                  <a:solidFill>
                    <a:srgbClr val="13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 spc="-25">
                <a:uFill>
                  <a:solidFill>
                    <a:srgbClr val="131818"/>
                  </a:solidFill>
                </a:uFill>
                <a:latin typeface="Arial MT"/>
                <a:cs typeface="Arial MT"/>
              </a:rPr>
              <a:t>A:</a:t>
            </a:r>
            <a:r>
              <a:rPr dirty="0" u="heavy" sz="750" spc="500">
                <a:uFill>
                  <a:solidFill>
                    <a:srgbClr val="131818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70"/>
              </a:spcBef>
            </a:pPr>
            <a:endParaRPr sz="750">
              <a:latin typeface="Arial MT"/>
              <a:cs typeface="Arial MT"/>
            </a:endParaRPr>
          </a:p>
          <a:p>
            <a:pPr marL="318135">
              <a:lnSpc>
                <a:spcPct val="100000"/>
              </a:lnSpc>
              <a:spcBef>
                <a:spcPts val="5"/>
              </a:spcBef>
            </a:pPr>
            <a:r>
              <a:rPr dirty="0" sz="750">
                <a:latin typeface="Arial MT"/>
                <a:cs typeface="Arial MT"/>
              </a:rPr>
              <a:t>Artigo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1º</a:t>
            </a:r>
            <a:r>
              <a:rPr dirty="0" sz="750" spc="1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-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Fica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aberto</a:t>
            </a:r>
            <a:r>
              <a:rPr dirty="0" sz="750" spc="7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crédito</a:t>
            </a:r>
            <a:r>
              <a:rPr dirty="0" sz="750" spc="7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suplementar</a:t>
            </a:r>
            <a:r>
              <a:rPr dirty="0" sz="750" spc="8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as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seguintes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dotações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55559" y="4417057"/>
            <a:ext cx="2605405" cy="3314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heavy" sz="75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750" spc="31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 spc="-1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heavy" sz="750" spc="50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9690">
              <a:lnSpc>
                <a:spcPct val="100000"/>
              </a:lnSpc>
              <a:spcBef>
                <a:spcPts val="65"/>
              </a:spcBef>
            </a:pPr>
            <a:r>
              <a:rPr dirty="0" sz="1200" spc="-20" b="1">
                <a:latin typeface="Courier New"/>
                <a:cs typeface="Courier New"/>
              </a:rPr>
              <a:t>PREFETURAMUMCPALDESEROPEDICA</a:t>
            </a:r>
            <a:endParaRPr sz="1200">
              <a:latin typeface="Courier New"/>
              <a:cs typeface="Courier New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674682" y="4689775"/>
            <a:ext cx="589280" cy="537845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750" spc="-10">
                <a:latin typeface="Arial MT"/>
                <a:cs typeface="Arial MT"/>
              </a:rPr>
              <a:t>01.09</a:t>
            </a:r>
            <a:endParaRPr sz="750">
              <a:latin typeface="Arial MT"/>
              <a:cs typeface="Arial MT"/>
            </a:endParaRPr>
          </a:p>
          <a:p>
            <a:pPr marL="16510">
              <a:lnSpc>
                <a:spcPct val="100000"/>
              </a:lnSpc>
              <a:spcBef>
                <a:spcPts val="470"/>
              </a:spcBef>
            </a:pPr>
            <a:r>
              <a:rPr dirty="0" sz="750" spc="-10">
                <a:latin typeface="Arial MT"/>
                <a:cs typeface="Arial MT"/>
              </a:rPr>
              <a:t>2.808</a:t>
            </a:r>
            <a:endParaRPr sz="75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395"/>
              </a:spcBef>
            </a:pPr>
            <a:r>
              <a:rPr dirty="0" sz="750" spc="-10">
                <a:latin typeface="Arial MT"/>
                <a:cs typeface="Arial MT"/>
              </a:rPr>
              <a:t>4.4.9.0.52.00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447711" y="4689775"/>
            <a:ext cx="2811780" cy="537845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750" spc="20">
                <a:latin typeface="Arial MT"/>
                <a:cs typeface="Arial MT"/>
              </a:rPr>
              <a:t>Secretaria</a:t>
            </a:r>
            <a:r>
              <a:rPr dirty="0" sz="750" spc="130">
                <a:latin typeface="Arial MT"/>
                <a:cs typeface="Arial MT"/>
              </a:rPr>
              <a:t> </a:t>
            </a:r>
            <a:r>
              <a:rPr dirty="0" sz="750" spc="20">
                <a:latin typeface="Arial MT"/>
                <a:cs typeface="Arial MT"/>
              </a:rPr>
              <a:t>Municipal</a:t>
            </a:r>
            <a:r>
              <a:rPr dirty="0" sz="750" spc="105">
                <a:latin typeface="Arial MT"/>
                <a:cs typeface="Arial MT"/>
              </a:rPr>
              <a:t> </a:t>
            </a:r>
            <a:r>
              <a:rPr dirty="0" sz="750" spc="20">
                <a:latin typeface="Arial MT"/>
                <a:cs typeface="Arial MT"/>
              </a:rPr>
              <a:t>de</a:t>
            </a:r>
            <a:r>
              <a:rPr dirty="0" sz="750" spc="9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Educação</a:t>
            </a:r>
            <a:endParaRPr sz="750">
              <a:latin typeface="Arial MT"/>
              <a:cs typeface="Arial MT"/>
            </a:endParaRPr>
          </a:p>
          <a:p>
            <a:pPr marL="12700" marR="5080" indent="3175">
              <a:lnSpc>
                <a:spcPct val="144000"/>
              </a:lnSpc>
              <a:spcBef>
                <a:spcPts val="75"/>
              </a:spcBef>
            </a:pPr>
            <a:r>
              <a:rPr dirty="0" sz="750">
                <a:latin typeface="Arial MT"/>
                <a:cs typeface="Arial MT"/>
              </a:rPr>
              <a:t>Manutenção</a:t>
            </a:r>
            <a:r>
              <a:rPr dirty="0" sz="750" spc="1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Operacionalização</a:t>
            </a:r>
            <a:r>
              <a:rPr dirty="0" sz="750" spc="-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das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Unidades</a:t>
            </a:r>
            <a:r>
              <a:rPr dirty="0" sz="750" spc="12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Administrativas </a:t>
            </a:r>
            <a:r>
              <a:rPr dirty="0" sz="750">
                <a:latin typeface="Arial MT"/>
                <a:cs typeface="Arial MT"/>
              </a:rPr>
              <a:t>EQUIPAMENTOS</a:t>
            </a:r>
            <a:r>
              <a:rPr dirty="0" sz="750" spc="1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</a:t>
            </a:r>
            <a:r>
              <a:rPr dirty="0" sz="750" spc="-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MATERIAL</a:t>
            </a:r>
            <a:r>
              <a:rPr dirty="0" sz="750" spc="9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PERMANENT</a:t>
            </a:r>
            <a:r>
              <a:rPr dirty="0" sz="750" spc="-70">
                <a:latin typeface="Arial MT"/>
                <a:cs typeface="Arial MT"/>
              </a:rPr>
              <a:t> </a:t>
            </a:r>
            <a:r>
              <a:rPr dirty="0" sz="750" spc="-50">
                <a:latin typeface="Arial MT"/>
                <a:cs typeface="Arial MT"/>
              </a:rPr>
              <a:t>E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07833" y="5604421"/>
            <a:ext cx="1834514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>
                <a:latin typeface="Arial MT"/>
                <a:cs typeface="Arial MT"/>
              </a:rPr>
              <a:t>FUNDO</a:t>
            </a:r>
            <a:r>
              <a:rPr dirty="0" sz="950" spc="5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9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10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SAÚDE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556234" y="5074728"/>
            <a:ext cx="165544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50">
                <a:latin typeface="Arial MT"/>
                <a:cs typeface="Arial MT"/>
              </a:rPr>
              <a:t>Recursos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70">
                <a:latin typeface="Arial MT"/>
                <a:cs typeface="Arial MT"/>
              </a:rPr>
              <a:t>de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Impostos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Vinculados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Ed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468598" y="5039686"/>
            <a:ext cx="454659" cy="528955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dirty="0" sz="850" spc="-50">
                <a:latin typeface="Arial MT"/>
                <a:cs typeface="Arial MT"/>
              </a:rPr>
              <a:t>14.775,68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75"/>
              </a:spcBef>
            </a:pPr>
            <a:r>
              <a:rPr dirty="0" sz="850" spc="-50">
                <a:latin typeface="Arial MT"/>
                <a:cs typeface="Arial MT"/>
              </a:rPr>
              <a:t>14.775,68</a:t>
            </a:r>
            <a:endParaRPr sz="85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470"/>
              </a:spcBef>
            </a:pPr>
            <a:r>
              <a:rPr dirty="0" sz="750" spc="-10">
                <a:latin typeface="Arial MT"/>
                <a:cs typeface="Arial MT"/>
              </a:rPr>
              <a:t>14.775,68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080993" y="5171356"/>
            <a:ext cx="1445895" cy="397510"/>
          </a:xfrm>
          <a:prstGeom prst="rect">
            <a:avLst/>
          </a:prstGeom>
        </p:spPr>
        <p:txBody>
          <a:bodyPr wrap="square" lIns="0" tIns="806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35"/>
              </a:spcBef>
            </a:pPr>
            <a:r>
              <a:rPr dirty="0" sz="850" spc="-10">
                <a:latin typeface="Arial MT"/>
                <a:cs typeface="Arial MT"/>
              </a:rPr>
              <a:t>Total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do</a:t>
            </a:r>
            <a:r>
              <a:rPr dirty="0" sz="850" spc="-6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Projeto</a:t>
            </a:r>
            <a:r>
              <a:rPr dirty="0" sz="850">
                <a:latin typeface="Arial MT"/>
                <a:cs typeface="Arial MT"/>
              </a:rPr>
              <a:t> /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Atividade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R$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70"/>
              </a:spcBef>
            </a:pPr>
            <a:r>
              <a:rPr dirty="0" sz="750">
                <a:latin typeface="Arial MT"/>
                <a:cs typeface="Arial MT"/>
              </a:rPr>
              <a:t>Total</a:t>
            </a:r>
            <a:r>
              <a:rPr dirty="0" sz="750" spc="11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da</a:t>
            </a:r>
            <a:r>
              <a:rPr dirty="0" sz="750" spc="1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Unidade</a:t>
            </a:r>
            <a:r>
              <a:rPr dirty="0" sz="750" spc="450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R$</a:t>
            </a:r>
            <a:endParaRPr sz="750">
              <a:latin typeface="Arial MT"/>
              <a:cs typeface="Arial MT"/>
            </a:endParaRPr>
          </a:p>
        </p:txBody>
      </p:sp>
      <p:graphicFrame>
        <p:nvGraphicFramePr>
          <p:cNvPr id="16" name="object 16" descr=""/>
          <p:cNvGraphicFramePr>
            <a:graphicFrameLocks noGrp="1"/>
          </p:cNvGraphicFramePr>
          <p:nvPr/>
        </p:nvGraphicFramePr>
        <p:xfrm>
          <a:off x="658678" y="5797796"/>
          <a:ext cx="6365875" cy="11137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9135"/>
                <a:gridCol w="5054600"/>
                <a:gridCol w="536575"/>
              </a:tblGrid>
              <a:tr h="138430">
                <a:tc>
                  <a:txBody>
                    <a:bodyPr/>
                    <a:lstStyle/>
                    <a:p>
                      <a:pPr marL="31750">
                        <a:lnSpc>
                          <a:spcPts val="830"/>
                        </a:lnSpc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05.22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ts val="830"/>
                        </a:lnSpc>
                      </a:pPr>
                      <a:r>
                        <a:rPr dirty="0" sz="750" spc="20"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750" spc="1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2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2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11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Saúde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2.015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baseline="3703" sz="1125" spc="-15">
                          <a:latin typeface="Arial MT"/>
                          <a:cs typeface="Arial MT"/>
                        </a:rPr>
                        <a:t>MANUT</a:t>
                      </a:r>
                      <a:r>
                        <a:rPr dirty="0" baseline="3703" sz="1125" spc="-179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ENCÃO</a:t>
                      </a:r>
                      <a:r>
                        <a:rPr dirty="0" baseline="3703" sz="1125" spc="10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703" sz="1125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OPERACIONALIZA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CÃ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703" sz="1125" spc="3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baseline="3703" sz="1125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latin typeface="Arial MT"/>
                          <a:cs typeface="Arial MT"/>
                        </a:rPr>
                        <a:t>ESTRAT</a:t>
                      </a:r>
                      <a:r>
                        <a:rPr dirty="0" baseline="3703" sz="1125" spc="-14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ÉGIA</a:t>
                      </a:r>
                      <a:r>
                        <a:rPr dirty="0" baseline="3703" sz="1125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703" sz="1125" spc="2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SAÚDE</a:t>
                      </a:r>
                      <a:r>
                        <a:rPr dirty="0" baseline="3703" sz="1125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baseline="3703" sz="1125" spc="5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FAMÍLIA/UBS</a:t>
                      </a:r>
                      <a:r>
                        <a:rPr dirty="0" baseline="3703" sz="1125" spc="10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latin typeface="Arial MT"/>
                          <a:cs typeface="Arial MT"/>
                        </a:rPr>
                        <a:t>(PR</a:t>
                      </a:r>
                      <a:r>
                        <a:rPr dirty="0" baseline="3703" sz="1125" spc="-20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EVINE</a:t>
                      </a:r>
                      <a:r>
                        <a:rPr dirty="0" baseline="3703" sz="1125" spc="12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latin typeface="Arial MT"/>
                          <a:cs typeface="Arial MT"/>
                        </a:rPr>
                        <a:t>BRASIL)</a:t>
                      </a:r>
                      <a:endParaRPr baseline="3703" sz="1125">
                        <a:latin typeface="Arial MT"/>
                        <a:cs typeface="Arial MT"/>
                      </a:endParaRPr>
                    </a:p>
                  </a:txBody>
                  <a:tcPr marL="0" marR="0" marB="0" marT="3175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5938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3.3.9.0.30.03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120"/>
                        </a:spcBef>
                        <a:tabLst>
                          <a:tab pos="3215005" algn="l"/>
                        </a:tabLst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75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MATER</a:t>
                      </a:r>
                      <a:r>
                        <a:rPr dirty="0" sz="750" spc="-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lAIS</a:t>
                      </a:r>
                      <a:r>
                        <a:rPr dirty="0" sz="7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	SUS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75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ASPS</a:t>
                      </a:r>
                      <a:r>
                        <a:rPr dirty="0" sz="7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Governo</a:t>
                      </a:r>
                      <a:r>
                        <a:rPr dirty="0" sz="7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5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I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ctr" marR="254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300.000.00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3939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1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2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ctr" marR="254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300.000,00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</a:tr>
              <a:tr h="176530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750" spc="-10" i="1">
                          <a:latin typeface="Arial"/>
                          <a:cs typeface="Arial"/>
                        </a:rPr>
                        <a:t>2.020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29209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dirty="0" baseline="3703" sz="1125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baseline="3703" sz="1125" spc="20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703" sz="1125" spc="5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latin typeface="Arial MT"/>
                          <a:cs typeface="Arial MT"/>
                        </a:rPr>
                        <a:t>OPERAC</a:t>
                      </a:r>
                      <a:r>
                        <a:rPr dirty="0" baseline="3703" sz="1125" spc="-1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IONALIZA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CÃ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703" sz="1125" spc="5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baseline="3703" sz="1125" spc="11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37">
                          <a:latin typeface="Arial MT"/>
                          <a:cs typeface="Arial MT"/>
                        </a:rPr>
                        <a:t>FMS</a:t>
                      </a:r>
                      <a:endParaRPr baseline="3703" sz="1125">
                        <a:latin typeface="Arial MT"/>
                        <a:cs typeface="Arial MT"/>
                      </a:endParaRPr>
                    </a:p>
                  </a:txBody>
                  <a:tcPr marL="0" marR="0" marB="0" marT="349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1290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3.1.9.0.11.01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155"/>
                        </a:spcBef>
                        <a:tabLst>
                          <a:tab pos="3218180" algn="l"/>
                        </a:tabLst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VENCIME</a:t>
                      </a:r>
                      <a:r>
                        <a:rPr dirty="0" sz="750" spc="-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NTOS E</a:t>
                      </a:r>
                      <a:r>
                        <a:rPr dirty="0" sz="7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VANTAGENS</a:t>
                      </a:r>
                      <a:r>
                        <a:rPr dirty="0" sz="75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FIXAS</a:t>
                      </a:r>
                      <a:r>
                        <a:rPr dirty="0" sz="75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75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CIVIL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75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75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1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Sa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ctr" marR="127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500.000,00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</a:tr>
              <a:tr h="1358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3835">
                        <a:lnSpc>
                          <a:spcPts val="815"/>
                        </a:lnSpc>
                        <a:spcBef>
                          <a:spcPts val="155"/>
                        </a:spcBef>
                      </a:pPr>
                      <a:r>
                        <a:rPr dirty="0" sz="750">
                          <a:latin typeface="Trebuchet MS"/>
                          <a:cs typeface="Trebuchet MS"/>
                        </a:rPr>
                        <a:t>Total</a:t>
                      </a:r>
                      <a:r>
                        <a:rPr dirty="0" sz="7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750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75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750">
                          <a:latin typeface="Trebuchet MS"/>
                          <a:cs typeface="Trebuchet MS"/>
                        </a:rPr>
                        <a:t>Projeto</a:t>
                      </a:r>
                      <a:r>
                        <a:rPr dirty="0" sz="75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750" spc="-105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75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750">
                          <a:latin typeface="Trebuchet MS"/>
                          <a:cs typeface="Trebuchet MS"/>
                        </a:rPr>
                        <a:t>Atividade</a:t>
                      </a:r>
                      <a:r>
                        <a:rPr dirty="0" sz="75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750" spc="-25">
                          <a:latin typeface="Trebuchet MS"/>
                          <a:cs typeface="Trebuchet MS"/>
                        </a:rPr>
                        <a:t>RS</a:t>
                      </a:r>
                      <a:endParaRPr sz="750">
                        <a:latin typeface="Trebuchet MS"/>
                        <a:cs typeface="Trebuchet MS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5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latin typeface="Trebuchet MS"/>
                          <a:cs typeface="Trebuchet MS"/>
                        </a:rPr>
                        <a:t>500.000,00</a:t>
                      </a:r>
                      <a:endParaRPr sz="750">
                        <a:latin typeface="Trebuchet MS"/>
                        <a:cs typeface="Trebuchet MS"/>
                      </a:endParaRPr>
                    </a:p>
                  </a:txBody>
                  <a:tcPr marL="0" marR="0" marB="0" marT="19685"/>
                </a:tc>
              </a:tr>
            </a:tbl>
          </a:graphicData>
        </a:graphic>
      </p:graphicFrame>
      <p:sp>
        <p:nvSpPr>
          <p:cNvPr id="17" name="object 17" descr=""/>
          <p:cNvSpPr txBox="1"/>
          <p:nvPr/>
        </p:nvSpPr>
        <p:spPr>
          <a:xfrm>
            <a:off x="681904" y="6917223"/>
            <a:ext cx="582930" cy="354965"/>
          </a:xfrm>
          <a:prstGeom prst="rect">
            <a:avLst/>
          </a:prstGeom>
        </p:spPr>
        <p:txBody>
          <a:bodyPr wrap="square" lIns="0" tIns="628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95"/>
              </a:spcBef>
            </a:pPr>
            <a:r>
              <a:rPr dirty="0" sz="750" spc="-10">
                <a:latin typeface="Arial MT"/>
                <a:cs typeface="Arial MT"/>
              </a:rPr>
              <a:t>2.133</a:t>
            </a:r>
            <a:endParaRPr sz="75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395"/>
              </a:spcBef>
            </a:pPr>
            <a:r>
              <a:rPr dirty="0" sz="750" spc="-10">
                <a:latin typeface="Arial MT"/>
                <a:cs typeface="Arial MT"/>
              </a:rPr>
              <a:t>3.3.9.0.30.03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454266" y="6967501"/>
            <a:ext cx="524827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10">
                <a:latin typeface="Arial MT"/>
                <a:cs typeface="Arial MT"/>
              </a:rPr>
              <a:t>MANUT</a:t>
            </a:r>
            <a:r>
              <a:rPr dirty="0" sz="750" spc="-12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ENCÃO</a:t>
            </a:r>
            <a:r>
              <a:rPr dirty="0" sz="750" spc="9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/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OPERACIONALIZACÃO</a:t>
            </a:r>
            <a:r>
              <a:rPr dirty="0" sz="750" spc="-1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DAS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UNIDADES</a:t>
            </a:r>
            <a:r>
              <a:rPr dirty="0" sz="750" spc="11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SAÚDE</a:t>
            </a:r>
            <a:r>
              <a:rPr dirty="0" sz="750" spc="10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C0C0C"/>
                </a:solidFill>
                <a:latin typeface="Arial MT"/>
                <a:cs typeface="Arial MT"/>
              </a:rPr>
              <a:t>/</a:t>
            </a:r>
            <a:r>
              <a:rPr dirty="0" sz="750" spc="2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CEMES</a:t>
            </a:r>
            <a:r>
              <a:rPr dirty="0" sz="750" spc="9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/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SAMU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192/SAÚ</a:t>
            </a:r>
            <a:r>
              <a:rPr dirty="0" sz="750" spc="-12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MENTAL/UPA</a:t>
            </a:r>
            <a:r>
              <a:rPr dirty="0" sz="750" spc="185">
                <a:latin typeface="Arial MT"/>
                <a:cs typeface="Arial MT"/>
              </a:rPr>
              <a:t> </a:t>
            </a:r>
            <a:r>
              <a:rPr dirty="0" sz="750" spc="-50">
                <a:latin typeface="Arial MT"/>
                <a:cs typeface="Arial MT"/>
              </a:rPr>
              <a:t>2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453683" y="7132046"/>
            <a:ext cx="1691639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OUTROS</a:t>
            </a:r>
            <a:r>
              <a:rPr dirty="0" sz="750" spc="11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MATERIAIS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CONSUMO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4084336" y="7081768"/>
            <a:ext cx="2143125" cy="6870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78790">
              <a:lnSpc>
                <a:spcPct val="144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SUS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-</a:t>
            </a:r>
            <a:r>
              <a:rPr dirty="0" sz="750" spc="1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Manutenção</a:t>
            </a:r>
            <a:r>
              <a:rPr dirty="0" sz="750" spc="7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ASPS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- </a:t>
            </a:r>
            <a:r>
              <a:rPr dirty="0" sz="750" spc="-10">
                <a:latin typeface="Arial MT"/>
                <a:cs typeface="Arial MT"/>
              </a:rPr>
              <a:t>Go'zerno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 spc="-50">
                <a:solidFill>
                  <a:srgbClr val="0E0E0E"/>
                </a:solidFill>
                <a:latin typeface="Arial MT"/>
                <a:cs typeface="Arial MT"/>
              </a:rPr>
              <a:t>I</a:t>
            </a:r>
            <a:r>
              <a:rPr dirty="0" sz="75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Total</a:t>
            </a:r>
            <a:r>
              <a:rPr dirty="0" sz="750" spc="1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do</a:t>
            </a:r>
            <a:r>
              <a:rPr dirty="0" sz="750" spc="15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Projeto</a:t>
            </a:r>
            <a:r>
              <a:rPr dirty="0" sz="750" spc="21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/</a:t>
            </a:r>
            <a:r>
              <a:rPr dirty="0" sz="750" spc="204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Atividade</a:t>
            </a:r>
            <a:r>
              <a:rPr dirty="0" sz="750" spc="200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R$</a:t>
            </a:r>
            <a:endParaRPr sz="75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465"/>
              </a:spcBef>
            </a:pPr>
            <a:r>
              <a:rPr dirty="0" sz="750">
                <a:latin typeface="Arial MT"/>
                <a:cs typeface="Arial MT"/>
              </a:rPr>
              <a:t>Total</a:t>
            </a:r>
            <a:r>
              <a:rPr dirty="0" sz="750" spc="11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da</a:t>
            </a:r>
            <a:r>
              <a:rPr dirty="0" sz="750" spc="12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Unidade</a:t>
            </a:r>
            <a:r>
              <a:rPr dirty="0" sz="750" spc="475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R$</a:t>
            </a:r>
            <a:endParaRPr sz="750">
              <a:latin typeface="Arial MT"/>
              <a:cs typeface="Arial MT"/>
            </a:endParaRPr>
          </a:p>
          <a:p>
            <a:pPr marL="400685">
              <a:lnSpc>
                <a:spcPct val="100000"/>
              </a:lnSpc>
              <a:spcBef>
                <a:spcPts val="350"/>
              </a:spcBef>
            </a:pPr>
            <a:r>
              <a:rPr dirty="0" sz="750" spc="10">
                <a:latin typeface="Arial MT"/>
                <a:cs typeface="Arial MT"/>
              </a:rPr>
              <a:t>Valor</a:t>
            </a:r>
            <a:r>
              <a:rPr dirty="0" sz="750" spc="195">
                <a:latin typeface="Arial MT"/>
                <a:cs typeface="Arial MT"/>
              </a:rPr>
              <a:t> </a:t>
            </a:r>
            <a:r>
              <a:rPr dirty="0" sz="750" spc="10">
                <a:latin typeface="Arial MT"/>
                <a:cs typeface="Arial MT"/>
              </a:rPr>
              <a:t>Total</a:t>
            </a:r>
            <a:r>
              <a:rPr dirty="0" sz="750" spc="80">
                <a:latin typeface="Arial MT"/>
                <a:cs typeface="Arial MT"/>
              </a:rPr>
              <a:t> </a:t>
            </a:r>
            <a:r>
              <a:rPr dirty="0" sz="750" spc="10">
                <a:latin typeface="Arial MT"/>
                <a:cs typeface="Arial MT"/>
              </a:rPr>
              <a:t>Suplementado</a:t>
            </a:r>
            <a:r>
              <a:rPr dirty="0" sz="750" spc="270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R$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6339023" y="7081768"/>
            <a:ext cx="595630" cy="687070"/>
          </a:xfrm>
          <a:prstGeom prst="rect">
            <a:avLst/>
          </a:prstGeom>
        </p:spPr>
        <p:txBody>
          <a:bodyPr wrap="square" lIns="0" tIns="62865" rIns="0" bIns="0" rtlCol="0" vert="horz">
            <a:spAutoFit/>
          </a:bodyPr>
          <a:lstStyle/>
          <a:p>
            <a:pPr marL="100330">
              <a:lnSpc>
                <a:spcPct val="100000"/>
              </a:lnSpc>
              <a:spcBef>
                <a:spcPts val="495"/>
              </a:spcBef>
            </a:pPr>
            <a:r>
              <a:rPr dirty="0" sz="750" spc="-10">
                <a:latin typeface="Arial MT"/>
                <a:cs typeface="Arial MT"/>
              </a:rPr>
              <a:t>700.000,00</a:t>
            </a:r>
            <a:endParaRPr sz="750">
              <a:latin typeface="Arial MT"/>
              <a:cs typeface="Arial MT"/>
            </a:endParaRPr>
          </a:p>
          <a:p>
            <a:pPr marL="94615">
              <a:lnSpc>
                <a:spcPct val="100000"/>
              </a:lnSpc>
              <a:spcBef>
                <a:spcPts val="395"/>
              </a:spcBef>
            </a:pPr>
            <a:r>
              <a:rPr dirty="0" sz="750" spc="-10">
                <a:latin typeface="Arial MT"/>
                <a:cs typeface="Arial MT"/>
              </a:rPr>
              <a:t>700.000,00</a:t>
            </a:r>
            <a:endParaRPr sz="75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465"/>
              </a:spcBef>
            </a:pPr>
            <a:r>
              <a:rPr dirty="0" sz="750" spc="-10">
                <a:latin typeface="Arial MT"/>
                <a:cs typeface="Arial MT"/>
              </a:rPr>
              <a:t>1.500.000,00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sz="750" spc="-10">
                <a:latin typeface="Arial MT"/>
                <a:cs typeface="Arial MT"/>
              </a:rPr>
              <a:t>1.514.775,68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1004642" y="7803936"/>
            <a:ext cx="5781040" cy="281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64820" marR="5080" indent="-452755">
              <a:lnSpc>
                <a:spcPct val="112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Artigo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2º</a:t>
            </a:r>
            <a:r>
              <a:rPr dirty="0" sz="750" spc="20"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-</a:t>
            </a:r>
            <a:r>
              <a:rPr dirty="0" sz="750" spc="-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As</a:t>
            </a:r>
            <a:r>
              <a:rPr dirty="0" sz="750" spc="1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despesas</a:t>
            </a:r>
            <a:r>
              <a:rPr dirty="0" sz="750" spc="9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decorrentes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da</a:t>
            </a:r>
            <a:r>
              <a:rPr dirty="0" sz="750" spc="7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abertura</a:t>
            </a:r>
            <a:r>
              <a:rPr dirty="0" sz="750" spc="7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do</a:t>
            </a:r>
            <a:r>
              <a:rPr dirty="0" sz="750" spc="1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presente</a:t>
            </a:r>
            <a:r>
              <a:rPr dirty="0" sz="750" spc="7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crédito</a:t>
            </a:r>
            <a:r>
              <a:rPr dirty="0" sz="750" spc="9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suplementar,</a:t>
            </a:r>
            <a:r>
              <a:rPr dirty="0" sz="750" spc="9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serão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cobertas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com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recursos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ce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que</a:t>
            </a:r>
            <a:r>
              <a:rPr dirty="0" sz="750" spc="7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trata</a:t>
            </a:r>
            <a:r>
              <a:rPr dirty="0" sz="750" spc="7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F1F1F"/>
                </a:solidFill>
                <a:latin typeface="Arial MT"/>
                <a:cs typeface="Arial MT"/>
              </a:rPr>
              <a:t>o</a:t>
            </a:r>
            <a:r>
              <a:rPr dirty="0" sz="750" spc="6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Artigo </a:t>
            </a:r>
            <a:r>
              <a:rPr dirty="0" sz="750">
                <a:latin typeface="Arial MT"/>
                <a:cs typeface="Arial MT"/>
              </a:rPr>
              <a:t>43</a:t>
            </a:r>
            <a:r>
              <a:rPr dirty="0" sz="750" spc="1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parágrafo</a:t>
            </a:r>
            <a:r>
              <a:rPr dirty="0" sz="750" spc="1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1º da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Lei</a:t>
            </a:r>
            <a:r>
              <a:rPr dirty="0" sz="750" spc="1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Federal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N°</a:t>
            </a:r>
            <a:r>
              <a:rPr dirty="0" sz="750" spc="-1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4.320/64,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Inciso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III.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1857508" y="8151308"/>
            <a:ext cx="1591945" cy="3733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2105" marR="5080" indent="-320040">
              <a:lnSpc>
                <a:spcPct val="152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Inciso:</a:t>
            </a:r>
            <a:r>
              <a:rPr dirty="0" sz="750" spc="10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II</a:t>
            </a:r>
            <a:r>
              <a:rPr dirty="0" sz="750" spc="-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-</a:t>
            </a:r>
            <a:r>
              <a:rPr dirty="0" sz="750" spc="-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Excesso</a:t>
            </a:r>
            <a:r>
              <a:rPr dirty="0" sz="750" spc="9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Arrecadação: </a:t>
            </a:r>
            <a:r>
              <a:rPr dirty="0" sz="750">
                <a:latin typeface="Arial MT"/>
                <a:cs typeface="Arial MT"/>
              </a:rPr>
              <a:t>III</a:t>
            </a:r>
            <a:r>
              <a:rPr dirty="0" sz="750" spc="-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- Anulação</a:t>
            </a:r>
            <a:r>
              <a:rPr dirty="0" sz="750" spc="7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1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Dotação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567252" y="8500272"/>
            <a:ext cx="2595880" cy="358140"/>
          </a:xfrm>
          <a:prstGeom prst="rect">
            <a:avLst/>
          </a:prstGeom>
        </p:spPr>
        <p:txBody>
          <a:bodyPr wrap="square" lIns="0" tIns="425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dirty="0" u="heavy" sz="800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00" spc="45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heavy" sz="800" spc="500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6515">
              <a:lnSpc>
                <a:spcPct val="100000"/>
              </a:lnSpc>
              <a:spcBef>
                <a:spcPts val="280"/>
              </a:spcBef>
            </a:pPr>
            <a:r>
              <a:rPr dirty="0" sz="950" spc="-10">
                <a:latin typeface="Arial MT"/>
                <a:cs typeface="Arial MT"/>
              </a:rPr>
              <a:t>PREFEITURA</a:t>
            </a:r>
            <a:r>
              <a:rPr dirty="0" sz="950" spc="18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8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683819" y="8794253"/>
            <a:ext cx="584200" cy="534670"/>
          </a:xfrm>
          <a:prstGeom prst="rect">
            <a:avLst/>
          </a:prstGeom>
        </p:spPr>
        <p:txBody>
          <a:bodyPr wrap="square" lIns="0" tIns="685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dirty="0" sz="750" spc="-10">
                <a:latin typeface="Arial MT"/>
                <a:cs typeface="Arial MT"/>
              </a:rPr>
              <a:t>01.08</a:t>
            </a:r>
            <a:endParaRPr sz="75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445"/>
              </a:spcBef>
            </a:pPr>
            <a:r>
              <a:rPr dirty="0" sz="750" spc="-10">
                <a:latin typeface="Arial MT"/>
                <a:cs typeface="Arial MT"/>
              </a:rPr>
              <a:t>1.032</a:t>
            </a:r>
            <a:endParaRPr sz="75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420"/>
              </a:spcBef>
            </a:pPr>
            <a:r>
              <a:rPr dirty="0" sz="750" spc="-10">
                <a:latin typeface="Arial MT"/>
                <a:cs typeface="Arial MT"/>
              </a:rPr>
              <a:t>3.3.9.0.30.03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1456729" y="8794253"/>
            <a:ext cx="1935480" cy="53467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 marR="5080">
              <a:lnSpc>
                <a:spcPct val="148000"/>
              </a:lnSpc>
              <a:spcBef>
                <a:spcPts val="110"/>
              </a:spcBef>
            </a:pPr>
            <a:r>
              <a:rPr dirty="0" sz="750" spc="20">
                <a:latin typeface="Arial MT"/>
                <a:cs typeface="Arial MT"/>
              </a:rPr>
              <a:t>Secretaria</a:t>
            </a:r>
            <a:r>
              <a:rPr dirty="0" sz="750" spc="130">
                <a:latin typeface="Arial MT"/>
                <a:cs typeface="Arial MT"/>
              </a:rPr>
              <a:t> </a:t>
            </a:r>
            <a:r>
              <a:rPr dirty="0" sz="750" spc="20">
                <a:latin typeface="Arial MT"/>
                <a:cs typeface="Arial MT"/>
              </a:rPr>
              <a:t>Municipal</a:t>
            </a:r>
            <a:r>
              <a:rPr dirty="0" sz="750" spc="105">
                <a:latin typeface="Arial MT"/>
                <a:cs typeface="Arial MT"/>
              </a:rPr>
              <a:t> </a:t>
            </a:r>
            <a:r>
              <a:rPr dirty="0" sz="750" spc="20">
                <a:latin typeface="Arial MT"/>
                <a:cs typeface="Arial MT"/>
              </a:rPr>
              <a:t>de</a:t>
            </a:r>
            <a:r>
              <a:rPr dirty="0" sz="750" spc="11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Obras </a:t>
            </a:r>
            <a:r>
              <a:rPr dirty="0" sz="750">
                <a:latin typeface="Arial MT"/>
                <a:cs typeface="Arial MT"/>
              </a:rPr>
              <a:t>Infraestrutura,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Saneamento</a:t>
            </a:r>
            <a:r>
              <a:rPr dirty="0" sz="750" spc="1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Pavimentação </a:t>
            </a:r>
            <a:r>
              <a:rPr dirty="0" sz="750">
                <a:latin typeface="Arial MT"/>
                <a:cs typeface="Arial MT"/>
              </a:rPr>
              <a:t>OUTROS</a:t>
            </a:r>
            <a:r>
              <a:rPr dirty="0" sz="750" spc="8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MATERIAIS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2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CONSUMO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683496" y="9527086"/>
            <a:ext cx="26860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10">
                <a:latin typeface="Arial MT"/>
                <a:cs typeface="Arial MT"/>
              </a:rPr>
              <a:t>1.036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1460101" y="9527086"/>
            <a:ext cx="155130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Sistem</a:t>
            </a:r>
            <a:r>
              <a:rPr dirty="0" sz="750" spc="-12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</a:t>
            </a:r>
            <a:r>
              <a:rPr dirty="0" sz="750" spc="1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2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Es9oto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Água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Pluvial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3032443" y="9719817"/>
            <a:ext cx="290830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20">
                <a:latin typeface="Arial MT"/>
                <a:cs typeface="Arial MT"/>
              </a:rPr>
              <a:t>Servaux</a:t>
            </a:r>
            <a:endParaRPr sz="600">
              <a:latin typeface="Arial MT"/>
              <a:cs typeface="Arial MT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3949172" y="8154358"/>
            <a:ext cx="725170" cy="37338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565"/>
              </a:spcBef>
            </a:pPr>
            <a:r>
              <a:rPr dirty="0" sz="750" spc="-10">
                <a:latin typeface="Arial MT"/>
                <a:cs typeface="Arial MT"/>
              </a:rPr>
              <a:t>R$1.514.775,68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70"/>
              </a:spcBef>
            </a:pPr>
            <a:r>
              <a:rPr dirty="0" sz="750" spc="-10">
                <a:latin typeface="Arial MT"/>
                <a:cs typeface="Arial MT"/>
              </a:rPr>
              <a:t>$1.514.775,68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4093473" y="9144672"/>
            <a:ext cx="2121535" cy="3549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72440">
              <a:lnSpc>
                <a:spcPct val="144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Recursos</a:t>
            </a:r>
            <a:r>
              <a:rPr dirty="0" sz="750" spc="9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não</a:t>
            </a:r>
            <a:r>
              <a:rPr dirty="0" sz="750" spc="8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Vinculados</a:t>
            </a:r>
            <a:r>
              <a:rPr dirty="0" sz="750" spc="8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Imposto </a:t>
            </a:r>
            <a:r>
              <a:rPr dirty="0" sz="750">
                <a:latin typeface="Arial MT"/>
                <a:cs typeface="Arial MT"/>
              </a:rPr>
              <a:t>Total</a:t>
            </a:r>
            <a:r>
              <a:rPr dirty="0" sz="750" spc="17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do</a:t>
            </a:r>
            <a:r>
              <a:rPr dirty="0" sz="750" spc="1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Projeto</a:t>
            </a:r>
            <a:r>
              <a:rPr dirty="0" sz="750" spc="20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/</a:t>
            </a:r>
            <a:r>
              <a:rPr dirty="0" sz="750" spc="1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Atividade</a:t>
            </a:r>
            <a:r>
              <a:rPr dirty="0" sz="750" spc="185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R$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32" name="object 32" descr=""/>
          <p:cNvSpPr txBox="1"/>
          <p:nvPr/>
        </p:nvSpPr>
        <p:spPr>
          <a:xfrm>
            <a:off x="6345114" y="9144672"/>
            <a:ext cx="586740" cy="354965"/>
          </a:xfrm>
          <a:prstGeom prst="rect">
            <a:avLst/>
          </a:prstGeom>
        </p:spPr>
        <p:txBody>
          <a:bodyPr wrap="square" lIns="0" tIns="628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95"/>
              </a:spcBef>
            </a:pPr>
            <a:r>
              <a:rPr dirty="0" sz="750" spc="-10">
                <a:latin typeface="Arial MT"/>
                <a:cs typeface="Arial MT"/>
              </a:rPr>
              <a:t>1.000.000,00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sz="750" spc="-10">
                <a:latin typeface="Arial MT"/>
                <a:cs typeface="Arial MT"/>
              </a:rPr>
              <a:t>1.000.000,00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33" name="object 33" descr=""/>
          <p:cNvSpPr txBox="1"/>
          <p:nvPr/>
        </p:nvSpPr>
        <p:spPr>
          <a:xfrm>
            <a:off x="6480561" y="9716770"/>
            <a:ext cx="476250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25">
                <a:latin typeface="Arial MT"/>
                <a:cs typeface="Arial MT"/>
              </a:rPr>
              <a:t>Página</a:t>
            </a:r>
            <a:r>
              <a:rPr dirty="0" sz="600" spc="5">
                <a:latin typeface="Arial MT"/>
                <a:cs typeface="Arial MT"/>
              </a:rPr>
              <a:t> </a:t>
            </a:r>
            <a:r>
              <a:rPr dirty="0" sz="600">
                <a:latin typeface="Arial MT"/>
                <a:cs typeface="Arial MT"/>
              </a:rPr>
              <a:t>1</a:t>
            </a:r>
            <a:r>
              <a:rPr dirty="0" sz="600" spc="-20">
                <a:latin typeface="Arial MT"/>
                <a:cs typeface="Arial MT"/>
              </a:rPr>
              <a:t> ae</a:t>
            </a:r>
            <a:r>
              <a:rPr dirty="0" sz="600" spc="-15">
                <a:latin typeface="Arial MT"/>
                <a:cs typeface="Arial MT"/>
              </a:rPr>
              <a:t> </a:t>
            </a:r>
            <a:r>
              <a:rPr dirty="0" sz="600" spc="-50">
                <a:latin typeface="Arial MT"/>
                <a:cs typeface="Arial MT"/>
              </a:rPr>
              <a:t>2</a:t>
            </a:r>
            <a:endParaRPr sz="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87784" y="533246"/>
            <a:ext cx="682195" cy="673414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542102" y="9709663"/>
            <a:ext cx="6444615" cy="0"/>
          </a:xfrm>
          <a:custGeom>
            <a:avLst/>
            <a:gdLst/>
            <a:ahLst/>
            <a:cxnLst/>
            <a:rect l="l" t="t" r="r" b="b"/>
            <a:pathLst>
              <a:path w="6444615" h="0">
                <a:moveTo>
                  <a:pt x="0" y="0"/>
                </a:moveTo>
                <a:lnTo>
                  <a:pt x="6444317" y="0"/>
                </a:lnTo>
              </a:path>
            </a:pathLst>
          </a:custGeom>
          <a:ln w="9141">
            <a:solidFill>
              <a:srgbClr val="1C1C1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817103" y="5632610"/>
            <a:ext cx="1891664" cy="0"/>
          </a:xfrm>
          <a:custGeom>
            <a:avLst/>
            <a:gdLst/>
            <a:ahLst/>
            <a:cxnLst/>
            <a:rect l="l" t="t" r="r" b="b"/>
            <a:pathLst>
              <a:path w="1891664" h="0">
                <a:moveTo>
                  <a:pt x="0" y="0"/>
                </a:moveTo>
                <a:lnTo>
                  <a:pt x="1891267" y="0"/>
                </a:lnTo>
              </a:path>
            </a:pathLst>
          </a:custGeom>
          <a:ln w="9141">
            <a:solidFill>
              <a:srgbClr val="1C1C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526874" y="1348352"/>
            <a:ext cx="6441440" cy="0"/>
          </a:xfrm>
          <a:custGeom>
            <a:avLst/>
            <a:gdLst/>
            <a:ahLst/>
            <a:cxnLst/>
            <a:rect l="l" t="t" r="r" b="b"/>
            <a:pathLst>
              <a:path w="6441440" h="0">
                <a:moveTo>
                  <a:pt x="0" y="0"/>
                </a:moveTo>
                <a:lnTo>
                  <a:pt x="6441272" y="0"/>
                </a:lnTo>
              </a:path>
            </a:pathLst>
          </a:custGeom>
          <a:ln w="9141">
            <a:solidFill>
              <a:srgbClr val="1C1F1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393310" y="454017"/>
            <a:ext cx="3061335" cy="5480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latin typeface="Arial"/>
                <a:cs typeface="Arial"/>
              </a:rPr>
              <a:t>PREFEITURA</a:t>
            </a:r>
            <a:r>
              <a:rPr dirty="0" sz="1100" spc="2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MUNICIPAL</a:t>
            </a:r>
            <a:r>
              <a:rPr dirty="0" sz="1100" spc="25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13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SEROPEDICA</a:t>
            </a:r>
            <a:endParaRPr sz="1100">
              <a:latin typeface="Arial"/>
              <a:cs typeface="Arial"/>
            </a:endParaRPr>
          </a:p>
          <a:p>
            <a:pPr marL="17145" marR="1932305" indent="-3175">
              <a:lnSpc>
                <a:spcPct val="120000"/>
              </a:lnSpc>
              <a:spcBef>
                <a:spcPts val="490"/>
              </a:spcBef>
            </a:pPr>
            <a:r>
              <a:rPr dirty="0" sz="800">
                <a:latin typeface="Arial MT"/>
                <a:cs typeface="Arial MT"/>
              </a:rPr>
              <a:t>Rua Maria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61161" y="2143967"/>
            <a:ext cx="2591435" cy="358140"/>
          </a:xfrm>
          <a:prstGeom prst="rect">
            <a:avLst/>
          </a:prstGeom>
        </p:spPr>
        <p:txBody>
          <a:bodyPr wrap="square" lIns="0" tIns="425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dirty="0" u="heavy" sz="8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00" spc="7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heavy" sz="800" spc="5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6515">
              <a:lnSpc>
                <a:spcPct val="100000"/>
              </a:lnSpc>
              <a:spcBef>
                <a:spcPts val="280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10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7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15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657664" y="2519437"/>
          <a:ext cx="6367780" cy="19589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40410"/>
                <a:gridCol w="4881880"/>
                <a:gridCol w="669289"/>
              </a:tblGrid>
              <a:tr h="143510">
                <a:tc>
                  <a:txBody>
                    <a:bodyPr/>
                    <a:lstStyle/>
                    <a:p>
                      <a:pPr marL="34925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Obras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1.036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Sistema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Esaoto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Água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Pluvial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2560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135"/>
                        </a:spcBef>
                        <a:tabLst>
                          <a:tab pos="3174365" algn="l"/>
                        </a:tabLst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INSTALAÇÕES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baseline="3472" sz="1200" spc="4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baseline="3472" sz="12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 de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Imposto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ctr" marL="12255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0129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ctr" marL="12255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0129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ctr" marL="3619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1.500.000,00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61925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01.09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750" spc="2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750" spc="1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2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2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Educação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93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2.808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750" spc="1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Operacionalizacão</a:t>
                      </a:r>
                      <a:r>
                        <a:rPr dirty="0" sz="7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75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75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Administrativas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100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3.3.9.0.94.00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114"/>
                        </a:spcBef>
                        <a:tabLst>
                          <a:tab pos="3176905" algn="l"/>
                        </a:tabLst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INDENIZACÕES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RESTITUICÕES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Ed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algn="ctr" marL="17780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14.775.68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0129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ctr" marL="17653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14.775,68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0129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 Unidade</a:t>
                      </a:r>
                      <a:r>
                        <a:rPr dirty="0" sz="800" spc="2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ctr" marL="17653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14.775,68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746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2227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ctr" marL="4254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1.514.775,68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</a:tr>
              <a:tr h="155575">
                <a:tc>
                  <a:txBody>
                    <a:bodyPr/>
                    <a:lstStyle/>
                    <a:p>
                      <a:pPr marL="246379">
                        <a:lnSpc>
                          <a:spcPts val="869"/>
                        </a:lnSpc>
                        <a:spcBef>
                          <a:spcPts val="254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Artigo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3º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-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2384"/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69"/>
                        </a:lnSpc>
                        <a:spcBef>
                          <a:spcPts val="254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Revogadas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disposições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em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contrário.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Publique-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se,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afixe-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cumpra-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se.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2384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9" name="object 9" descr=""/>
          <p:cNvSpPr txBox="1"/>
          <p:nvPr/>
        </p:nvSpPr>
        <p:spPr>
          <a:xfrm>
            <a:off x="2741136" y="5084124"/>
            <a:ext cx="200723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0">
                <a:latin typeface="Arial MT"/>
                <a:cs typeface="Arial MT"/>
              </a:rPr>
              <a:t>Gabinete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do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Prefeito,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17</a:t>
            </a:r>
            <a:r>
              <a:rPr dirty="0" sz="800" spc="38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8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setembro,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035489" y="9713723"/>
            <a:ext cx="288290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20">
                <a:latin typeface="Arial MT"/>
                <a:cs typeface="Arial MT"/>
              </a:rPr>
              <a:t>Servaux</a:t>
            </a:r>
            <a:endParaRPr sz="6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6480561" y="9713723"/>
            <a:ext cx="478790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25">
                <a:latin typeface="Arial MT"/>
                <a:cs typeface="Arial MT"/>
              </a:rPr>
              <a:t>Pág</a:t>
            </a:r>
            <a:r>
              <a:rPr dirty="0" sz="600" spc="-35">
                <a:latin typeface="Arial MT"/>
                <a:cs typeface="Arial MT"/>
              </a:rPr>
              <a:t> </a:t>
            </a:r>
            <a:r>
              <a:rPr dirty="0" sz="600" spc="-10">
                <a:latin typeface="Arial MT"/>
                <a:cs typeface="Arial MT"/>
              </a:rPr>
              <a:t>na</a:t>
            </a:r>
            <a:r>
              <a:rPr dirty="0" sz="600" spc="-25">
                <a:latin typeface="Arial MT"/>
                <a:cs typeface="Arial MT"/>
              </a:rPr>
              <a:t> </a:t>
            </a:r>
            <a:r>
              <a:rPr dirty="0" sz="600">
                <a:solidFill>
                  <a:srgbClr val="3D3D3D"/>
                </a:solidFill>
                <a:latin typeface="Arial MT"/>
                <a:cs typeface="Arial MT"/>
              </a:rPr>
              <a:t>2</a:t>
            </a:r>
            <a:r>
              <a:rPr dirty="0" sz="600" spc="-2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600" spc="-20">
                <a:solidFill>
                  <a:srgbClr val="0E0E0E"/>
                </a:solidFill>
                <a:latin typeface="Arial MT"/>
                <a:cs typeface="Arial MT"/>
              </a:rPr>
              <a:t>de</a:t>
            </a:r>
            <a:r>
              <a:rPr dirty="0" sz="60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600" spc="-50">
                <a:solidFill>
                  <a:srgbClr val="181818"/>
                </a:solidFill>
                <a:latin typeface="Arial MT"/>
                <a:cs typeface="Arial MT"/>
              </a:rPr>
              <a:t>2</a:t>
            </a:r>
            <a:endParaRPr sz="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2026-01-13T13:15:55Z</dcterms:created>
  <dcterms:modified xsi:type="dcterms:W3CDTF">2026-01-13T13:15:55Z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2025-12-09T00:00:00Z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2026-01-13T00:00:00Z</vt:filetime>
  </property>
  <property fmtid="{D5CDD505-2E9C-101B-9397-08002B2CF9AE}" pid="5" name="Producer">
    <vt:lpwstr>Scanner System Image Conversion</vt:lpwstr>
  </property>
</Properties>
</file>