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83838"/>
                </a:solidFill>
                <a:latin typeface="Cambria"/>
                <a:cs typeface="Cambria"/>
              </a:defRPr>
            </a:lvl1pPr>
          </a:lstStyle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dirty="0" sz="550">
                <a:solidFill>
                  <a:srgbClr val="2D2D2D"/>
                </a:solidFill>
                <a:latin typeface="Microsoft Sans Serif"/>
                <a:cs typeface="Microsoft Sans Serif"/>
              </a:rPr>
              <a:t>Pagina</a:t>
            </a:r>
            <a:r>
              <a:rPr dirty="0" sz="550" spc="50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fld id="{81D60167-4931-47E6-BA6A-407CBD079E47}" type="slidenum">
              <a:rPr dirty="0" sz="550">
                <a:solidFill>
                  <a:srgbClr val="4D4D4D"/>
                </a:solidFill>
                <a:latin typeface="Microsoft Sans Serif"/>
                <a:cs typeface="Microsoft Sans Serif"/>
              </a:rPr>
              <a:t>#</a:t>
            </a:fld>
            <a:r>
              <a:rPr dirty="0" sz="550" spc="40">
                <a:solidFill>
                  <a:srgbClr val="4D4D4D"/>
                </a:solidFill>
                <a:latin typeface="Microsoft Sans Serif"/>
                <a:cs typeface="Microsoft Sans Serif"/>
              </a:rPr>
              <a:t> </a:t>
            </a:r>
            <a:r>
              <a:rPr dirty="0" sz="550">
                <a:solidFill>
                  <a:srgbClr val="464646"/>
                </a:solidFill>
                <a:latin typeface="Microsoft Sans Serif"/>
                <a:cs typeface="Microsoft Sans Serif"/>
              </a:rPr>
              <a:t>de</a:t>
            </a:r>
            <a:r>
              <a:rPr dirty="0" sz="550" spc="70">
                <a:solidFill>
                  <a:srgbClr val="464646"/>
                </a:solidFill>
                <a:latin typeface="Microsoft Sans Serif"/>
                <a:cs typeface="Microsoft Sans Serif"/>
              </a:rPr>
              <a:t> </a:t>
            </a:r>
            <a:r>
              <a:rPr dirty="0" sz="550" spc="-50">
                <a:solidFill>
                  <a:srgbClr val="5D5D5D"/>
                </a:solidFill>
                <a:latin typeface="Microsoft Sans Serif"/>
                <a:cs typeface="Microsoft Sans Serif"/>
              </a:rPr>
              <a:t>3</a:t>
            </a:r>
            <a:endParaRPr sz="5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83838"/>
                </a:solidFill>
                <a:latin typeface="Cambria"/>
                <a:cs typeface="Cambria"/>
              </a:defRPr>
            </a:lvl1pPr>
          </a:lstStyle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dirty="0" sz="550">
                <a:solidFill>
                  <a:srgbClr val="2D2D2D"/>
                </a:solidFill>
                <a:latin typeface="Microsoft Sans Serif"/>
                <a:cs typeface="Microsoft Sans Serif"/>
              </a:rPr>
              <a:t>Pagina</a:t>
            </a:r>
            <a:r>
              <a:rPr dirty="0" sz="550" spc="50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fld id="{81D60167-4931-47E6-BA6A-407CBD079E47}" type="slidenum">
              <a:rPr dirty="0" sz="550">
                <a:solidFill>
                  <a:srgbClr val="4D4D4D"/>
                </a:solidFill>
                <a:latin typeface="Microsoft Sans Serif"/>
                <a:cs typeface="Microsoft Sans Serif"/>
              </a:rPr>
              <a:t>#</a:t>
            </a:fld>
            <a:r>
              <a:rPr dirty="0" sz="550" spc="40">
                <a:solidFill>
                  <a:srgbClr val="4D4D4D"/>
                </a:solidFill>
                <a:latin typeface="Microsoft Sans Serif"/>
                <a:cs typeface="Microsoft Sans Serif"/>
              </a:rPr>
              <a:t> </a:t>
            </a:r>
            <a:r>
              <a:rPr dirty="0" sz="550">
                <a:solidFill>
                  <a:srgbClr val="464646"/>
                </a:solidFill>
                <a:latin typeface="Microsoft Sans Serif"/>
                <a:cs typeface="Microsoft Sans Serif"/>
              </a:rPr>
              <a:t>de</a:t>
            </a:r>
            <a:r>
              <a:rPr dirty="0" sz="550" spc="70">
                <a:solidFill>
                  <a:srgbClr val="464646"/>
                </a:solidFill>
                <a:latin typeface="Microsoft Sans Serif"/>
                <a:cs typeface="Microsoft Sans Serif"/>
              </a:rPr>
              <a:t> </a:t>
            </a:r>
            <a:r>
              <a:rPr dirty="0" sz="550" spc="-50">
                <a:solidFill>
                  <a:srgbClr val="5D5D5D"/>
                </a:solidFill>
                <a:latin typeface="Microsoft Sans Serif"/>
                <a:cs typeface="Microsoft Sans Serif"/>
              </a:rPr>
              <a:t>3</a:t>
            </a:r>
            <a:endParaRPr sz="5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83838"/>
                </a:solidFill>
                <a:latin typeface="Cambria"/>
                <a:cs typeface="Cambria"/>
              </a:defRPr>
            </a:lvl1pPr>
          </a:lstStyle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dirty="0" sz="550">
                <a:solidFill>
                  <a:srgbClr val="2D2D2D"/>
                </a:solidFill>
                <a:latin typeface="Microsoft Sans Serif"/>
                <a:cs typeface="Microsoft Sans Serif"/>
              </a:rPr>
              <a:t>Pagina</a:t>
            </a:r>
            <a:r>
              <a:rPr dirty="0" sz="550" spc="50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fld id="{81D60167-4931-47E6-BA6A-407CBD079E47}" type="slidenum">
              <a:rPr dirty="0" sz="550">
                <a:solidFill>
                  <a:srgbClr val="4D4D4D"/>
                </a:solidFill>
                <a:latin typeface="Microsoft Sans Serif"/>
                <a:cs typeface="Microsoft Sans Serif"/>
              </a:rPr>
              <a:t>#</a:t>
            </a:fld>
            <a:r>
              <a:rPr dirty="0" sz="550" spc="40">
                <a:solidFill>
                  <a:srgbClr val="4D4D4D"/>
                </a:solidFill>
                <a:latin typeface="Microsoft Sans Serif"/>
                <a:cs typeface="Microsoft Sans Serif"/>
              </a:rPr>
              <a:t> </a:t>
            </a:r>
            <a:r>
              <a:rPr dirty="0" sz="550">
                <a:solidFill>
                  <a:srgbClr val="464646"/>
                </a:solidFill>
                <a:latin typeface="Microsoft Sans Serif"/>
                <a:cs typeface="Microsoft Sans Serif"/>
              </a:rPr>
              <a:t>de</a:t>
            </a:r>
            <a:r>
              <a:rPr dirty="0" sz="550" spc="70">
                <a:solidFill>
                  <a:srgbClr val="464646"/>
                </a:solidFill>
                <a:latin typeface="Microsoft Sans Serif"/>
                <a:cs typeface="Microsoft Sans Serif"/>
              </a:rPr>
              <a:t> </a:t>
            </a:r>
            <a:r>
              <a:rPr dirty="0" sz="550" spc="-50">
                <a:solidFill>
                  <a:srgbClr val="5D5D5D"/>
                </a:solidFill>
                <a:latin typeface="Microsoft Sans Serif"/>
                <a:cs typeface="Microsoft Sans Serif"/>
              </a:rPr>
              <a:t>3</a:t>
            </a:r>
            <a:endParaRPr sz="5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83838"/>
                </a:solidFill>
                <a:latin typeface="Cambria"/>
                <a:cs typeface="Cambria"/>
              </a:defRPr>
            </a:lvl1pPr>
          </a:lstStyle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dirty="0" sz="550">
                <a:solidFill>
                  <a:srgbClr val="2D2D2D"/>
                </a:solidFill>
                <a:latin typeface="Microsoft Sans Serif"/>
                <a:cs typeface="Microsoft Sans Serif"/>
              </a:rPr>
              <a:t>Pagina</a:t>
            </a:r>
            <a:r>
              <a:rPr dirty="0" sz="550" spc="50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fld id="{81D60167-4931-47E6-BA6A-407CBD079E47}" type="slidenum">
              <a:rPr dirty="0" sz="550">
                <a:solidFill>
                  <a:srgbClr val="4D4D4D"/>
                </a:solidFill>
                <a:latin typeface="Microsoft Sans Serif"/>
                <a:cs typeface="Microsoft Sans Serif"/>
              </a:rPr>
              <a:t>#</a:t>
            </a:fld>
            <a:r>
              <a:rPr dirty="0" sz="550" spc="40">
                <a:solidFill>
                  <a:srgbClr val="4D4D4D"/>
                </a:solidFill>
                <a:latin typeface="Microsoft Sans Serif"/>
                <a:cs typeface="Microsoft Sans Serif"/>
              </a:rPr>
              <a:t> </a:t>
            </a:r>
            <a:r>
              <a:rPr dirty="0" sz="550">
                <a:solidFill>
                  <a:srgbClr val="464646"/>
                </a:solidFill>
                <a:latin typeface="Microsoft Sans Serif"/>
                <a:cs typeface="Microsoft Sans Serif"/>
              </a:rPr>
              <a:t>de</a:t>
            </a:r>
            <a:r>
              <a:rPr dirty="0" sz="550" spc="70">
                <a:solidFill>
                  <a:srgbClr val="464646"/>
                </a:solidFill>
                <a:latin typeface="Microsoft Sans Serif"/>
                <a:cs typeface="Microsoft Sans Serif"/>
              </a:rPr>
              <a:t> </a:t>
            </a:r>
            <a:r>
              <a:rPr dirty="0" sz="550" spc="-50">
                <a:solidFill>
                  <a:srgbClr val="5D5D5D"/>
                </a:solidFill>
                <a:latin typeface="Microsoft Sans Serif"/>
                <a:cs typeface="Microsoft Sans Serif"/>
              </a:rPr>
              <a:t>3</a:t>
            </a:r>
            <a:endParaRPr sz="5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83838"/>
                </a:solidFill>
                <a:latin typeface="Cambria"/>
                <a:cs typeface="Cambria"/>
              </a:defRPr>
            </a:lvl1pPr>
          </a:lstStyle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dirty="0" sz="550">
                <a:solidFill>
                  <a:srgbClr val="2D2D2D"/>
                </a:solidFill>
                <a:latin typeface="Microsoft Sans Serif"/>
                <a:cs typeface="Microsoft Sans Serif"/>
              </a:rPr>
              <a:t>Pagina</a:t>
            </a:r>
            <a:r>
              <a:rPr dirty="0" sz="550" spc="50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fld id="{81D60167-4931-47E6-BA6A-407CBD079E47}" type="slidenum">
              <a:rPr dirty="0" sz="550">
                <a:solidFill>
                  <a:srgbClr val="4D4D4D"/>
                </a:solidFill>
                <a:latin typeface="Microsoft Sans Serif"/>
                <a:cs typeface="Microsoft Sans Serif"/>
              </a:rPr>
              <a:t>#</a:t>
            </a:fld>
            <a:r>
              <a:rPr dirty="0" sz="550" spc="40">
                <a:solidFill>
                  <a:srgbClr val="4D4D4D"/>
                </a:solidFill>
                <a:latin typeface="Microsoft Sans Serif"/>
                <a:cs typeface="Microsoft Sans Serif"/>
              </a:rPr>
              <a:t> </a:t>
            </a:r>
            <a:r>
              <a:rPr dirty="0" sz="550">
                <a:solidFill>
                  <a:srgbClr val="464646"/>
                </a:solidFill>
                <a:latin typeface="Microsoft Sans Serif"/>
                <a:cs typeface="Microsoft Sans Serif"/>
              </a:rPr>
              <a:t>de</a:t>
            </a:r>
            <a:r>
              <a:rPr dirty="0" sz="550" spc="70">
                <a:solidFill>
                  <a:srgbClr val="464646"/>
                </a:solidFill>
                <a:latin typeface="Microsoft Sans Serif"/>
                <a:cs typeface="Microsoft Sans Serif"/>
              </a:rPr>
              <a:t> </a:t>
            </a:r>
            <a:r>
              <a:rPr dirty="0" sz="550" spc="-50">
                <a:solidFill>
                  <a:srgbClr val="5D5D5D"/>
                </a:solidFill>
                <a:latin typeface="Microsoft Sans Serif"/>
                <a:cs typeface="Microsoft Sans Serif"/>
              </a:rPr>
              <a:t>3</a:t>
            </a:r>
            <a:endParaRPr sz="5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376410" y="9531873"/>
            <a:ext cx="564259" cy="1249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rgbClr val="383838"/>
                </a:solidFill>
                <a:latin typeface="Cambria"/>
                <a:cs typeface="Cambria"/>
              </a:defRPr>
            </a:lvl1pPr>
          </a:lstStyle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dirty="0" sz="550">
                <a:solidFill>
                  <a:srgbClr val="2D2D2D"/>
                </a:solidFill>
                <a:latin typeface="Microsoft Sans Serif"/>
                <a:cs typeface="Microsoft Sans Serif"/>
              </a:rPr>
              <a:t>Pagina</a:t>
            </a:r>
            <a:r>
              <a:rPr dirty="0" sz="550" spc="50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fld id="{81D60167-4931-47E6-BA6A-407CBD079E47}" type="slidenum">
              <a:rPr dirty="0" sz="550">
                <a:solidFill>
                  <a:srgbClr val="4D4D4D"/>
                </a:solidFill>
                <a:latin typeface="Microsoft Sans Serif"/>
                <a:cs typeface="Microsoft Sans Serif"/>
              </a:rPr>
              <a:t>#</a:t>
            </a:fld>
            <a:r>
              <a:rPr dirty="0" sz="550" spc="40">
                <a:solidFill>
                  <a:srgbClr val="4D4D4D"/>
                </a:solidFill>
                <a:latin typeface="Microsoft Sans Serif"/>
                <a:cs typeface="Microsoft Sans Serif"/>
              </a:rPr>
              <a:t> </a:t>
            </a:r>
            <a:r>
              <a:rPr dirty="0" sz="550">
                <a:solidFill>
                  <a:srgbClr val="464646"/>
                </a:solidFill>
                <a:latin typeface="Microsoft Sans Serif"/>
                <a:cs typeface="Microsoft Sans Serif"/>
              </a:rPr>
              <a:t>de</a:t>
            </a:r>
            <a:r>
              <a:rPr dirty="0" sz="550" spc="70">
                <a:solidFill>
                  <a:srgbClr val="464646"/>
                </a:solidFill>
                <a:latin typeface="Microsoft Sans Serif"/>
                <a:cs typeface="Microsoft Sans Serif"/>
              </a:rPr>
              <a:t> </a:t>
            </a:r>
            <a:r>
              <a:rPr dirty="0" sz="550" spc="-50">
                <a:solidFill>
                  <a:srgbClr val="5D5D5D"/>
                </a:solidFill>
                <a:latin typeface="Microsoft Sans Serif"/>
                <a:cs typeface="Microsoft Sans Serif"/>
              </a:rPr>
              <a:t>3</a:t>
            </a:r>
            <a:endParaRPr sz="550">
              <a:latin typeface="Microsoft Sans Serif"/>
              <a:cs typeface="Microsoft Sans Serif"/>
            </a:endParaRP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Relationship Id="rId3" Type="http://schemas.openxmlformats.org/officeDocument/2006/relationships/image" Target="../media/image5.jpg"/><Relationship Id="rId4" Type="http://schemas.openxmlformats.org/officeDocument/2006/relationships/image" Target="../media/image6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jpg"/><Relationship Id="rId3" Type="http://schemas.openxmlformats.org/officeDocument/2006/relationships/image" Target="../media/image8.jpg"/><Relationship Id="rId4" Type="http://schemas.openxmlformats.org/officeDocument/2006/relationships/image" Target="../media/image9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6635495" y="9530119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 h="0">
                <a:moveTo>
                  <a:pt x="0" y="0"/>
                </a:moveTo>
                <a:lnTo>
                  <a:pt x="240792" y="0"/>
                </a:lnTo>
              </a:path>
            </a:pathLst>
          </a:custGeom>
          <a:ln w="9138">
            <a:solidFill>
              <a:srgbClr val="575757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551687" y="9492041"/>
            <a:ext cx="6010910" cy="30480"/>
            <a:chOff x="551687" y="9492041"/>
            <a:chExt cx="6010910" cy="30480"/>
          </a:xfrm>
        </p:grpSpPr>
        <p:sp>
          <p:nvSpPr>
            <p:cNvPr id="4" name="object 4" descr=""/>
            <p:cNvSpPr/>
            <p:nvPr/>
          </p:nvSpPr>
          <p:spPr>
            <a:xfrm>
              <a:off x="1280159" y="9517934"/>
              <a:ext cx="5282565" cy="0"/>
            </a:xfrm>
            <a:custGeom>
              <a:avLst/>
              <a:gdLst/>
              <a:ahLst/>
              <a:cxnLst/>
              <a:rect l="l" t="t" r="r" b="b"/>
              <a:pathLst>
                <a:path w="5282565" h="0">
                  <a:moveTo>
                    <a:pt x="0" y="0"/>
                  </a:moveTo>
                  <a:lnTo>
                    <a:pt x="5282184" y="0"/>
                  </a:lnTo>
                </a:path>
              </a:pathLst>
            </a:custGeom>
            <a:ln w="9138">
              <a:solidFill>
                <a:srgbClr val="57575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722375" y="9499657"/>
              <a:ext cx="518159" cy="0"/>
            </a:xfrm>
            <a:custGeom>
              <a:avLst/>
              <a:gdLst/>
              <a:ahLst/>
              <a:cxnLst/>
              <a:rect l="l" t="t" r="r" b="b"/>
              <a:pathLst>
                <a:path w="518159" h="0">
                  <a:moveTo>
                    <a:pt x="0" y="0"/>
                  </a:moveTo>
                  <a:lnTo>
                    <a:pt x="518159" y="0"/>
                  </a:lnTo>
                </a:path>
              </a:pathLst>
            </a:custGeom>
            <a:ln w="9138">
              <a:solidFill>
                <a:srgbClr val="57575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551687" y="9496610"/>
              <a:ext cx="134620" cy="0"/>
            </a:xfrm>
            <a:custGeom>
              <a:avLst/>
              <a:gdLst/>
              <a:ahLst/>
              <a:cxnLst/>
              <a:rect l="l" t="t" r="r" b="b"/>
              <a:pathLst>
                <a:path w="134620" h="0">
                  <a:moveTo>
                    <a:pt x="0" y="0"/>
                  </a:moveTo>
                  <a:lnTo>
                    <a:pt x="134112" y="0"/>
                  </a:lnTo>
                </a:path>
              </a:pathLst>
            </a:custGeom>
            <a:ln w="9138">
              <a:solidFill>
                <a:srgbClr val="57575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/>
          <p:nvPr/>
        </p:nvSpPr>
        <p:spPr>
          <a:xfrm>
            <a:off x="1277111" y="1216967"/>
            <a:ext cx="2411095" cy="0"/>
          </a:xfrm>
          <a:custGeom>
            <a:avLst/>
            <a:gdLst/>
            <a:ahLst/>
            <a:cxnLst/>
            <a:rect l="l" t="t" r="r" b="b"/>
            <a:pathLst>
              <a:path w="2411095" h="0">
                <a:moveTo>
                  <a:pt x="0" y="0"/>
                </a:moveTo>
                <a:lnTo>
                  <a:pt x="2410968" y="0"/>
                </a:lnTo>
              </a:path>
            </a:pathLst>
          </a:custGeom>
          <a:ln w="9138">
            <a:solidFill>
              <a:srgbClr val="575B5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3800855" y="1213922"/>
            <a:ext cx="3023870" cy="0"/>
          </a:xfrm>
          <a:custGeom>
            <a:avLst/>
            <a:gdLst/>
            <a:ahLst/>
            <a:cxnLst/>
            <a:rect l="l" t="t" r="r" b="b"/>
            <a:pathLst>
              <a:path w="3023870" h="0">
                <a:moveTo>
                  <a:pt x="0" y="0"/>
                </a:moveTo>
                <a:lnTo>
                  <a:pt x="3023616" y="0"/>
                </a:lnTo>
              </a:path>
            </a:pathLst>
          </a:custGeom>
          <a:ln w="9138">
            <a:solidFill>
              <a:srgbClr val="575B5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/>
          <p:nvPr/>
        </p:nvSpPr>
        <p:spPr>
          <a:xfrm>
            <a:off x="957072" y="1216967"/>
            <a:ext cx="97790" cy="0"/>
          </a:xfrm>
          <a:custGeom>
            <a:avLst/>
            <a:gdLst/>
            <a:ahLst/>
            <a:cxnLst/>
            <a:rect l="l" t="t" r="r" b="b"/>
            <a:pathLst>
              <a:path w="97790" h="0">
                <a:moveTo>
                  <a:pt x="0" y="0"/>
                </a:moveTo>
                <a:lnTo>
                  <a:pt x="97536" y="0"/>
                </a:lnTo>
              </a:path>
            </a:pathLst>
          </a:custGeom>
          <a:ln w="9138">
            <a:solidFill>
              <a:srgbClr val="575B5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/>
          <p:nvPr/>
        </p:nvSpPr>
        <p:spPr>
          <a:xfrm>
            <a:off x="728472" y="674739"/>
            <a:ext cx="368935" cy="0"/>
          </a:xfrm>
          <a:custGeom>
            <a:avLst/>
            <a:gdLst/>
            <a:ahLst/>
            <a:cxnLst/>
            <a:rect l="l" t="t" r="r" b="b"/>
            <a:pathLst>
              <a:path w="368934" h="0">
                <a:moveTo>
                  <a:pt x="0" y="0"/>
                </a:moveTo>
                <a:lnTo>
                  <a:pt x="368808" y="0"/>
                </a:lnTo>
              </a:path>
            </a:pathLst>
          </a:custGeom>
          <a:ln w="9138">
            <a:solidFill>
              <a:srgbClr val="AC4F67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11" name="object 11" descr=""/>
          <p:cNvGrpSpPr/>
          <p:nvPr/>
        </p:nvGrpSpPr>
        <p:grpSpPr>
          <a:xfrm>
            <a:off x="633983" y="511765"/>
            <a:ext cx="594360" cy="554990"/>
            <a:chOff x="633983" y="511765"/>
            <a:chExt cx="594360" cy="554990"/>
          </a:xfrm>
        </p:grpSpPr>
        <p:pic>
          <p:nvPicPr>
            <p:cNvPr id="12" name="object 12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33983" y="728048"/>
              <a:ext cx="594360" cy="338131"/>
            </a:xfrm>
            <a:prstGeom prst="rect">
              <a:avLst/>
            </a:prstGeom>
          </p:spPr>
        </p:pic>
        <p:pic>
          <p:nvPicPr>
            <p:cNvPr id="13" name="object 13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0183" y="511765"/>
              <a:ext cx="381000" cy="292437"/>
            </a:xfrm>
            <a:prstGeom prst="rect">
              <a:avLst/>
            </a:prstGeom>
          </p:spPr>
        </p:pic>
      </p:grpSp>
      <p:pic>
        <p:nvPicPr>
          <p:cNvPr id="14" name="object 1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983992" y="9559058"/>
            <a:ext cx="262128" cy="60924"/>
          </a:xfrm>
          <a:prstGeom prst="rect">
            <a:avLst/>
          </a:prstGeom>
        </p:spPr>
      </p:pic>
      <p:sp>
        <p:nvSpPr>
          <p:cNvPr id="15" name="object 15" descr=""/>
          <p:cNvSpPr txBox="1"/>
          <p:nvPr/>
        </p:nvSpPr>
        <p:spPr>
          <a:xfrm>
            <a:off x="1414772" y="258668"/>
            <a:ext cx="3034665" cy="548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10" b="1">
                <a:solidFill>
                  <a:srgbClr val="424242"/>
                </a:solidFill>
                <a:latin typeface="Arial"/>
                <a:cs typeface="Arial"/>
              </a:rPr>
              <a:t>PREFEITURA</a:t>
            </a:r>
            <a:r>
              <a:rPr dirty="0" sz="1150" spc="65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82828"/>
                </a:solidFill>
                <a:latin typeface="Arial"/>
                <a:cs typeface="Arial"/>
              </a:rPr>
              <a:t>MUNICIPAL </a:t>
            </a:r>
            <a:r>
              <a:rPr dirty="0" sz="1150" b="1">
                <a:solidFill>
                  <a:srgbClr val="414141"/>
                </a:solidFill>
                <a:latin typeface="Arial"/>
                <a:cs typeface="Arial"/>
              </a:rPr>
              <a:t>DE</a:t>
            </a:r>
            <a:r>
              <a:rPr dirty="0" sz="1150" spc="-35" b="1">
                <a:solidFill>
                  <a:srgbClr val="414141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3B3B3B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12620" indent="2540">
              <a:lnSpc>
                <a:spcPct val="119900"/>
              </a:lnSpc>
              <a:spcBef>
                <a:spcPts val="430"/>
              </a:spcBef>
            </a:pPr>
            <a:r>
              <a:rPr dirty="0" sz="800" spc="-20">
                <a:solidFill>
                  <a:srgbClr val="626262"/>
                </a:solidFill>
                <a:latin typeface="Microsoft Sans Serif"/>
                <a:cs typeface="Microsoft Sans Serif"/>
              </a:rPr>
              <a:t>Rua</a:t>
            </a:r>
            <a:r>
              <a:rPr dirty="0" sz="800" spc="-25">
                <a:solidFill>
                  <a:srgbClr val="626262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32323"/>
                </a:solidFill>
                <a:latin typeface="Microsoft Sans Serif"/>
                <a:cs typeface="Microsoft Sans Serif"/>
              </a:rPr>
              <a:t>Maria</a:t>
            </a:r>
            <a:r>
              <a:rPr dirty="0" sz="800" spc="10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63636"/>
                </a:solidFill>
                <a:latin typeface="Microsoft Sans Serif"/>
                <a:cs typeface="Microsoft Sans Serif"/>
              </a:rPr>
              <a:t>Lourenşo,</a:t>
            </a:r>
            <a:r>
              <a:rPr dirty="0" sz="800" spc="35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343434"/>
                </a:solidFill>
                <a:latin typeface="Microsoft Sans Serif"/>
                <a:cs typeface="Microsoft Sans Serif"/>
              </a:rPr>
              <a:t>18</a:t>
            </a:r>
            <a:r>
              <a:rPr dirty="0" sz="800" spc="-10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1F1F1F"/>
                </a:solidFill>
                <a:latin typeface="Microsoft Sans Serif"/>
                <a:cs typeface="Microsoft Sans Serif"/>
              </a:rPr>
              <a:t>Fazenda</a:t>
            </a:r>
            <a:r>
              <a:rPr dirty="0" sz="800" spc="-30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212121"/>
                </a:solidFill>
                <a:latin typeface="Microsoft Sans Serif"/>
                <a:cs typeface="Microsoft Sans Serif"/>
              </a:rPr>
              <a:t>Caxias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35" name="object 3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9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dirty="0" sz="550">
                <a:solidFill>
                  <a:srgbClr val="2D2D2D"/>
                </a:solidFill>
                <a:latin typeface="Microsoft Sans Serif"/>
                <a:cs typeface="Microsoft Sans Serif"/>
              </a:rPr>
              <a:t>Pagina</a:t>
            </a:r>
            <a:r>
              <a:rPr dirty="0" sz="550" spc="50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fld id="{81D60167-4931-47E6-BA6A-407CBD079E47}" type="slidenum">
              <a:rPr dirty="0" sz="550">
                <a:solidFill>
                  <a:srgbClr val="4D4D4D"/>
                </a:solidFill>
                <a:latin typeface="Microsoft Sans Serif"/>
                <a:cs typeface="Microsoft Sans Serif"/>
              </a:rPr>
              <a:t>1</a:t>
            </a:fld>
            <a:r>
              <a:rPr dirty="0" sz="550" spc="40">
                <a:solidFill>
                  <a:srgbClr val="4D4D4D"/>
                </a:solidFill>
                <a:latin typeface="Microsoft Sans Serif"/>
                <a:cs typeface="Microsoft Sans Serif"/>
              </a:rPr>
              <a:t> </a:t>
            </a:r>
            <a:r>
              <a:rPr dirty="0" sz="550">
                <a:solidFill>
                  <a:srgbClr val="464646"/>
                </a:solidFill>
                <a:latin typeface="Microsoft Sans Serif"/>
                <a:cs typeface="Microsoft Sans Serif"/>
              </a:rPr>
              <a:t>de</a:t>
            </a:r>
            <a:r>
              <a:rPr dirty="0" sz="550" spc="70">
                <a:solidFill>
                  <a:srgbClr val="464646"/>
                </a:solidFill>
                <a:latin typeface="Microsoft Sans Serif"/>
                <a:cs typeface="Microsoft Sans Serif"/>
              </a:rPr>
              <a:t> </a:t>
            </a:r>
            <a:r>
              <a:rPr dirty="0" sz="550" spc="-50">
                <a:solidFill>
                  <a:srgbClr val="5D5D5D"/>
                </a:solidFill>
                <a:latin typeface="Microsoft Sans Serif"/>
                <a:cs typeface="Microsoft Sans Serif"/>
              </a:rPr>
              <a:t>3</a:t>
            </a:r>
            <a:endParaRPr sz="550">
              <a:latin typeface="Microsoft Sans Serif"/>
              <a:cs typeface="Microsoft Sans Serif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39686" y="659500"/>
            <a:ext cx="533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0">
                <a:solidFill>
                  <a:srgbClr val="BAE2A5"/>
                </a:solidFill>
                <a:latin typeface="Microsoft Sans Serif"/>
                <a:cs typeface="Microsoft Sans Serif"/>
              </a:rPr>
              <a:t>,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029489" y="659500"/>
            <a:ext cx="787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60">
                <a:solidFill>
                  <a:srgbClr val="87CADD"/>
                </a:solidFill>
                <a:latin typeface="Microsoft Sans Serif"/>
                <a:cs typeface="Microsoft Sans Serif"/>
              </a:rPr>
              <a:t>*›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17655" y="730325"/>
            <a:ext cx="76200" cy="124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25">
                <a:solidFill>
                  <a:srgbClr val="A3A172"/>
                </a:solidFill>
                <a:latin typeface="Microsoft Sans Serif"/>
                <a:cs typeface="Microsoft Sans Serif"/>
              </a:rPr>
              <a:t>‹t</a:t>
            </a:r>
            <a:endParaRPr sz="650">
              <a:latin typeface="Microsoft Sans Serif"/>
              <a:cs typeface="Microsoft Sans Serif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33525" y="1089780"/>
            <a:ext cx="6224905" cy="4908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b="1">
                <a:solidFill>
                  <a:srgbClr val="2B2B2B"/>
                </a:solidFill>
                <a:latin typeface="Arial"/>
                <a:cs typeface="Arial"/>
              </a:rPr>
              <a:t>Republicado</a:t>
            </a:r>
            <a:r>
              <a:rPr dirty="0" sz="650" spc="85" b="1">
                <a:solidFill>
                  <a:srgbClr val="2B2B2B"/>
                </a:solidFill>
                <a:latin typeface="Arial"/>
                <a:cs typeface="Arial"/>
              </a:rPr>
              <a:t> </a:t>
            </a:r>
            <a:r>
              <a:rPr dirty="0" sz="650" b="1">
                <a:solidFill>
                  <a:srgbClr val="606060"/>
                </a:solidFill>
                <a:latin typeface="Arial"/>
                <a:cs typeface="Arial"/>
              </a:rPr>
              <a:t>por</a:t>
            </a:r>
            <a:r>
              <a:rPr dirty="0" sz="650" spc="15" b="1">
                <a:solidFill>
                  <a:srgbClr val="606060"/>
                </a:solidFill>
                <a:latin typeface="Arial"/>
                <a:cs typeface="Arial"/>
              </a:rPr>
              <a:t> </a:t>
            </a:r>
            <a:r>
              <a:rPr dirty="0" sz="650" b="1">
                <a:solidFill>
                  <a:srgbClr val="4F4F4F"/>
                </a:solidFill>
                <a:latin typeface="Arial"/>
                <a:cs typeface="Arial"/>
              </a:rPr>
              <a:t>haver</a:t>
            </a:r>
            <a:r>
              <a:rPr dirty="0" sz="650" spc="55" b="1">
                <a:solidFill>
                  <a:srgbClr val="4F4F4F"/>
                </a:solidFill>
                <a:latin typeface="Arial"/>
                <a:cs typeface="Arial"/>
              </a:rPr>
              <a:t> </a:t>
            </a:r>
            <a:r>
              <a:rPr dirty="0" sz="650" b="1">
                <a:solidFill>
                  <a:srgbClr val="3B3B3B"/>
                </a:solidFill>
                <a:latin typeface="Arial"/>
                <a:cs typeface="Arial"/>
              </a:rPr>
              <a:t>incorreşšo</a:t>
            </a:r>
            <a:r>
              <a:rPr dirty="0" sz="650" spc="85" b="1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dirty="0" sz="650">
                <a:solidFill>
                  <a:srgbClr val="4F4F4F"/>
                </a:solidFill>
                <a:latin typeface="Microsoft Sans Serif"/>
                <a:cs typeface="Microsoft Sans Serif"/>
              </a:rPr>
              <a:t>-</a:t>
            </a:r>
            <a:r>
              <a:rPr dirty="0" sz="650" spc="-5">
                <a:solidFill>
                  <a:srgbClr val="4F4F4F"/>
                </a:solidFill>
                <a:latin typeface="Microsoft Sans Serif"/>
                <a:cs typeface="Microsoft Sans Serif"/>
              </a:rPr>
              <a:t> </a:t>
            </a:r>
            <a:r>
              <a:rPr dirty="0" sz="650" b="1">
                <a:solidFill>
                  <a:srgbClr val="383838"/>
                </a:solidFill>
                <a:latin typeface="Arial"/>
                <a:cs typeface="Arial"/>
              </a:rPr>
              <a:t>BOLETIM</a:t>
            </a:r>
            <a:r>
              <a:rPr dirty="0" sz="650" spc="20" b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650" b="1">
                <a:solidFill>
                  <a:srgbClr val="2F2F2F"/>
                </a:solidFill>
                <a:latin typeface="Arial"/>
                <a:cs typeface="Arial"/>
              </a:rPr>
              <a:t>OFICIAL</a:t>
            </a:r>
            <a:r>
              <a:rPr dirty="0" sz="650" spc="55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650" b="1">
                <a:solidFill>
                  <a:srgbClr val="424242"/>
                </a:solidFill>
                <a:latin typeface="Arial"/>
                <a:cs typeface="Arial"/>
              </a:rPr>
              <a:t>DO </a:t>
            </a:r>
            <a:r>
              <a:rPr dirty="0" sz="650" b="1">
                <a:solidFill>
                  <a:srgbClr val="3B3B3B"/>
                </a:solidFill>
                <a:latin typeface="Arial"/>
                <a:cs typeface="Arial"/>
              </a:rPr>
              <a:t>MUNICÍPIO</a:t>
            </a:r>
            <a:r>
              <a:rPr dirty="0" sz="650" spc="40" b="1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dirty="0" sz="650" b="1">
                <a:solidFill>
                  <a:srgbClr val="525252"/>
                </a:solidFill>
                <a:latin typeface="Arial"/>
                <a:cs typeface="Arial"/>
              </a:rPr>
              <a:t>DE</a:t>
            </a:r>
            <a:r>
              <a:rPr dirty="0" sz="650" spc="40" b="1">
                <a:solidFill>
                  <a:srgbClr val="525252"/>
                </a:solidFill>
                <a:latin typeface="Arial"/>
                <a:cs typeface="Arial"/>
              </a:rPr>
              <a:t> </a:t>
            </a:r>
            <a:r>
              <a:rPr dirty="0" sz="650" b="1">
                <a:solidFill>
                  <a:srgbClr val="3F3F3F"/>
                </a:solidFill>
                <a:latin typeface="Arial"/>
                <a:cs typeface="Arial"/>
              </a:rPr>
              <a:t>SEROPÉDICA</a:t>
            </a:r>
            <a:r>
              <a:rPr dirty="0" sz="650" spc="125" b="1">
                <a:solidFill>
                  <a:srgbClr val="3F3F3F"/>
                </a:solidFill>
                <a:latin typeface="Arial"/>
                <a:cs typeface="Arial"/>
              </a:rPr>
              <a:t> </a:t>
            </a:r>
            <a:r>
              <a:rPr dirty="0" sz="650">
                <a:solidFill>
                  <a:srgbClr val="565656"/>
                </a:solidFill>
                <a:latin typeface="Microsoft Sans Serif"/>
                <a:cs typeface="Microsoft Sans Serif"/>
              </a:rPr>
              <a:t>-</a:t>
            </a:r>
            <a:r>
              <a:rPr dirty="0" sz="650" spc="-25">
                <a:solidFill>
                  <a:srgbClr val="565656"/>
                </a:solidFill>
                <a:latin typeface="Microsoft Sans Serif"/>
                <a:cs typeface="Microsoft Sans Serif"/>
              </a:rPr>
              <a:t> </a:t>
            </a:r>
            <a:r>
              <a:rPr dirty="0" sz="650" b="1">
                <a:solidFill>
                  <a:srgbClr val="3B3B3B"/>
                </a:solidFill>
                <a:latin typeface="Arial"/>
                <a:cs typeface="Arial"/>
              </a:rPr>
              <a:t>Ediçâo</a:t>
            </a:r>
            <a:r>
              <a:rPr dirty="0" sz="650" spc="45" b="1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dirty="0" sz="650" b="1">
                <a:solidFill>
                  <a:srgbClr val="343434"/>
                </a:solidFill>
                <a:latin typeface="Arial"/>
                <a:cs typeface="Arial"/>
              </a:rPr>
              <a:t>n°</a:t>
            </a:r>
            <a:r>
              <a:rPr dirty="0" sz="650" spc="25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650" b="1">
                <a:solidFill>
                  <a:srgbClr val="2F2F2F"/>
                </a:solidFill>
                <a:latin typeface="Arial"/>
                <a:cs typeface="Arial"/>
              </a:rPr>
              <a:t>2.303</a:t>
            </a:r>
            <a:r>
              <a:rPr dirty="0" sz="650" spc="40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650">
                <a:solidFill>
                  <a:srgbClr val="595959"/>
                </a:solidFill>
                <a:latin typeface="Microsoft Sans Serif"/>
                <a:cs typeface="Microsoft Sans Serif"/>
              </a:rPr>
              <a:t>-</a:t>
            </a:r>
            <a:r>
              <a:rPr dirty="0" sz="650" spc="2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dirty="0" sz="650" b="1">
                <a:solidFill>
                  <a:srgbClr val="3D3D3D"/>
                </a:solidFill>
                <a:latin typeface="Arial"/>
                <a:cs typeface="Arial"/>
              </a:rPr>
              <a:t>Ano</a:t>
            </a:r>
            <a:r>
              <a:rPr dirty="0" sz="650" spc="5" b="1">
                <a:solidFill>
                  <a:srgbClr val="3D3D3D"/>
                </a:solidFill>
                <a:latin typeface="Arial"/>
                <a:cs typeface="Arial"/>
              </a:rPr>
              <a:t> </a:t>
            </a:r>
            <a:r>
              <a:rPr dirty="0" sz="650" b="1">
                <a:solidFill>
                  <a:srgbClr val="3D3D3D"/>
                </a:solidFill>
                <a:latin typeface="Arial"/>
                <a:cs typeface="Arial"/>
              </a:rPr>
              <a:t>VIII</a:t>
            </a:r>
            <a:r>
              <a:rPr dirty="0" sz="650" spc="5" b="1">
                <a:solidFill>
                  <a:srgbClr val="3D3D3D"/>
                </a:solidFill>
                <a:latin typeface="Arial"/>
                <a:cs typeface="Arial"/>
              </a:rPr>
              <a:t> </a:t>
            </a:r>
            <a:r>
              <a:rPr dirty="0" sz="650">
                <a:solidFill>
                  <a:srgbClr val="525252"/>
                </a:solidFill>
                <a:latin typeface="Microsoft Sans Serif"/>
                <a:cs typeface="Microsoft Sans Serif"/>
              </a:rPr>
              <a:t>- </a:t>
            </a:r>
            <a:r>
              <a:rPr dirty="0" sz="650" b="1">
                <a:solidFill>
                  <a:srgbClr val="464646"/>
                </a:solidFill>
                <a:latin typeface="Arial"/>
                <a:cs typeface="Arial"/>
              </a:rPr>
              <a:t>14</a:t>
            </a:r>
            <a:r>
              <a:rPr dirty="0" sz="650" spc="-20" b="1">
                <a:solidFill>
                  <a:srgbClr val="464646"/>
                </a:solidFill>
                <a:latin typeface="Arial"/>
                <a:cs typeface="Arial"/>
              </a:rPr>
              <a:t> </a:t>
            </a:r>
            <a:r>
              <a:rPr dirty="0" sz="650" b="1">
                <a:solidFill>
                  <a:srgbClr val="484848"/>
                </a:solidFill>
                <a:latin typeface="Arial"/>
                <a:cs typeface="Arial"/>
              </a:rPr>
              <a:t>de</a:t>
            </a:r>
            <a:r>
              <a:rPr dirty="0" sz="650" spc="20" b="1">
                <a:solidFill>
                  <a:srgbClr val="484848"/>
                </a:solidFill>
                <a:latin typeface="Arial"/>
                <a:cs typeface="Arial"/>
              </a:rPr>
              <a:t> </a:t>
            </a:r>
            <a:r>
              <a:rPr dirty="0" sz="650" b="1">
                <a:solidFill>
                  <a:srgbClr val="464646"/>
                </a:solidFill>
                <a:latin typeface="Arial"/>
                <a:cs typeface="Arial"/>
              </a:rPr>
              <a:t>ovembro</a:t>
            </a:r>
            <a:r>
              <a:rPr dirty="0" sz="650" spc="75" b="1">
                <a:solidFill>
                  <a:srgbClr val="464646"/>
                </a:solidFill>
                <a:latin typeface="Arial"/>
                <a:cs typeface="Arial"/>
              </a:rPr>
              <a:t> </a:t>
            </a:r>
            <a:r>
              <a:rPr dirty="0" sz="650" b="1">
                <a:solidFill>
                  <a:srgbClr val="1F1F1F"/>
                </a:solidFill>
                <a:latin typeface="Arial"/>
                <a:cs typeface="Arial"/>
              </a:rPr>
              <a:t>de</a:t>
            </a:r>
            <a:r>
              <a:rPr dirty="0" sz="650" spc="3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650" b="1">
                <a:solidFill>
                  <a:srgbClr val="2F2F2F"/>
                </a:solidFill>
                <a:latin typeface="Arial"/>
                <a:cs typeface="Arial"/>
              </a:rPr>
              <a:t>2025(Sexta-</a:t>
            </a:r>
            <a:r>
              <a:rPr dirty="0" sz="650" spc="-10" b="1">
                <a:solidFill>
                  <a:srgbClr val="2F2F2F"/>
                </a:solidFill>
                <a:latin typeface="Arial"/>
                <a:cs typeface="Arial"/>
              </a:rPr>
              <a:t>Feira)</a:t>
            </a:r>
            <a:endParaRPr sz="6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6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25"/>
              </a:spcBef>
            </a:pPr>
            <a:endParaRPr sz="65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5"/>
              </a:spcBef>
            </a:pPr>
            <a:r>
              <a:rPr dirty="0" sz="800" spc="-30">
                <a:solidFill>
                  <a:srgbClr val="343434"/>
                </a:solidFill>
                <a:latin typeface="Microsoft Sans Serif"/>
                <a:cs typeface="Microsoft Sans Serif"/>
              </a:rPr>
              <a:t>Decreto</a:t>
            </a:r>
            <a:r>
              <a:rPr dirty="0" sz="800" spc="-15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363636"/>
                </a:solidFill>
                <a:latin typeface="Microsoft Sans Serif"/>
                <a:cs typeface="Microsoft Sans Serif"/>
              </a:rPr>
              <a:t>N°</a:t>
            </a:r>
            <a:r>
              <a:rPr dirty="0" sz="800" spc="-30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3B3B3B"/>
                </a:solidFill>
                <a:latin typeface="Microsoft Sans Serif"/>
                <a:cs typeface="Microsoft Sans Serif"/>
              </a:rPr>
              <a:t>3065</a:t>
            </a:r>
            <a:r>
              <a:rPr dirty="0" sz="800" spc="-25">
                <a:solidFill>
                  <a:srgbClr val="3B3B3B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F2F2F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10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63636"/>
                </a:solidFill>
                <a:latin typeface="Microsoft Sans Serif"/>
                <a:cs typeface="Microsoft Sans Serif"/>
              </a:rPr>
              <a:t>13</a:t>
            </a:r>
            <a:r>
              <a:rPr dirty="0" sz="800" spc="355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D2D2D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165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111111"/>
                </a:solidFill>
                <a:latin typeface="Microsoft Sans Serif"/>
                <a:cs typeface="Microsoft Sans Serif"/>
              </a:rPr>
              <a:t>novembro,</a:t>
            </a:r>
            <a:r>
              <a:rPr dirty="0" sz="800" spc="4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363636"/>
                </a:solidFill>
                <a:latin typeface="Microsoft Sans Serif"/>
                <a:cs typeface="Microsoft Sans Serif"/>
              </a:rPr>
              <a:t>2025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031202" y="1853621"/>
            <a:ext cx="2797175" cy="26352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2700" marR="5080" indent="635">
              <a:lnSpc>
                <a:spcPts val="910"/>
              </a:lnSpc>
              <a:spcBef>
                <a:spcPts val="170"/>
              </a:spcBef>
            </a:pPr>
            <a:r>
              <a:rPr dirty="0" sz="800" spc="-25">
                <a:solidFill>
                  <a:srgbClr val="1D1D1D"/>
                </a:solidFill>
                <a:latin typeface="Microsoft Sans Serif"/>
                <a:cs typeface="Microsoft Sans Serif"/>
              </a:rPr>
              <a:t>Abre</a:t>
            </a:r>
            <a:r>
              <a:rPr dirty="0" sz="800">
                <a:solidFill>
                  <a:srgbClr val="1D1D1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262626"/>
                </a:solidFill>
                <a:latin typeface="Microsoft Sans Serif"/>
                <a:cs typeface="Microsoft Sans Serif"/>
              </a:rPr>
              <a:t>crédito</a:t>
            </a:r>
            <a:r>
              <a:rPr dirty="0" sz="800" spc="25">
                <a:solidFill>
                  <a:srgbClr val="26262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212121"/>
                </a:solidFill>
                <a:latin typeface="Microsoft Sans Serif"/>
                <a:cs typeface="Microsoft Sans Serif"/>
              </a:rPr>
              <a:t>suplementar</a:t>
            </a:r>
            <a:r>
              <a:rPr dirty="0" sz="800" spc="3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4F4F4F"/>
                </a:solidFill>
                <a:latin typeface="Microsoft Sans Serif"/>
                <a:cs typeface="Microsoft Sans Serif"/>
              </a:rPr>
              <a:t>no </a:t>
            </a:r>
            <a:r>
              <a:rPr dirty="0" sz="800" spc="-20">
                <a:solidFill>
                  <a:srgbClr val="2F2F2F"/>
                </a:solidFill>
                <a:latin typeface="Microsoft Sans Serif"/>
                <a:cs typeface="Microsoft Sans Serif"/>
              </a:rPr>
              <a:t>valor</a:t>
            </a:r>
            <a:r>
              <a:rPr dirty="0" sz="800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333333"/>
                </a:solidFill>
                <a:latin typeface="Microsoft Sans Serif"/>
                <a:cs typeface="Microsoft Sans Serif"/>
              </a:rPr>
              <a:t>total</a:t>
            </a:r>
            <a:r>
              <a:rPr dirty="0" sz="800" spc="-25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575757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5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313131"/>
                </a:solidFill>
                <a:latin typeface="Microsoft Sans Serif"/>
                <a:cs typeface="Microsoft Sans Serif"/>
              </a:rPr>
              <a:t>R$2.402.918,13,</a:t>
            </a:r>
            <a:r>
              <a:rPr dirty="0" sz="800" spc="-25">
                <a:solidFill>
                  <a:srgbClr val="31313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3A3A3A"/>
                </a:solidFill>
                <a:latin typeface="Microsoft Sans Serif"/>
                <a:cs typeface="Microsoft Sans Serif"/>
              </a:rPr>
              <a:t>para</a:t>
            </a:r>
            <a:r>
              <a:rPr dirty="0" sz="800" spc="-1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1A1A1A"/>
                </a:solidFill>
                <a:latin typeface="Microsoft Sans Serif"/>
                <a:cs typeface="Microsoft Sans Serif"/>
              </a:rPr>
              <a:t>fins</a:t>
            </a:r>
            <a:r>
              <a:rPr dirty="0" sz="800" spc="-2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363636"/>
                </a:solidFill>
                <a:latin typeface="Microsoft Sans Serif"/>
                <a:cs typeface="Microsoft Sans Serif"/>
              </a:rPr>
              <a:t>que</a:t>
            </a:r>
            <a:r>
              <a:rPr dirty="0" sz="800" spc="-15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F2F2F"/>
                </a:solidFill>
                <a:latin typeface="Microsoft Sans Serif"/>
                <a:cs typeface="Microsoft Sans Serif"/>
              </a:rPr>
              <a:t>sa</a:t>
            </a:r>
            <a:r>
              <a:rPr dirty="0" sz="800" spc="-25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181818"/>
                </a:solidFill>
                <a:latin typeface="Microsoft Sans Serif"/>
                <a:cs typeface="Microsoft Sans Serif"/>
              </a:rPr>
              <a:t>especifíca</a:t>
            </a:r>
            <a:r>
              <a:rPr dirty="0" sz="800" spc="3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F2F2F"/>
                </a:solidFill>
                <a:latin typeface="Microsoft Sans Serif"/>
                <a:cs typeface="Microsoft Sans Serif"/>
              </a:rPr>
              <a:t>e</a:t>
            </a:r>
            <a:r>
              <a:rPr dirty="0" sz="800" spc="-35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313131"/>
                </a:solidFill>
                <a:latin typeface="Microsoft Sans Serif"/>
                <a:cs typeface="Microsoft Sans Serif"/>
              </a:rPr>
              <a:t>da</a:t>
            </a:r>
            <a:r>
              <a:rPr dirty="0" sz="800" spc="-20">
                <a:solidFill>
                  <a:srgbClr val="31313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181818"/>
                </a:solidFill>
                <a:latin typeface="Microsoft Sans Serif"/>
                <a:cs typeface="Microsoft Sans Serif"/>
              </a:rPr>
              <a:t>outras</a:t>
            </a:r>
            <a:r>
              <a:rPr dirty="0" sz="800" spc="2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Microsoft Sans Serif"/>
                <a:cs typeface="Microsoft Sans Serif"/>
              </a:rPr>
              <a:t>providèncias.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85715" y="2609086"/>
            <a:ext cx="6200775" cy="9029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15" marR="5080" indent="786130">
              <a:lnSpc>
                <a:spcPct val="134900"/>
              </a:lnSpc>
              <a:spcBef>
                <a:spcPts val="100"/>
              </a:spcBef>
            </a:pPr>
            <a:r>
              <a:rPr dirty="0" sz="800">
                <a:solidFill>
                  <a:srgbClr val="5B5B5B"/>
                </a:solidFill>
                <a:latin typeface="Microsoft Sans Serif"/>
                <a:cs typeface="Microsoft Sans Serif"/>
              </a:rPr>
              <a:t>O</a:t>
            </a:r>
            <a:r>
              <a:rPr dirty="0" sz="800" spc="-55">
                <a:solidFill>
                  <a:srgbClr val="5B5B5B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1A1A1A"/>
                </a:solidFill>
                <a:latin typeface="Microsoft Sans Serif"/>
                <a:cs typeface="Microsoft Sans Serif"/>
              </a:rPr>
              <a:t>PREFEITO</a:t>
            </a:r>
            <a:r>
              <a:rPr dirty="0" sz="800" spc="25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212121"/>
                </a:solidFill>
                <a:latin typeface="Microsoft Sans Serif"/>
                <a:cs typeface="Microsoft Sans Serif"/>
              </a:rPr>
              <a:t>MUNICIPAL,</a:t>
            </a:r>
            <a:r>
              <a:rPr dirty="0" sz="800" spc="4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Microsoft Sans Serif"/>
                <a:cs typeface="Microsoft Sans Serif"/>
              </a:rPr>
              <a:t>no</a:t>
            </a:r>
            <a:r>
              <a:rPr dirty="0" sz="800" spc="-30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2F2F2F"/>
                </a:solidFill>
                <a:latin typeface="Microsoft Sans Serif"/>
                <a:cs typeface="Microsoft Sans Serif"/>
              </a:rPr>
              <a:t>uso</a:t>
            </a:r>
            <a:r>
              <a:rPr dirty="0" sz="800" spc="-30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83838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15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1F1F1F"/>
                </a:solidFill>
                <a:latin typeface="Microsoft Sans Serif"/>
                <a:cs typeface="Microsoft Sans Serif"/>
              </a:rPr>
              <a:t>suas</a:t>
            </a:r>
            <a:r>
              <a:rPr dirty="0" sz="800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1C1C1C"/>
                </a:solidFill>
                <a:latin typeface="Microsoft Sans Serif"/>
                <a:cs typeface="Microsoft Sans Serif"/>
              </a:rPr>
              <a:t>atribuiçoes</a:t>
            </a:r>
            <a:r>
              <a:rPr dirty="0" sz="800" spc="15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151515"/>
                </a:solidFill>
                <a:latin typeface="Microsoft Sans Serif"/>
                <a:cs typeface="Microsoft Sans Serif"/>
              </a:rPr>
              <a:t>legais,</a:t>
            </a:r>
            <a:r>
              <a:rPr dirty="0" sz="800" spc="15">
                <a:solidFill>
                  <a:srgbClr val="151515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181818"/>
                </a:solidFill>
                <a:latin typeface="Microsoft Sans Serif"/>
                <a:cs typeface="Microsoft Sans Serif"/>
              </a:rPr>
              <a:t>constitucionais</a:t>
            </a:r>
            <a:r>
              <a:rPr dirty="0" sz="800" spc="-35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43434"/>
                </a:solidFill>
                <a:latin typeface="Microsoft Sans Serif"/>
                <a:cs typeface="Microsoft Sans Serif"/>
              </a:rPr>
              <a:t>e</a:t>
            </a:r>
            <a:r>
              <a:rPr dirty="0" sz="800" spc="-20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33333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2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2B2B2B"/>
                </a:solidFill>
                <a:latin typeface="Microsoft Sans Serif"/>
                <a:cs typeface="Microsoft Sans Serif"/>
              </a:rPr>
              <a:t>acordo</a:t>
            </a:r>
            <a:r>
              <a:rPr dirty="0" sz="800">
                <a:solidFill>
                  <a:srgbClr val="2B2B2B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151515"/>
                </a:solidFill>
                <a:latin typeface="Microsoft Sans Serif"/>
                <a:cs typeface="Microsoft Sans Serif"/>
              </a:rPr>
              <a:t>com</a:t>
            </a:r>
            <a:r>
              <a:rPr dirty="0" sz="800" spc="-25">
                <a:solidFill>
                  <a:srgbClr val="151515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83838"/>
                </a:solidFill>
                <a:latin typeface="Microsoft Sans Serif"/>
                <a:cs typeface="Microsoft Sans Serif"/>
              </a:rPr>
              <a:t>o</a:t>
            </a:r>
            <a:r>
              <a:rPr dirty="0" sz="800" spc="-25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282828"/>
                </a:solidFill>
                <a:latin typeface="Microsoft Sans Serif"/>
                <a:cs typeface="Microsoft Sans Serif"/>
              </a:rPr>
              <a:t>que</a:t>
            </a:r>
            <a:r>
              <a:rPr dirty="0" sz="800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5">
                <a:solidFill>
                  <a:srgbClr val="262626"/>
                </a:solidFill>
                <a:latin typeface="Microsoft Sans Serif"/>
                <a:cs typeface="Microsoft Sans Serif"/>
              </a:rPr>
              <a:t>the</a:t>
            </a:r>
            <a:r>
              <a:rPr dirty="0" sz="800" spc="-10">
                <a:solidFill>
                  <a:srgbClr val="26262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232323"/>
                </a:solidFill>
                <a:latin typeface="Microsoft Sans Serif"/>
                <a:cs typeface="Microsoft Sans Serif"/>
              </a:rPr>
              <a:t>confere</a:t>
            </a:r>
            <a:r>
              <a:rPr dirty="0" sz="800" spc="5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94949"/>
                </a:solidFill>
                <a:latin typeface="Microsoft Sans Serif"/>
                <a:cs typeface="Microsoft Sans Serif"/>
              </a:rPr>
              <a:t>o</a:t>
            </a:r>
            <a:r>
              <a:rPr dirty="0" sz="800" spc="-30">
                <a:solidFill>
                  <a:srgbClr val="494949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212121"/>
                </a:solidFill>
                <a:latin typeface="Microsoft Sans Serif"/>
                <a:cs typeface="Microsoft Sans Serif"/>
              </a:rPr>
              <a:t>art.</a:t>
            </a:r>
            <a:r>
              <a:rPr dirty="0" sz="800" spc="-1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64646"/>
                </a:solidFill>
                <a:latin typeface="Microsoft Sans Serif"/>
                <a:cs typeface="Microsoft Sans Serif"/>
              </a:rPr>
              <a:t>8ᵉ</a:t>
            </a:r>
            <a:r>
              <a:rPr dirty="0" sz="800" spc="145">
                <a:solidFill>
                  <a:srgbClr val="46464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2B2B2B"/>
                </a:solidFill>
                <a:latin typeface="Microsoft Sans Serif"/>
                <a:cs typeface="Microsoft Sans Serif"/>
              </a:rPr>
              <a:t>da</a:t>
            </a:r>
            <a:r>
              <a:rPr dirty="0" sz="800" spc="500">
                <a:solidFill>
                  <a:srgbClr val="2B2B2B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3A3A3A"/>
                </a:solidFill>
                <a:latin typeface="Microsoft Sans Serif"/>
                <a:cs typeface="Microsoft Sans Serif"/>
              </a:rPr>
              <a:t>Lei</a:t>
            </a:r>
            <a:r>
              <a:rPr dirty="0" sz="800" spc="-35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5B5B5B"/>
                </a:solidFill>
                <a:latin typeface="Microsoft Sans Serif"/>
                <a:cs typeface="Microsoft Sans Serif"/>
              </a:rPr>
              <a:t>n°</a:t>
            </a:r>
            <a:r>
              <a:rPr dirty="0" sz="800" spc="-35">
                <a:solidFill>
                  <a:srgbClr val="5B5B5B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494949"/>
                </a:solidFill>
                <a:latin typeface="Microsoft Sans Serif"/>
                <a:cs typeface="Microsoft Sans Serif"/>
              </a:rPr>
              <a:t>859</a:t>
            </a:r>
            <a:r>
              <a:rPr dirty="0" sz="800" spc="-20">
                <a:solidFill>
                  <a:srgbClr val="494949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606060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40">
                <a:solidFill>
                  <a:srgbClr val="606060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464646"/>
                </a:solidFill>
                <a:latin typeface="Microsoft Sans Serif"/>
                <a:cs typeface="Microsoft Sans Serif"/>
              </a:rPr>
              <a:t>10</a:t>
            </a:r>
            <a:r>
              <a:rPr dirty="0" sz="800" spc="-15">
                <a:solidFill>
                  <a:srgbClr val="46464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565656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15">
                <a:solidFill>
                  <a:srgbClr val="56565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232323"/>
                </a:solidFill>
                <a:latin typeface="Microsoft Sans Serif"/>
                <a:cs typeface="Microsoft Sans Serif"/>
              </a:rPr>
              <a:t>dezembro</a:t>
            </a:r>
            <a:r>
              <a:rPr dirty="0" sz="800" spc="35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494949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15">
                <a:solidFill>
                  <a:srgbClr val="494949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212121"/>
                </a:solidFill>
                <a:latin typeface="Microsoft Sans Serif"/>
                <a:cs typeface="Microsoft Sans Serif"/>
              </a:rPr>
              <a:t>2024</a:t>
            </a:r>
            <a:r>
              <a:rPr dirty="0" sz="800" spc="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D3D3D"/>
                </a:solidFill>
                <a:latin typeface="Microsoft Sans Serif"/>
                <a:cs typeface="Microsoft Sans Serif"/>
              </a:rPr>
              <a:t>-</a:t>
            </a:r>
            <a:r>
              <a:rPr dirty="0" sz="800" spc="-50">
                <a:solidFill>
                  <a:srgbClr val="3D3D3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232323"/>
                </a:solidFill>
                <a:latin typeface="Microsoft Sans Serif"/>
                <a:cs typeface="Microsoft Sans Serif"/>
              </a:rPr>
              <a:t>publicada</a:t>
            </a:r>
            <a:r>
              <a:rPr dirty="0" sz="800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61616"/>
                </a:solidFill>
                <a:latin typeface="Microsoft Sans Serif"/>
                <a:cs typeface="Microsoft Sans Serif"/>
              </a:rPr>
              <a:t>na</a:t>
            </a:r>
            <a:r>
              <a:rPr dirty="0" sz="800" spc="-1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2A2A2A"/>
                </a:solidFill>
                <a:latin typeface="Microsoft Sans Serif"/>
                <a:cs typeface="Microsoft Sans Serif"/>
              </a:rPr>
              <a:t>edição</a:t>
            </a:r>
            <a:r>
              <a:rPr dirty="0" sz="800" spc="5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282828"/>
                </a:solidFill>
                <a:latin typeface="Microsoft Sans Serif"/>
                <a:cs typeface="Microsoft Sans Serif"/>
              </a:rPr>
              <a:t>extra</a:t>
            </a:r>
            <a:r>
              <a:rPr dirty="0" sz="800" spc="-25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1F1F1F"/>
                </a:solidFill>
                <a:latin typeface="Microsoft Sans Serif"/>
                <a:cs typeface="Microsoft Sans Serif"/>
              </a:rPr>
              <a:t>II</a:t>
            </a:r>
            <a:r>
              <a:rPr dirty="0" sz="800" spc="-55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282828"/>
                </a:solidFill>
                <a:latin typeface="Microsoft Sans Serif"/>
                <a:cs typeface="Microsoft Sans Serif"/>
              </a:rPr>
              <a:t>n°</a:t>
            </a:r>
            <a:r>
              <a:rPr dirty="0" sz="800" spc="-55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232323"/>
                </a:solidFill>
                <a:latin typeface="Microsoft Sans Serif"/>
                <a:cs typeface="Microsoft Sans Serif"/>
              </a:rPr>
              <a:t>1924</a:t>
            </a:r>
            <a:r>
              <a:rPr dirty="0" sz="800" spc="-20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2D2D2D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25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Microsoft Sans Serif"/>
                <a:cs typeface="Microsoft Sans Serif"/>
              </a:rPr>
              <a:t>10/12/2024</a:t>
            </a:r>
            <a:endParaRPr sz="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15"/>
              </a:spcBef>
            </a:pPr>
            <a:endParaRPr sz="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dirty="0" sz="800">
                <a:solidFill>
                  <a:srgbClr val="707070"/>
                </a:solidFill>
                <a:latin typeface="Microsoft Sans Serif"/>
                <a:cs typeface="Microsoft Sans Serif"/>
              </a:rPr>
              <a:t>D</a:t>
            </a:r>
            <a:r>
              <a:rPr dirty="0" sz="800" spc="-30">
                <a:solidFill>
                  <a:srgbClr val="707070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7B7B7B"/>
                </a:solidFill>
                <a:latin typeface="Microsoft Sans Serif"/>
                <a:cs typeface="Microsoft Sans Serif"/>
              </a:rPr>
              <a:t>E</a:t>
            </a:r>
            <a:r>
              <a:rPr dirty="0" sz="800" spc="-35">
                <a:solidFill>
                  <a:srgbClr val="7B7B7B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94949"/>
                </a:solidFill>
                <a:latin typeface="Microsoft Sans Serif"/>
                <a:cs typeface="Microsoft Sans Serif"/>
              </a:rPr>
              <a:t>C</a:t>
            </a:r>
            <a:r>
              <a:rPr dirty="0" sz="800" spc="-10">
                <a:solidFill>
                  <a:srgbClr val="494949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B4B4B"/>
                </a:solidFill>
                <a:latin typeface="Microsoft Sans Serif"/>
                <a:cs typeface="Microsoft Sans Serif"/>
              </a:rPr>
              <a:t>R</a:t>
            </a:r>
            <a:r>
              <a:rPr dirty="0" sz="800" spc="-25">
                <a:solidFill>
                  <a:srgbClr val="4B4B4B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6B6B6B"/>
                </a:solidFill>
                <a:latin typeface="Microsoft Sans Serif"/>
                <a:cs typeface="Microsoft Sans Serif"/>
              </a:rPr>
              <a:t>E</a:t>
            </a:r>
            <a:r>
              <a:rPr dirty="0" sz="800" spc="-20">
                <a:solidFill>
                  <a:srgbClr val="6B6B6B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606060"/>
                </a:solidFill>
                <a:latin typeface="Microsoft Sans Serif"/>
                <a:cs typeface="Microsoft Sans Serif"/>
              </a:rPr>
              <a:t>T</a:t>
            </a:r>
            <a:r>
              <a:rPr dirty="0" sz="800" spc="-20">
                <a:solidFill>
                  <a:srgbClr val="606060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4D4D4D"/>
                </a:solidFill>
                <a:latin typeface="Microsoft Sans Serif"/>
                <a:cs typeface="Microsoft Sans Serif"/>
              </a:rPr>
              <a:t>A:</a:t>
            </a:r>
            <a:endParaRPr sz="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800">
              <a:latin typeface="Microsoft Sans Serif"/>
              <a:cs typeface="Microsoft Sans Serif"/>
            </a:endParaRPr>
          </a:p>
          <a:p>
            <a:pPr marL="316230">
              <a:lnSpc>
                <a:spcPct val="100000"/>
              </a:lnSpc>
            </a:pPr>
            <a:r>
              <a:rPr dirty="0" sz="800" spc="-25">
                <a:solidFill>
                  <a:srgbClr val="363636"/>
                </a:solidFill>
                <a:latin typeface="Microsoft Sans Serif"/>
                <a:cs typeface="Microsoft Sans Serif"/>
              </a:rPr>
              <a:t>Artigo</a:t>
            </a:r>
            <a:r>
              <a:rPr dirty="0" sz="800" spc="-15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545454"/>
                </a:solidFill>
                <a:latin typeface="Microsoft Sans Serif"/>
                <a:cs typeface="Microsoft Sans Serif"/>
              </a:rPr>
              <a:t>1º</a:t>
            </a:r>
            <a:r>
              <a:rPr dirty="0" sz="800" spc="-20">
                <a:solidFill>
                  <a:srgbClr val="545454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606060"/>
                </a:solidFill>
                <a:latin typeface="Microsoft Sans Serif"/>
                <a:cs typeface="Microsoft Sans Serif"/>
              </a:rPr>
              <a:t>- </a:t>
            </a:r>
            <a:r>
              <a:rPr dirty="0" sz="800" spc="-10">
                <a:solidFill>
                  <a:srgbClr val="343434"/>
                </a:solidFill>
                <a:latin typeface="Microsoft Sans Serif"/>
                <a:cs typeface="Microsoft Sans Serif"/>
              </a:rPr>
              <a:t>Fica</a:t>
            </a:r>
            <a:r>
              <a:rPr dirty="0" sz="800" spc="5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444444"/>
                </a:solidFill>
                <a:latin typeface="Microsoft Sans Serif"/>
                <a:cs typeface="Microsoft Sans Serif"/>
              </a:rPr>
              <a:t>aberto</a:t>
            </a:r>
            <a:r>
              <a:rPr dirty="0" sz="800" spc="-15">
                <a:solidFill>
                  <a:srgbClr val="44444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232323"/>
                </a:solidFill>
                <a:latin typeface="Microsoft Sans Serif"/>
                <a:cs typeface="Microsoft Sans Serif"/>
              </a:rPr>
              <a:t>crêdito</a:t>
            </a:r>
            <a:r>
              <a:rPr dirty="0" sz="800" spc="20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181818"/>
                </a:solidFill>
                <a:latin typeface="Microsoft Sans Serif"/>
                <a:cs typeface="Microsoft Sans Serif"/>
              </a:rPr>
              <a:t>suplementar</a:t>
            </a:r>
            <a:r>
              <a:rPr dirty="0" sz="800" spc="4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D3D3D"/>
                </a:solidFill>
                <a:latin typeface="Microsoft Sans Serif"/>
                <a:cs typeface="Microsoft Sans Serif"/>
              </a:rPr>
              <a:t>as</a:t>
            </a:r>
            <a:r>
              <a:rPr dirty="0" sz="800" spc="-10">
                <a:solidFill>
                  <a:srgbClr val="3D3D3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1C1C1C"/>
                </a:solidFill>
                <a:latin typeface="Microsoft Sans Serif"/>
                <a:cs typeface="Microsoft Sans Serif"/>
              </a:rPr>
              <a:t>seguintes</a:t>
            </a:r>
            <a:r>
              <a:rPr dirty="0" sz="800" spc="20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1D1D1D"/>
                </a:solidFill>
                <a:latin typeface="Microsoft Sans Serif"/>
                <a:cs typeface="Microsoft Sans Serif"/>
              </a:rPr>
              <a:t>dotaçöes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536947" y="4219256"/>
            <a:ext cx="2578100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sz="800" spc="-20">
                <a:solidFill>
                  <a:srgbClr val="565656"/>
                </a:solidFill>
                <a:latin typeface="Microsoft Sans Serif"/>
                <a:cs typeface="Microsoft Sans Serif"/>
              </a:rPr>
              <a:t>Dota</a:t>
            </a:r>
            <a:r>
              <a:rPr dirty="0" u="sng" sz="800" spc="-20">
                <a:solidFill>
                  <a:srgbClr val="565656"/>
                </a:solidFill>
                <a:uFill>
                  <a:solidFill>
                    <a:srgbClr val="67676B"/>
                  </a:solidFill>
                </a:uFill>
                <a:latin typeface="Microsoft Sans Serif"/>
                <a:cs typeface="Microsoft Sans Serif"/>
              </a:rPr>
              <a:t>çÕes</a:t>
            </a:r>
            <a:r>
              <a:rPr dirty="0" u="sng" sz="800" spc="5">
                <a:solidFill>
                  <a:srgbClr val="565656"/>
                </a:solidFill>
                <a:uFill>
                  <a:solidFill>
                    <a:srgbClr val="67676B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00" spc="-10">
                <a:solidFill>
                  <a:srgbClr val="363636"/>
                </a:solidFill>
                <a:uFill>
                  <a:solidFill>
                    <a:srgbClr val="67676B"/>
                  </a:solidFill>
                </a:uFill>
                <a:latin typeface="Microsoft Sans Serif"/>
                <a:cs typeface="Microsoft Sans Serif"/>
              </a:rPr>
              <a:t>Suplementadas</a:t>
            </a:r>
            <a:r>
              <a:rPr dirty="0" u="sng" sz="800" spc="500">
                <a:solidFill>
                  <a:srgbClr val="363636"/>
                </a:solidFill>
                <a:uFill>
                  <a:solidFill>
                    <a:srgbClr val="67676B"/>
                  </a:solidFill>
                </a:uFill>
                <a:latin typeface="Microsoft Sans Serif"/>
                <a:cs typeface="Microsoft Sans Serif"/>
              </a:rPr>
              <a:t> </a:t>
            </a:r>
            <a:endParaRPr sz="800">
              <a:latin typeface="Microsoft Sans Serif"/>
              <a:cs typeface="Microsoft Sans Serif"/>
            </a:endParaRPr>
          </a:p>
          <a:p>
            <a:pPr marL="56515">
              <a:lnSpc>
                <a:spcPct val="100000"/>
              </a:lnSpc>
              <a:spcBef>
                <a:spcPts val="355"/>
              </a:spcBef>
            </a:pPr>
            <a:r>
              <a:rPr dirty="0" sz="950" spc="-10">
                <a:solidFill>
                  <a:srgbClr val="444444"/>
                </a:solidFill>
                <a:latin typeface="Microsoft Sans Serif"/>
                <a:cs typeface="Microsoft Sans Serif"/>
              </a:rPr>
              <a:t>PREFEITURA</a:t>
            </a:r>
            <a:r>
              <a:rPr dirty="0" sz="950" spc="160">
                <a:solidFill>
                  <a:srgbClr val="444444"/>
                </a:solidFill>
                <a:latin typeface="Microsoft Sans Serif"/>
                <a:cs typeface="Microsoft Sans Serif"/>
              </a:rPr>
              <a:t> </a:t>
            </a:r>
            <a:r>
              <a:rPr dirty="0" sz="950">
                <a:solidFill>
                  <a:srgbClr val="232323"/>
                </a:solidFill>
                <a:latin typeface="Microsoft Sans Serif"/>
                <a:cs typeface="Microsoft Sans Serif"/>
              </a:rPr>
              <a:t>MUNICIPAL</a:t>
            </a:r>
            <a:r>
              <a:rPr dirty="0" sz="950" spc="90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950">
                <a:solidFill>
                  <a:srgbClr val="3B3B3B"/>
                </a:solidFill>
                <a:latin typeface="Microsoft Sans Serif"/>
                <a:cs typeface="Microsoft Sans Serif"/>
              </a:rPr>
              <a:t>DE</a:t>
            </a:r>
            <a:r>
              <a:rPr dirty="0" sz="950" spc="10">
                <a:solidFill>
                  <a:srgbClr val="3B3B3B"/>
                </a:solidFill>
                <a:latin typeface="Microsoft Sans Serif"/>
                <a:cs typeface="Microsoft Sans Serif"/>
              </a:rPr>
              <a:t> </a:t>
            </a:r>
            <a:r>
              <a:rPr dirty="0" sz="950" spc="-10">
                <a:solidFill>
                  <a:srgbClr val="282828"/>
                </a:solidFill>
                <a:latin typeface="Microsoft Sans Serif"/>
                <a:cs typeface="Microsoft Sans Serif"/>
              </a:rPr>
              <a:t>SEROPEDICA</a:t>
            </a:r>
            <a:endParaRPr sz="950">
              <a:latin typeface="Microsoft Sans Serif"/>
              <a:cs typeface="Microsoft Sans Serif"/>
            </a:endParaRPr>
          </a:p>
        </p:txBody>
      </p:sp>
      <p:graphicFrame>
        <p:nvGraphicFramePr>
          <p:cNvPr id="23" name="object 23" descr=""/>
          <p:cNvGraphicFramePr>
            <a:graphicFrameLocks noGrp="1"/>
          </p:cNvGraphicFramePr>
          <p:nvPr/>
        </p:nvGraphicFramePr>
        <p:xfrm>
          <a:off x="625200" y="4606719"/>
          <a:ext cx="6315710" cy="27774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500"/>
                <a:gridCol w="4866005"/>
                <a:gridCol w="673735"/>
              </a:tblGrid>
              <a:tr h="144145">
                <a:tc>
                  <a:txBody>
                    <a:bodyPr/>
                    <a:lstStyle/>
                    <a:p>
                      <a:pPr marL="43815">
                        <a:lnSpc>
                          <a:spcPts val="894"/>
                        </a:lnSpc>
                      </a:pPr>
                      <a:r>
                        <a:rPr dirty="0" sz="800" spc="-10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01.03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ts val="894"/>
                        </a:lnSpc>
                      </a:pPr>
                      <a:r>
                        <a:rPr dirty="0" sz="80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Procuradoria</a:t>
                      </a:r>
                      <a:r>
                        <a:rPr dirty="0" sz="800" spc="35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Geral</a:t>
                      </a:r>
                      <a:r>
                        <a:rPr dirty="0" sz="800" spc="3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25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Municipio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4191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solidFill>
                            <a:srgbClr val="3D3D3D"/>
                          </a:solidFill>
                          <a:latin typeface="Microsoft Sans Serif"/>
                          <a:cs typeface="Microsoft Sans Serif"/>
                        </a:rPr>
                        <a:t>2.795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4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Manuten0äo</a:t>
                      </a:r>
                      <a:r>
                        <a:rPr dirty="0" sz="800" spc="8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414141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5">
                          <a:solidFill>
                            <a:srgbClr val="41414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Operacionaliza0ão</a:t>
                      </a:r>
                      <a:r>
                        <a:rPr dirty="0" sz="80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das</a:t>
                      </a:r>
                      <a:r>
                        <a:rPr dirty="0" sz="800" spc="30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Unidades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7800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solidFill>
                            <a:srgbClr val="151515"/>
                          </a:solidFill>
                          <a:latin typeface="Microsoft Sans Serif"/>
                          <a:cs typeface="Microsoft Sans Serif"/>
                        </a:rPr>
                        <a:t>3.3.9.0.91.00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250"/>
                        </a:spcBef>
                        <a:tabLst>
                          <a:tab pos="3187700" algn="l"/>
                        </a:tabLst>
                      </a:pPr>
                      <a:r>
                        <a:rPr dirty="0" baseline="6944" sz="1200" spc="-52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SENTEN</a:t>
                      </a:r>
                      <a:r>
                        <a:rPr dirty="0" baseline="3472" sz="1200" spc="-52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C</a:t>
                      </a:r>
                      <a:r>
                        <a:rPr dirty="0" baseline="6944" sz="1200" spc="-52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AS</a:t>
                      </a:r>
                      <a:r>
                        <a:rPr dirty="0" baseline="6944" sz="1200" spc="3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6944" sz="1200" spc="-15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JUDICIAIS</a:t>
                      </a:r>
                      <a:r>
                        <a:rPr dirty="0" baseline="6944" sz="120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 spc="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não </a:t>
                      </a:r>
                      <a:r>
                        <a:rPr dirty="0" sz="800" spc="-3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800" spc="2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444444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15">
                          <a:solidFill>
                            <a:srgbClr val="44444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lmposto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3175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00" spc="-1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620.000,00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3175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526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25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do </a:t>
                      </a:r>
                      <a:r>
                        <a:rPr dirty="0" sz="800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800" spc="25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800" spc="15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800" spc="25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RŞ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62fl.000,00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</a:tr>
              <a:tr h="1555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843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-20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800" spc="-4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Unldade</a:t>
                      </a:r>
                      <a:r>
                        <a:rPr dirty="0" sz="800" spc="229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s20.ooo,oo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</a:tr>
              <a:tr h="151130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800" spc="-10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01.09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800" spc="-3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4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5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Educaçăo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3830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0">
                          <a:solidFill>
                            <a:srgbClr val="696969"/>
                          </a:solidFill>
                          <a:latin typeface="Microsoft Sans Serif"/>
                          <a:cs typeface="Microsoft Sans Serif"/>
                        </a:rPr>
                        <a:t>2.041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30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Educacäo</a:t>
                      </a:r>
                      <a:r>
                        <a:rPr dirty="0" sz="800" spc="-10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solidFill>
                            <a:srgbClr val="494949"/>
                          </a:solidFill>
                          <a:latin typeface="Microsoft Sans Serif"/>
                          <a:cs typeface="Microsoft Sans Serif"/>
                        </a:rPr>
                        <a:t>Básica</a:t>
                      </a:r>
                      <a:r>
                        <a:rPr dirty="0" sz="800" spc="-15">
                          <a:solidFill>
                            <a:srgbClr val="494949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(FUNDEB)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605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3.1,9.0.11.02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20"/>
                        </a:spcBef>
                        <a:tabLst>
                          <a:tab pos="3184525" algn="l"/>
                        </a:tabLst>
                      </a:pPr>
                      <a:r>
                        <a:rPr dirty="0" sz="800" spc="-4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VENCIMENTOS</a:t>
                      </a:r>
                      <a:r>
                        <a:rPr dirty="0" sz="800" spc="55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20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VANT.</a:t>
                      </a:r>
                      <a:r>
                        <a:rPr dirty="0" sz="800" spc="2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FIXAS-</a:t>
                      </a:r>
                      <a:r>
                        <a:rPr dirty="0" sz="800" spc="-1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MAGISTÉRIO</a:t>
                      </a:r>
                      <a:r>
                        <a:rPr dirty="0" sz="80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baseline="-10416" sz="1200" spc="-37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Royalties</a:t>
                      </a:r>
                      <a:r>
                        <a:rPr dirty="0" baseline="-10416" sz="1200" spc="52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-10416" sz="1200">
                          <a:solidFill>
                            <a:srgbClr val="565656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baseline="-10416" sz="1200" spc="7">
                          <a:solidFill>
                            <a:srgbClr val="56565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-10416" sz="1200" spc="-15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Educacäo</a:t>
                      </a:r>
                      <a:endParaRPr baseline="-10416"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dirty="0" sz="800" spc="-65">
                          <a:solidFill>
                            <a:srgbClr val="262626"/>
                          </a:solidFill>
                          <a:latin typeface="Arial Black"/>
                          <a:cs typeface="Arial Black"/>
                        </a:rPr>
                        <a:t>1.180.200,00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4254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526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25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5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494949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30" b="1">
                          <a:solidFill>
                            <a:srgbClr val="49494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2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545454"/>
                          </a:solidFill>
                          <a:latin typeface="Arial"/>
                          <a:cs typeface="Arial"/>
                        </a:rPr>
                        <a:t>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65">
                          <a:solidFill>
                            <a:srgbClr val="3B3B3B"/>
                          </a:solidFill>
                          <a:latin typeface="Arial Black"/>
                          <a:cs typeface="Arial Black"/>
                        </a:rPr>
                        <a:t>1.180.200,00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0320"/>
                </a:tc>
              </a:tr>
              <a:tr h="14986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00" spc="-10">
                          <a:solidFill>
                            <a:srgbClr val="595959"/>
                          </a:solidFill>
                          <a:latin typeface="Microsoft Sans Serif"/>
                          <a:cs typeface="Microsoft Sans Serif"/>
                        </a:rPr>
                        <a:t>2.808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00" spc="-4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Manuten¢ão</a:t>
                      </a:r>
                      <a:r>
                        <a:rPr dirty="0" sz="800" spc="8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494949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30">
                          <a:solidFill>
                            <a:srgbClr val="494949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solidFill>
                            <a:srgbClr val="242424"/>
                          </a:solidFill>
                          <a:latin typeface="Microsoft Sans Serif"/>
                          <a:cs typeface="Microsoft Sans Serif"/>
                        </a:rPr>
                        <a:t>Operacionalizaçăo</a:t>
                      </a:r>
                      <a:r>
                        <a:rPr dirty="0" sz="800">
                          <a:solidFill>
                            <a:srgbClr val="24242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das</a:t>
                      </a:r>
                      <a:r>
                        <a:rPr dirty="0" sz="800" spc="5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Unidades</a:t>
                      </a:r>
                      <a:r>
                        <a:rPr dirty="0" sz="800" spc="85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Administrativas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970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solidFill>
                            <a:srgbClr val="4D4D4D"/>
                          </a:solidFill>
                          <a:latin typeface="Microsoft Sans Serif"/>
                          <a:cs typeface="Microsoft Sans Serif"/>
                        </a:rPr>
                        <a:t>3.1.9.0.13.02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335"/>
                        </a:spcBef>
                        <a:tabLst>
                          <a:tab pos="3181350" algn="l"/>
                        </a:tabLst>
                      </a:pPr>
                      <a:r>
                        <a:rPr dirty="0" baseline="17361" sz="1200" spc="-52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OBRIGACÖES</a:t>
                      </a:r>
                      <a:r>
                        <a:rPr dirty="0" baseline="17361" sz="1200" spc="15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17361" sz="1200" spc="-15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PATRONAIS</a:t>
                      </a:r>
                      <a:r>
                        <a:rPr dirty="0" baseline="17361" sz="120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sz="800" spc="-25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 spc="2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464646"/>
                          </a:solidFill>
                          <a:latin typeface="Microsoft Sans Serif"/>
                          <a:cs typeface="Microsoft Sans Serif"/>
                        </a:rPr>
                        <a:t>de </a:t>
                      </a:r>
                      <a:r>
                        <a:rPr dirty="0" sz="800" spc="-25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lmpostos</a:t>
                      </a:r>
                      <a:r>
                        <a:rPr dirty="0" sz="800" spc="5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800" spc="25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414141"/>
                          </a:solidFill>
                          <a:latin typeface="Microsoft Sans Serif"/>
                          <a:cs typeface="Microsoft Sans Serif"/>
                        </a:rPr>
                        <a:t>Ed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42545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dirty="0" sz="800" spc="-10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130.000,00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42545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00" spc="-10">
                          <a:solidFill>
                            <a:srgbClr val="444444"/>
                          </a:solidFill>
                          <a:latin typeface="Microsoft Sans Serif"/>
                          <a:cs typeface="Microsoft Sans Serif"/>
                        </a:rPr>
                        <a:t>3.3.9.0.39.05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45"/>
                        </a:spcBef>
                        <a:tabLst>
                          <a:tab pos="3178810" algn="l"/>
                        </a:tabLst>
                      </a:pPr>
                      <a:r>
                        <a:rPr dirty="0" sz="800" spc="-25">
                          <a:solidFill>
                            <a:srgbClr val="464646"/>
                          </a:solidFill>
                          <a:latin typeface="Microsoft Sans Serif"/>
                          <a:cs typeface="Microsoft Sans Serif"/>
                        </a:rPr>
                        <a:t>DEMAIS</a:t>
                      </a:r>
                      <a:r>
                        <a:rPr dirty="0" sz="800" spc="-10">
                          <a:solidFill>
                            <a:srgbClr val="46464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SERVIÇOS</a:t>
                      </a:r>
                      <a:r>
                        <a:rPr dirty="0" sz="800" spc="1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4D4D4D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45">
                          <a:solidFill>
                            <a:srgbClr val="4D4D4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TERCEIROS</a:t>
                      </a:r>
                      <a:r>
                        <a:rPr dirty="0" sz="800" spc="5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484848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55">
                          <a:solidFill>
                            <a:srgbClr val="48484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PESSOA</a:t>
                      </a:r>
                      <a:r>
                        <a:rPr dirty="0" sz="800" spc="30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242424"/>
                          </a:solidFill>
                          <a:latin typeface="Microsoft Sans Serif"/>
                          <a:cs typeface="Microsoft Sans Serif"/>
                        </a:rPr>
                        <a:t>JURÍDICA</a:t>
                      </a:r>
                      <a:r>
                        <a:rPr dirty="0" sz="800">
                          <a:solidFill>
                            <a:srgbClr val="242424"/>
                          </a:solidFill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baseline="-10416" sz="1200" spc="-37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baseline="-10416" sz="1200" spc="52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-10416" sz="1200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baseline="-10416" sz="1200" spc="-30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-10416" sz="1200" spc="-3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lmpostos</a:t>
                      </a:r>
                      <a:r>
                        <a:rPr dirty="0" baseline="-10416" sz="1200" spc="22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-10416" sz="1200" spc="-44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baseline="-10416" sz="1200" spc="67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-10416" sz="1200" spc="-37">
                          <a:solidFill>
                            <a:srgbClr val="444444"/>
                          </a:solidFill>
                          <a:latin typeface="Microsoft Sans Serif"/>
                          <a:cs typeface="Microsoft Sans Serif"/>
                        </a:rPr>
                        <a:t>Ed</a:t>
                      </a:r>
                      <a:endParaRPr baseline="-10416"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00" spc="-10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224.710,47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7305"/>
                </a:tc>
              </a:tr>
              <a:tr h="15938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1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3.3.9.0.39.05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60"/>
                        </a:spcBef>
                        <a:tabLst>
                          <a:tab pos="3181350" algn="l"/>
                        </a:tabLst>
                      </a:pPr>
                      <a:r>
                        <a:rPr dirty="0" sz="800" spc="-25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DEMAIS</a:t>
                      </a:r>
                      <a:r>
                        <a:rPr dirty="0" sz="800" spc="5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SERVI</a:t>
                      </a:r>
                      <a:r>
                        <a:rPr dirty="0" baseline="-3472" sz="1200" spc="-44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C</a:t>
                      </a:r>
                      <a:r>
                        <a:rPr dirty="0" sz="800" spc="-3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OS</a:t>
                      </a:r>
                      <a:r>
                        <a:rPr dirty="0" sz="800" spc="-6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25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TERCEIROS</a:t>
                      </a:r>
                      <a:r>
                        <a:rPr dirty="0" sz="800" spc="75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5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PESSOA</a:t>
                      </a:r>
                      <a:r>
                        <a:rPr dirty="0" sz="800" spc="15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JURÍDICA</a:t>
                      </a:r>
                      <a:r>
                        <a:rPr dirty="0" sz="80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baseline="-10416" sz="1200" spc="-37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Royalties</a:t>
                      </a:r>
                      <a:r>
                        <a:rPr dirty="0" baseline="-10416" sz="1200" spc="44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-10416" sz="1200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baseline="-10416" sz="1200" spc="-30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-10416" sz="1200" spc="-15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Educa0ào</a:t>
                      </a:r>
                      <a:endParaRPr baseline="-10416"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ts val="93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176.500,00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8575"/>
                </a:tc>
              </a:tr>
              <a:tr h="17399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</a:pPr>
                      <a:r>
                        <a:rPr dirty="0" sz="800" spc="-10">
                          <a:solidFill>
                            <a:srgbClr val="4D4D4D"/>
                          </a:solidFill>
                          <a:latin typeface="Microsoft Sans Serif"/>
                          <a:cs typeface="Microsoft Sans Serif"/>
                        </a:rPr>
                        <a:t>3.3.9.0.49.00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215"/>
                        </a:spcBef>
                        <a:tabLst>
                          <a:tab pos="3178810" algn="l"/>
                        </a:tabLst>
                      </a:pPr>
                      <a:r>
                        <a:rPr dirty="0" baseline="13888" sz="1200" spc="-52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AUXÍLIO-</a:t>
                      </a:r>
                      <a:r>
                        <a:rPr dirty="0" baseline="13888" sz="1200" spc="-15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TRANSPORTE</a:t>
                      </a:r>
                      <a:r>
                        <a:rPr dirty="0" baseline="13888" sz="120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sz="800" spc="-25">
                          <a:solidFill>
                            <a:srgbClr val="242424"/>
                          </a:solidFill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 spc="35">
                          <a:solidFill>
                            <a:srgbClr val="24242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4D4D4D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20">
                          <a:solidFill>
                            <a:srgbClr val="4D4D4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lmpostos</a:t>
                      </a:r>
                      <a:r>
                        <a:rPr dirty="0" sz="800" spc="15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800" spc="45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Ed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7305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00" spc="-1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71.507,66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7305"/>
                </a:tc>
              </a:tr>
              <a:tr h="165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0573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30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2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35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1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Rț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368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 b="1">
                          <a:solidFill>
                            <a:srgbClr val="3A3A3A"/>
                          </a:solidFill>
                          <a:latin typeface="Arial"/>
                          <a:cs typeface="Arial"/>
                        </a:rPr>
                        <a:t>s02.718,13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/>
                </a:tc>
              </a:tr>
              <a:tr h="1638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0573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-15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800" spc="-55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Unldade</a:t>
                      </a:r>
                      <a:r>
                        <a:rPr dirty="0" sz="800" spc="240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1.782.918,13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</a:tr>
              <a:tr h="1365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088640">
                        <a:lnSpc>
                          <a:spcPts val="869"/>
                        </a:lnSpc>
                        <a:spcBef>
                          <a:spcPts val="105"/>
                        </a:spcBef>
                      </a:pPr>
                      <a:r>
                        <a:rPr dirty="0" sz="800">
                          <a:solidFill>
                            <a:srgbClr val="444444"/>
                          </a:solidFill>
                          <a:latin typeface="Microsoft Sans Serif"/>
                          <a:cs typeface="Microsoft Sans Serif"/>
                        </a:rPr>
                        <a:t>Valor</a:t>
                      </a:r>
                      <a:r>
                        <a:rPr dirty="0" sz="800" spc="5">
                          <a:solidFill>
                            <a:srgbClr val="44444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-10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Suplementado</a:t>
                      </a:r>
                      <a:r>
                        <a:rPr dirty="0" sz="800" spc="60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545454"/>
                          </a:solidFill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ts val="869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2.402.918,13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</a:tr>
            </a:tbl>
          </a:graphicData>
        </a:graphic>
      </p:graphicFrame>
      <p:sp>
        <p:nvSpPr>
          <p:cNvPr id="24" name="object 24" descr=""/>
          <p:cNvSpPr txBox="1"/>
          <p:nvPr/>
        </p:nvSpPr>
        <p:spPr>
          <a:xfrm>
            <a:off x="937360" y="7422123"/>
            <a:ext cx="5776595" cy="2755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481330" marR="30480" indent="-443865">
              <a:lnSpc>
                <a:spcPct val="104900"/>
              </a:lnSpc>
              <a:spcBef>
                <a:spcPts val="50"/>
              </a:spcBef>
            </a:pPr>
            <a:r>
              <a:rPr dirty="0" sz="800" spc="-30">
                <a:solidFill>
                  <a:srgbClr val="3D3D3D"/>
                </a:solidFill>
                <a:latin typeface="Microsoft Sans Serif"/>
                <a:cs typeface="Microsoft Sans Serif"/>
              </a:rPr>
              <a:t>Artigo</a:t>
            </a:r>
            <a:r>
              <a:rPr dirty="0" sz="800" spc="-25">
                <a:solidFill>
                  <a:srgbClr val="3D3D3D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24242"/>
                </a:solidFill>
                <a:latin typeface="Microsoft Sans Serif"/>
                <a:cs typeface="Microsoft Sans Serif"/>
              </a:rPr>
              <a:t>2º</a:t>
            </a:r>
            <a:r>
              <a:rPr dirty="0" sz="800" spc="-55">
                <a:solidFill>
                  <a:srgbClr val="424242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6B6B6B"/>
                </a:solidFill>
                <a:latin typeface="Microsoft Sans Serif"/>
                <a:cs typeface="Microsoft Sans Serif"/>
              </a:rPr>
              <a:t>-</a:t>
            </a:r>
            <a:r>
              <a:rPr dirty="0" sz="800" spc="-70">
                <a:solidFill>
                  <a:srgbClr val="6B6B6B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414141"/>
                </a:solidFill>
                <a:latin typeface="Microsoft Sans Serif"/>
                <a:cs typeface="Microsoft Sans Serif"/>
              </a:rPr>
              <a:t>As</a:t>
            </a:r>
            <a:r>
              <a:rPr dirty="0" sz="800" spc="-25">
                <a:solidFill>
                  <a:srgbClr val="41414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232323"/>
                </a:solidFill>
                <a:latin typeface="Microsoft Sans Serif"/>
                <a:cs typeface="Microsoft Sans Serif"/>
              </a:rPr>
              <a:t>despesas</a:t>
            </a:r>
            <a:r>
              <a:rPr dirty="0" sz="800" spc="5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212121"/>
                </a:solidFill>
                <a:latin typeface="Microsoft Sans Serif"/>
                <a:cs typeface="Microsoft Sans Serif"/>
              </a:rPr>
              <a:t>decorrentes</a:t>
            </a:r>
            <a:r>
              <a:rPr dirty="0" sz="800" spc="4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D2D2D"/>
                </a:solidFill>
                <a:latin typeface="Microsoft Sans Serif"/>
                <a:cs typeface="Microsoft Sans Serif"/>
              </a:rPr>
              <a:t>da</a:t>
            </a:r>
            <a:r>
              <a:rPr dirty="0" sz="800" spc="-25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2A2A2A"/>
                </a:solidFill>
                <a:latin typeface="Microsoft Sans Serif"/>
                <a:cs typeface="Microsoft Sans Serif"/>
              </a:rPr>
              <a:t>abertura </a:t>
            </a:r>
            <a:r>
              <a:rPr dirty="0" sz="800" spc="-30">
                <a:solidFill>
                  <a:srgbClr val="1D1D1D"/>
                </a:solidFill>
                <a:latin typeface="Microsoft Sans Serif"/>
                <a:cs typeface="Microsoft Sans Serif"/>
              </a:rPr>
              <a:t>do</a:t>
            </a:r>
            <a:r>
              <a:rPr dirty="0" sz="800" spc="-25">
                <a:solidFill>
                  <a:srgbClr val="1D1D1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262626"/>
                </a:solidFill>
                <a:latin typeface="Microsoft Sans Serif"/>
                <a:cs typeface="Microsoft Sans Serif"/>
              </a:rPr>
              <a:t>presente</a:t>
            </a:r>
            <a:r>
              <a:rPr dirty="0" sz="800" spc="5">
                <a:solidFill>
                  <a:srgbClr val="26262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161616"/>
                </a:solidFill>
                <a:latin typeface="Microsoft Sans Serif"/>
                <a:cs typeface="Microsoft Sans Serif"/>
              </a:rPr>
              <a:t>crêdito</a:t>
            </a:r>
            <a:r>
              <a:rPr dirty="0" sz="800" spc="3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baseline="-13888" sz="1200" spc="-52">
                <a:solidFill>
                  <a:srgbClr val="0F0F0F"/>
                </a:solidFill>
                <a:latin typeface="Microsoft Sans Serif"/>
                <a:cs typeface="Microsoft Sans Serif"/>
              </a:rPr>
              <a:t>suplementar,</a:t>
            </a:r>
            <a:r>
              <a:rPr dirty="0" baseline="-13888" sz="1200" spc="7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baseline="-13888" sz="1200" spc="-30">
                <a:solidFill>
                  <a:srgbClr val="1F1F1F"/>
                </a:solidFill>
                <a:latin typeface="Microsoft Sans Serif"/>
                <a:cs typeface="Microsoft Sans Serif"/>
              </a:rPr>
              <a:t>serão</a:t>
            </a:r>
            <a:r>
              <a:rPr dirty="0" baseline="-13888" sz="1200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baseline="-13888" sz="1200" spc="-37">
                <a:solidFill>
                  <a:srgbClr val="232323"/>
                </a:solidFill>
                <a:latin typeface="Microsoft Sans Serif"/>
                <a:cs typeface="Microsoft Sans Serif"/>
              </a:rPr>
              <a:t>cobertas</a:t>
            </a:r>
            <a:r>
              <a:rPr dirty="0" baseline="-13888" sz="1200" spc="7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baseline="-13888" sz="1200" spc="-30">
                <a:solidFill>
                  <a:srgbClr val="232323"/>
                </a:solidFill>
                <a:latin typeface="Microsoft Sans Serif"/>
                <a:cs typeface="Microsoft Sans Serif"/>
              </a:rPr>
              <a:t>com</a:t>
            </a:r>
            <a:r>
              <a:rPr dirty="0" baseline="-13888" sz="1200" spc="-37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baseline="-13888" sz="1200" spc="-30">
                <a:solidFill>
                  <a:srgbClr val="2D2D2D"/>
                </a:solidFill>
                <a:latin typeface="Microsoft Sans Serif"/>
                <a:cs typeface="Microsoft Sans Serif"/>
              </a:rPr>
              <a:t>recursos </a:t>
            </a:r>
            <a:r>
              <a:rPr dirty="0" baseline="-13888" sz="1200">
                <a:solidFill>
                  <a:srgbClr val="3D3D3D"/>
                </a:solidFill>
                <a:latin typeface="Microsoft Sans Serif"/>
                <a:cs typeface="Microsoft Sans Serif"/>
              </a:rPr>
              <a:t>de</a:t>
            </a:r>
            <a:r>
              <a:rPr dirty="0" baseline="-13888" sz="1200" spc="-37">
                <a:solidFill>
                  <a:srgbClr val="3D3D3D"/>
                </a:solidFill>
                <a:latin typeface="Microsoft Sans Serif"/>
                <a:cs typeface="Microsoft Sans Serif"/>
              </a:rPr>
              <a:t> </a:t>
            </a:r>
            <a:r>
              <a:rPr dirty="0" baseline="-13888" sz="1200" spc="-30">
                <a:solidFill>
                  <a:srgbClr val="2F2F2F"/>
                </a:solidFill>
                <a:latin typeface="Microsoft Sans Serif"/>
                <a:cs typeface="Microsoft Sans Serif"/>
              </a:rPr>
              <a:t>que</a:t>
            </a:r>
            <a:r>
              <a:rPr dirty="0" baseline="-13888" sz="1200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baseline="-13888" sz="1200" spc="-15">
                <a:solidFill>
                  <a:srgbClr val="242424"/>
                </a:solidFill>
                <a:latin typeface="Microsoft Sans Serif"/>
                <a:cs typeface="Microsoft Sans Serif"/>
              </a:rPr>
              <a:t>trata </a:t>
            </a:r>
            <a:r>
              <a:rPr dirty="0" baseline="-13888" sz="1200">
                <a:solidFill>
                  <a:srgbClr val="626262"/>
                </a:solidFill>
                <a:latin typeface="Microsoft Sans Serif"/>
                <a:cs typeface="Microsoft Sans Serif"/>
              </a:rPr>
              <a:t>o</a:t>
            </a:r>
            <a:r>
              <a:rPr dirty="0" baseline="-13888" sz="1200" spc="-37">
                <a:solidFill>
                  <a:srgbClr val="626262"/>
                </a:solidFill>
                <a:latin typeface="Microsoft Sans Serif"/>
                <a:cs typeface="Microsoft Sans Serif"/>
              </a:rPr>
              <a:t> </a:t>
            </a:r>
            <a:r>
              <a:rPr dirty="0" baseline="-13888" sz="1200" spc="-15">
                <a:solidFill>
                  <a:srgbClr val="1C1C1C"/>
                </a:solidFill>
                <a:latin typeface="Microsoft Sans Serif"/>
                <a:cs typeface="Microsoft Sans Serif"/>
              </a:rPr>
              <a:t>Artigo </a:t>
            </a:r>
            <a:r>
              <a:rPr dirty="0" sz="800" spc="-20">
                <a:solidFill>
                  <a:srgbClr val="575757"/>
                </a:solidFill>
                <a:latin typeface="Microsoft Sans Serif"/>
                <a:cs typeface="Microsoft Sans Serif"/>
              </a:rPr>
              <a:t>43</a:t>
            </a:r>
            <a:r>
              <a:rPr dirty="0" sz="800" spc="-3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333333"/>
                </a:solidFill>
                <a:latin typeface="Microsoft Sans Serif"/>
                <a:cs typeface="Microsoft Sans Serif"/>
              </a:rPr>
              <a:t>parâgrafo</a:t>
            </a:r>
            <a:r>
              <a:rPr dirty="0" sz="800" spc="25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626262"/>
                </a:solidFill>
                <a:latin typeface="Microsoft Sans Serif"/>
                <a:cs typeface="Microsoft Sans Serif"/>
              </a:rPr>
              <a:t>1º</a:t>
            </a:r>
            <a:r>
              <a:rPr dirty="0" sz="800" spc="-30">
                <a:solidFill>
                  <a:srgbClr val="626262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2A2A2A"/>
                </a:solidFill>
                <a:latin typeface="Microsoft Sans Serif"/>
                <a:cs typeface="Microsoft Sans Serif"/>
              </a:rPr>
              <a:t>da</a:t>
            </a:r>
            <a:r>
              <a:rPr dirty="0" sz="800" spc="-25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363636"/>
                </a:solidFill>
                <a:latin typeface="Microsoft Sans Serif"/>
                <a:cs typeface="Microsoft Sans Serif"/>
              </a:rPr>
              <a:t>Lei</a:t>
            </a:r>
            <a:r>
              <a:rPr dirty="0" sz="800" spc="-25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282828"/>
                </a:solidFill>
                <a:latin typeface="Microsoft Sans Serif"/>
                <a:cs typeface="Microsoft Sans Serif"/>
              </a:rPr>
              <a:t>Federal</a:t>
            </a:r>
            <a:r>
              <a:rPr dirty="0" sz="800" spc="10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F3F3F"/>
                </a:solidFill>
                <a:latin typeface="Microsoft Sans Serif"/>
                <a:cs typeface="Microsoft Sans Serif"/>
              </a:rPr>
              <a:t>N°</a:t>
            </a:r>
            <a:r>
              <a:rPr dirty="0" sz="800" spc="-45">
                <a:solidFill>
                  <a:srgbClr val="3F3F3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1F1F1F"/>
                </a:solidFill>
                <a:latin typeface="Microsoft Sans Serif"/>
                <a:cs typeface="Microsoft Sans Serif"/>
              </a:rPr>
              <a:t>4.320/64,</a:t>
            </a:r>
            <a:r>
              <a:rPr dirty="0" sz="800" spc="40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1C1C1C"/>
                </a:solidFill>
                <a:latin typeface="Microsoft Sans Serif"/>
                <a:cs typeface="Microsoft Sans Serif"/>
              </a:rPr>
              <a:t>lncíso</a:t>
            </a:r>
            <a:r>
              <a:rPr dirty="0" sz="800" spc="10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2B2B2B"/>
                </a:solidFill>
                <a:latin typeface="Microsoft Sans Serif"/>
                <a:cs typeface="Microsoft Sans Serif"/>
              </a:rPr>
              <a:t>III.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1800677" y="7760253"/>
            <a:ext cx="1580515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9565" marR="5080" indent="-317500">
              <a:lnSpc>
                <a:spcPct val="139900"/>
              </a:lnSpc>
              <a:spcBef>
                <a:spcPts val="100"/>
              </a:spcBef>
            </a:pPr>
            <a:r>
              <a:rPr dirty="0" sz="800" spc="-20">
                <a:solidFill>
                  <a:srgbClr val="343434"/>
                </a:solidFill>
                <a:latin typeface="Microsoft Sans Serif"/>
                <a:cs typeface="Microsoft Sans Serif"/>
              </a:rPr>
              <a:t>Inciso:</a:t>
            </a:r>
            <a:r>
              <a:rPr dirty="0" sz="800" spc="70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A2A2A"/>
                </a:solidFill>
                <a:latin typeface="Microsoft Sans Serif"/>
                <a:cs typeface="Microsoft Sans Serif"/>
              </a:rPr>
              <a:t>II</a:t>
            </a:r>
            <a:r>
              <a:rPr dirty="0" sz="800" spc="-50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63636"/>
                </a:solidFill>
                <a:latin typeface="Microsoft Sans Serif"/>
                <a:cs typeface="Microsoft Sans Serif"/>
              </a:rPr>
              <a:t>-</a:t>
            </a:r>
            <a:r>
              <a:rPr dirty="0" sz="800" spc="-50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151515"/>
                </a:solidFill>
                <a:latin typeface="Microsoft Sans Serif"/>
                <a:cs typeface="Microsoft Sans Serif"/>
              </a:rPr>
              <a:t>Excesso</a:t>
            </a:r>
            <a:r>
              <a:rPr dirty="0" sz="800" spc="-20">
                <a:solidFill>
                  <a:srgbClr val="151515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63636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25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2B2B2B"/>
                </a:solidFill>
                <a:latin typeface="Microsoft Sans Serif"/>
                <a:cs typeface="Microsoft Sans Serif"/>
              </a:rPr>
              <a:t>Arrecadaçao:</a:t>
            </a:r>
            <a:r>
              <a:rPr dirty="0" sz="800">
                <a:solidFill>
                  <a:srgbClr val="2B2B2B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32323"/>
                </a:solidFill>
                <a:latin typeface="Microsoft Sans Serif"/>
                <a:cs typeface="Microsoft Sans Serif"/>
              </a:rPr>
              <a:t>III</a:t>
            </a:r>
            <a:r>
              <a:rPr dirty="0" sz="800" spc="-45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24242"/>
                </a:solidFill>
                <a:latin typeface="Microsoft Sans Serif"/>
                <a:cs typeface="Microsoft Sans Serif"/>
              </a:rPr>
              <a:t>-</a:t>
            </a:r>
            <a:r>
              <a:rPr dirty="0" sz="800" spc="-20">
                <a:solidFill>
                  <a:srgbClr val="424242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1F1F1F"/>
                </a:solidFill>
                <a:latin typeface="Microsoft Sans Serif"/>
                <a:cs typeface="Microsoft Sans Serif"/>
              </a:rPr>
              <a:t>Anulação</a:t>
            </a:r>
            <a:r>
              <a:rPr dirty="0" sz="800" spc="-5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13131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5">
                <a:solidFill>
                  <a:srgbClr val="31313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242424"/>
                </a:solidFill>
                <a:latin typeface="Microsoft Sans Serif"/>
                <a:cs typeface="Microsoft Sans Serif"/>
              </a:rPr>
              <a:t>Dotação</a:t>
            </a:r>
            <a:r>
              <a:rPr dirty="0" sz="800" spc="-5">
                <a:solidFill>
                  <a:srgbClr val="24242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50">
                <a:solidFill>
                  <a:srgbClr val="2A2A2A"/>
                </a:solidFill>
                <a:latin typeface="Microsoft Sans Serif"/>
                <a:cs typeface="Microsoft Sans Serif"/>
              </a:rPr>
              <a:t>: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521708" y="8073697"/>
            <a:ext cx="2576195" cy="38608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u="sng" sz="800">
                <a:solidFill>
                  <a:srgbClr val="383838"/>
                </a:solidFill>
                <a:uFill>
                  <a:solidFill>
                    <a:srgbClr val="646464"/>
                  </a:solidFill>
                </a:uFill>
                <a:latin typeface="Microsoft Sans Serif"/>
                <a:cs typeface="Microsoft Sans Serif"/>
              </a:rPr>
              <a:t>Dotaçôes</a:t>
            </a:r>
            <a:r>
              <a:rPr dirty="0" u="sng" sz="800" spc="65">
                <a:solidFill>
                  <a:srgbClr val="383838"/>
                </a:solidFill>
                <a:uFill>
                  <a:solidFill>
                    <a:srgbClr val="646464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00" spc="-10">
                <a:solidFill>
                  <a:srgbClr val="444444"/>
                </a:solidFill>
                <a:uFill>
                  <a:solidFill>
                    <a:srgbClr val="646464"/>
                  </a:solidFill>
                </a:uFill>
                <a:latin typeface="Microsoft Sans Serif"/>
                <a:cs typeface="Microsoft Sans Serif"/>
              </a:rPr>
              <a:t>Anuladas</a:t>
            </a:r>
            <a:r>
              <a:rPr dirty="0" u="sng" sz="800" spc="500">
                <a:solidFill>
                  <a:srgbClr val="444444"/>
                </a:solidFill>
                <a:uFill>
                  <a:solidFill>
                    <a:srgbClr val="646464"/>
                  </a:solidFill>
                </a:uFill>
                <a:latin typeface="Microsoft Sans Serif"/>
                <a:cs typeface="Microsoft Sans Serif"/>
              </a:rPr>
              <a:t> </a:t>
            </a:r>
            <a:endParaRPr sz="800">
              <a:latin typeface="Microsoft Sans Serif"/>
              <a:cs typeface="Microsoft Sans Serif"/>
            </a:endParaRPr>
          </a:p>
          <a:p>
            <a:pPr marL="54610">
              <a:lnSpc>
                <a:spcPct val="100000"/>
              </a:lnSpc>
              <a:spcBef>
                <a:spcPts val="400"/>
              </a:spcBef>
            </a:pPr>
            <a:r>
              <a:rPr dirty="0" sz="950" spc="-10" b="1">
                <a:solidFill>
                  <a:srgbClr val="343434"/>
                </a:solidFill>
                <a:latin typeface="Arial"/>
                <a:cs typeface="Arial"/>
              </a:rPr>
              <a:t>PREFEITURA</a:t>
            </a:r>
            <a:r>
              <a:rPr dirty="0" sz="950" spc="60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42424"/>
                </a:solidFill>
                <a:latin typeface="Arial"/>
                <a:cs typeface="Arial"/>
              </a:rPr>
              <a:t>MUNICIPAL</a:t>
            </a:r>
            <a:r>
              <a:rPr dirty="0" sz="950" spc="15" b="1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F3F3F"/>
                </a:solidFill>
                <a:latin typeface="Arial"/>
                <a:cs typeface="Arial"/>
              </a:rPr>
              <a:t>DE </a:t>
            </a:r>
            <a:r>
              <a:rPr dirty="0" sz="950" spc="-10" b="1">
                <a:solidFill>
                  <a:srgbClr val="2D2D2D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3874508" y="7772439"/>
            <a:ext cx="719455" cy="3670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25">
                <a:solidFill>
                  <a:srgbClr val="1F1F1F"/>
                </a:solidFill>
                <a:latin typeface="Microsoft Sans Serif"/>
                <a:cs typeface="Microsoft Sans Serif"/>
              </a:rPr>
              <a:t>R$2.402.918,13</a:t>
            </a:r>
            <a:endParaRPr sz="800">
              <a:latin typeface="Microsoft Sans Serif"/>
              <a:cs typeface="Microsoft Sans Serif"/>
            </a:endParaRPr>
          </a:p>
          <a:p>
            <a:pPr marL="19685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solidFill>
                  <a:srgbClr val="1C1C1C"/>
                </a:solidFill>
                <a:latin typeface="Microsoft Sans Serif"/>
                <a:cs typeface="Microsoft Sans Serif"/>
              </a:rPr>
              <a:t>$2.402.918,13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634406" y="8403008"/>
            <a:ext cx="586740" cy="51308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solidFill>
                  <a:srgbClr val="545454"/>
                </a:solidFill>
                <a:latin typeface="Microsoft Sans Serif"/>
                <a:cs typeface="Microsoft Sans Serif"/>
              </a:rPr>
              <a:t>01.07</a:t>
            </a:r>
            <a:endParaRPr sz="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solidFill>
                  <a:srgbClr val="525252"/>
                </a:solidFill>
                <a:latin typeface="Microsoft Sans Serif"/>
                <a:cs typeface="Microsoft Sans Serif"/>
              </a:rPr>
              <a:t>1.169</a:t>
            </a:r>
            <a:endParaRPr sz="800">
              <a:latin typeface="Microsoft Sans Serif"/>
              <a:cs typeface="Microsoft Sans Serif"/>
            </a:endParaRPr>
          </a:p>
          <a:p>
            <a:pPr marL="15875">
              <a:lnSpc>
                <a:spcPct val="100000"/>
              </a:lnSpc>
              <a:spcBef>
                <a:spcPts val="190"/>
              </a:spcBef>
            </a:pPr>
            <a:r>
              <a:rPr dirty="0" sz="800" spc="-30">
                <a:solidFill>
                  <a:srgbClr val="3B3B3B"/>
                </a:solidFill>
                <a:latin typeface="Microsoft Sans Serif"/>
                <a:cs typeface="Microsoft Sans Serif"/>
              </a:rPr>
              <a:t>4.6.9.0.71.01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1399532" y="8403008"/>
            <a:ext cx="2757805" cy="53467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solidFill>
                  <a:srgbClr val="494949"/>
                </a:solidFill>
                <a:latin typeface="Microsoft Sans Serif"/>
                <a:cs typeface="Microsoft Sans Serif"/>
              </a:rPr>
              <a:t>Secretaria</a:t>
            </a:r>
            <a:r>
              <a:rPr dirty="0" sz="800">
                <a:solidFill>
                  <a:srgbClr val="494949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 b="1">
                <a:solidFill>
                  <a:srgbClr val="343434"/>
                </a:solidFill>
                <a:latin typeface="Arial"/>
                <a:cs typeface="Arial"/>
              </a:rPr>
              <a:t>Municipal</a:t>
            </a:r>
            <a:r>
              <a:rPr dirty="0" sz="800" spc="60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800" spc="-30" b="1">
                <a:solidFill>
                  <a:srgbClr val="484848"/>
                </a:solidFill>
                <a:latin typeface="Arial"/>
                <a:cs typeface="Arial"/>
              </a:rPr>
              <a:t>de</a:t>
            </a:r>
            <a:r>
              <a:rPr dirty="0" sz="800" spc="-25" b="1">
                <a:solidFill>
                  <a:srgbClr val="484848"/>
                </a:solidFill>
                <a:latin typeface="Arial"/>
                <a:cs typeface="Arial"/>
              </a:rPr>
              <a:t> </a:t>
            </a:r>
            <a:r>
              <a:rPr dirty="0" sz="800" spc="-10">
                <a:solidFill>
                  <a:srgbClr val="424242"/>
                </a:solidFill>
                <a:latin typeface="Microsoft Sans Serif"/>
                <a:cs typeface="Microsoft Sans Serif"/>
              </a:rPr>
              <a:t>Fazenda</a:t>
            </a:r>
            <a:endParaRPr sz="800">
              <a:latin typeface="Microsoft Sans Serif"/>
              <a:cs typeface="Microsoft Sans Serif"/>
            </a:endParaRPr>
          </a:p>
          <a:p>
            <a:pPr marL="15240" marR="5080" indent="-3175">
              <a:lnSpc>
                <a:spcPct val="137400"/>
              </a:lnSpc>
              <a:spcBef>
                <a:spcPts val="25"/>
              </a:spcBef>
            </a:pPr>
            <a:r>
              <a:rPr dirty="0" sz="800" spc="-20">
                <a:solidFill>
                  <a:srgbClr val="343434"/>
                </a:solidFill>
                <a:latin typeface="Microsoft Sans Serif"/>
                <a:cs typeface="Microsoft Sans Serif"/>
              </a:rPr>
              <a:t>Encarqos</a:t>
            </a:r>
            <a:r>
              <a:rPr dirty="0" sz="800" spc="-10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313131"/>
                </a:solidFill>
                <a:latin typeface="Microsoft Sans Serif"/>
                <a:cs typeface="Microsoft Sans Serif"/>
              </a:rPr>
              <a:t>da</a:t>
            </a:r>
            <a:r>
              <a:rPr dirty="0" sz="800" spc="-50">
                <a:solidFill>
                  <a:srgbClr val="31313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282828"/>
                </a:solidFill>
                <a:latin typeface="Microsoft Sans Serif"/>
                <a:cs typeface="Microsoft Sans Serif"/>
              </a:rPr>
              <a:t>Dîvida</a:t>
            </a:r>
            <a:r>
              <a:rPr dirty="0" sz="800" spc="-30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3B3B3B"/>
                </a:solidFill>
                <a:latin typeface="Microsoft Sans Serif"/>
                <a:cs typeface="Microsoft Sans Serif"/>
              </a:rPr>
              <a:t>com</a:t>
            </a:r>
            <a:r>
              <a:rPr dirty="0" sz="800" spc="-30">
                <a:solidFill>
                  <a:srgbClr val="3B3B3B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94949"/>
                </a:solidFill>
                <a:latin typeface="Microsoft Sans Serif"/>
                <a:cs typeface="Microsoft Sans Serif"/>
              </a:rPr>
              <a:t>o</a:t>
            </a:r>
            <a:r>
              <a:rPr dirty="0" sz="800" spc="-55">
                <a:solidFill>
                  <a:srgbClr val="494949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2B2B2B"/>
                </a:solidFill>
                <a:latin typeface="Microsoft Sans Serif"/>
                <a:cs typeface="Microsoft Sans Serif"/>
              </a:rPr>
              <a:t>INSS,</a:t>
            </a:r>
            <a:r>
              <a:rPr dirty="0" sz="800" spc="-35">
                <a:solidFill>
                  <a:srgbClr val="2B2B2B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181818"/>
                </a:solidFill>
                <a:latin typeface="Microsoft Sans Serif"/>
                <a:cs typeface="Microsoft Sans Serif"/>
              </a:rPr>
              <a:t>Previdència</a:t>
            </a:r>
            <a:r>
              <a:rPr dirty="0" sz="800" spc="225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313131"/>
                </a:solidFill>
                <a:latin typeface="Microsoft Sans Serif"/>
                <a:cs typeface="Microsoft Sans Serif"/>
              </a:rPr>
              <a:t>e</a:t>
            </a:r>
            <a:r>
              <a:rPr dirty="0" sz="800" spc="-35">
                <a:solidFill>
                  <a:srgbClr val="31313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232323"/>
                </a:solidFill>
                <a:latin typeface="Microsoft Sans Serif"/>
                <a:cs typeface="Microsoft Sans Serif"/>
              </a:rPr>
              <a:t>PASEP </a:t>
            </a:r>
            <a:r>
              <a:rPr dirty="0" sz="800" spc="-20">
                <a:solidFill>
                  <a:srgbClr val="2F2F2F"/>
                </a:solidFill>
                <a:latin typeface="Microsoft Sans Serif"/>
                <a:cs typeface="Microsoft Sans Serif"/>
              </a:rPr>
              <a:t>Principal</a:t>
            </a:r>
            <a:r>
              <a:rPr dirty="0" sz="800" spc="10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2D2D2D"/>
                </a:solidFill>
                <a:latin typeface="Microsoft Sans Serif"/>
                <a:cs typeface="Microsoft Sans Serif"/>
              </a:rPr>
              <a:t>da</a:t>
            </a:r>
            <a:r>
              <a:rPr dirty="0" sz="800" spc="-30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2F2F2F"/>
                </a:solidFill>
                <a:latin typeface="Microsoft Sans Serif"/>
                <a:cs typeface="Microsoft Sans Serif"/>
              </a:rPr>
              <a:t>Dlvida</a:t>
            </a:r>
            <a:r>
              <a:rPr dirty="0" sz="800" spc="-25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2B2B2B"/>
                </a:solidFill>
                <a:latin typeface="Microsoft Sans Serif"/>
                <a:cs typeface="Microsoft Sans Serif"/>
              </a:rPr>
              <a:t>C</a:t>
            </a:r>
            <a:r>
              <a:rPr dirty="0" sz="800" spc="-20">
                <a:solidFill>
                  <a:srgbClr val="1D1D1D"/>
                </a:solidFill>
                <a:latin typeface="Microsoft Sans Serif"/>
                <a:cs typeface="Microsoft Sans Serif"/>
              </a:rPr>
              <a:t>ontratual</a:t>
            </a:r>
            <a:r>
              <a:rPr dirty="0" sz="800" spc="-10">
                <a:solidFill>
                  <a:srgbClr val="1D1D1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2A2A2A"/>
                </a:solidFill>
                <a:latin typeface="Microsoft Sans Serif"/>
                <a:cs typeface="Microsoft Sans Serif"/>
              </a:rPr>
              <a:t>com</a:t>
            </a:r>
            <a:r>
              <a:rPr dirty="0" sz="800" spc="-30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262626"/>
                </a:solidFill>
                <a:latin typeface="Microsoft Sans Serif"/>
                <a:cs typeface="Microsoft Sans Serif"/>
              </a:rPr>
              <a:t>INSS</a:t>
            </a:r>
            <a:r>
              <a:rPr dirty="0" sz="800" spc="-5">
                <a:solidFill>
                  <a:srgbClr val="26262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63636"/>
                </a:solidFill>
                <a:latin typeface="Microsoft Sans Serif"/>
                <a:cs typeface="Microsoft Sans Serif"/>
              </a:rPr>
              <a:t>/</a:t>
            </a:r>
            <a:r>
              <a:rPr dirty="0" sz="800" spc="-35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181818"/>
                </a:solidFill>
                <a:latin typeface="Microsoft Sans Serif"/>
                <a:cs typeface="Microsoft Sans Serif"/>
              </a:rPr>
              <a:t>PASEP</a:t>
            </a:r>
            <a:r>
              <a:rPr dirty="0" sz="800" spc="-5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111111"/>
                </a:solidFill>
                <a:latin typeface="Microsoft Sans Serif"/>
                <a:cs typeface="Microsoft Sans Serif"/>
              </a:rPr>
              <a:t>Arrecadação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4487156" y="8789878"/>
            <a:ext cx="16300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solidFill>
                  <a:srgbClr val="262626"/>
                </a:solidFill>
                <a:latin typeface="Microsoft Sans Serif"/>
                <a:cs typeface="Microsoft Sans Serif"/>
              </a:rPr>
              <a:t>Recursos</a:t>
            </a:r>
            <a:r>
              <a:rPr dirty="0" sz="800">
                <a:solidFill>
                  <a:srgbClr val="26262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313131"/>
                </a:solidFill>
                <a:latin typeface="Microsoft Sans Serif"/>
                <a:cs typeface="Microsoft Sans Serif"/>
              </a:rPr>
              <a:t>näo</a:t>
            </a:r>
            <a:r>
              <a:rPr dirty="0" sz="800" spc="-25">
                <a:solidFill>
                  <a:srgbClr val="31313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2D2D2D"/>
                </a:solidFill>
                <a:latin typeface="Microsoft Sans Serif"/>
                <a:cs typeface="Microsoft Sans Serif"/>
              </a:rPr>
              <a:t>Vinculados</a:t>
            </a:r>
            <a:r>
              <a:rPr dirty="0" sz="800" spc="-10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43434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10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2F2F2F"/>
                </a:solidFill>
                <a:latin typeface="Microsoft Sans Serif"/>
                <a:cs typeface="Microsoft Sans Serif"/>
              </a:rPr>
              <a:t>lmposto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6325871" y="8780739"/>
            <a:ext cx="508634" cy="491490"/>
          </a:xfrm>
          <a:prstGeom prst="rect">
            <a:avLst/>
          </a:prstGeom>
        </p:spPr>
        <p:txBody>
          <a:bodyPr wrap="square" lIns="0" tIns="40005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315"/>
              </a:spcBef>
            </a:pPr>
            <a:r>
              <a:rPr dirty="0" sz="800" spc="-30">
                <a:solidFill>
                  <a:srgbClr val="2A2A2A"/>
                </a:solidFill>
                <a:latin typeface="Microsoft Sans Serif"/>
                <a:cs typeface="Microsoft Sans Serif"/>
              </a:rPr>
              <a:t>620.000,00</a:t>
            </a:r>
            <a:endParaRPr sz="800">
              <a:latin typeface="Microsoft Sans Serif"/>
              <a:cs typeface="Microsoft Sans Serif"/>
            </a:endParaRPr>
          </a:p>
          <a:p>
            <a:pPr marL="15240">
              <a:lnSpc>
                <a:spcPct val="100000"/>
              </a:lnSpc>
              <a:spcBef>
                <a:spcPts val="215"/>
              </a:spcBef>
            </a:pPr>
            <a:r>
              <a:rPr dirty="0" sz="800" spc="-30">
                <a:solidFill>
                  <a:srgbClr val="3F3F3F"/>
                </a:solidFill>
                <a:latin typeface="Microsoft Sans Serif"/>
                <a:cs typeface="Microsoft Sans Serif"/>
              </a:rPr>
              <a:t>62a.ooo,oo</a:t>
            </a:r>
            <a:endParaRPr sz="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dirty="0" sz="800" spc="-25" b="1">
                <a:solidFill>
                  <a:srgbClr val="212121"/>
                </a:solidFill>
                <a:latin typeface="Arial"/>
                <a:cs typeface="Arial"/>
              </a:rPr>
              <a:t>620.000,00</a:t>
            </a:r>
            <a:endParaRPr sz="800">
              <a:latin typeface="Arial"/>
              <a:cs typeface="Arial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4011524" y="8911728"/>
            <a:ext cx="1437640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540">
              <a:lnSpc>
                <a:spcPct val="137400"/>
              </a:lnSpc>
              <a:spcBef>
                <a:spcPts val="100"/>
              </a:spcBef>
            </a:pPr>
            <a:r>
              <a:rPr dirty="0" sz="800" spc="-20" b="1">
                <a:solidFill>
                  <a:srgbClr val="343434"/>
                </a:solidFill>
                <a:latin typeface="Arial"/>
                <a:cs typeface="Arial"/>
              </a:rPr>
              <a:t>Total</a:t>
            </a:r>
            <a:r>
              <a:rPr dirty="0" sz="800" spc="-25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484848"/>
                </a:solidFill>
                <a:latin typeface="Arial"/>
                <a:cs typeface="Arial"/>
              </a:rPr>
              <a:t>do</a:t>
            </a:r>
            <a:r>
              <a:rPr dirty="0" sz="800" spc="-30" b="1">
                <a:solidFill>
                  <a:srgbClr val="484848"/>
                </a:solidFill>
                <a:latin typeface="Arial"/>
                <a:cs typeface="Arial"/>
              </a:rPr>
              <a:t> </a:t>
            </a:r>
            <a:r>
              <a:rPr dirty="0" sz="800" spc="-30" b="1">
                <a:solidFill>
                  <a:srgbClr val="2D2D2D"/>
                </a:solidFill>
                <a:latin typeface="Arial"/>
                <a:cs typeface="Arial"/>
              </a:rPr>
              <a:t>Projeto</a:t>
            </a:r>
            <a:r>
              <a:rPr dirty="0" sz="800" spc="20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232323"/>
                </a:solidFill>
                <a:latin typeface="Arial"/>
                <a:cs typeface="Arial"/>
              </a:rPr>
              <a:t>/</a:t>
            </a:r>
            <a:r>
              <a:rPr dirty="0" sz="800" spc="-35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800" spc="-30" b="1">
                <a:solidFill>
                  <a:srgbClr val="383838"/>
                </a:solidFill>
                <a:latin typeface="Arial"/>
                <a:cs typeface="Arial"/>
              </a:rPr>
              <a:t>Atividade</a:t>
            </a:r>
            <a:r>
              <a:rPr dirty="0" sz="800" spc="-10" b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3A3A3A"/>
                </a:solidFill>
                <a:latin typeface="Arial"/>
                <a:cs typeface="Arial"/>
              </a:rPr>
              <a:t>R$</a:t>
            </a:r>
            <a:r>
              <a:rPr dirty="0" sz="800" spc="-20" b="1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dirty="0" sz="800" spc="-20" b="1">
                <a:solidFill>
                  <a:srgbClr val="383838"/>
                </a:solidFill>
                <a:latin typeface="Arial"/>
                <a:cs typeface="Arial"/>
              </a:rPr>
              <a:t>Total</a:t>
            </a:r>
            <a:r>
              <a:rPr dirty="0" sz="800" spc="-40" b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800" spc="-20" b="1">
                <a:solidFill>
                  <a:srgbClr val="313131"/>
                </a:solidFill>
                <a:latin typeface="Arial"/>
                <a:cs typeface="Arial"/>
              </a:rPr>
              <a:t>da</a:t>
            </a:r>
            <a:r>
              <a:rPr dirty="0" sz="800" spc="-35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800" spc="-20" b="1">
                <a:solidFill>
                  <a:srgbClr val="232323"/>
                </a:solidFill>
                <a:latin typeface="Arial"/>
                <a:cs typeface="Arial"/>
              </a:rPr>
              <a:t>Unidade</a:t>
            </a:r>
            <a:r>
              <a:rPr dirty="0" sz="800" spc="150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3D3D3D"/>
                </a:solidFill>
                <a:latin typeface="Arial"/>
                <a:cs typeface="Arial"/>
              </a:rPr>
              <a:t>RŞ</a:t>
            </a:r>
            <a:endParaRPr sz="800">
              <a:latin typeface="Arial"/>
              <a:cs typeface="Arial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635404" y="9246813"/>
            <a:ext cx="2628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5">
                <a:solidFill>
                  <a:srgbClr val="494949"/>
                </a:solidFill>
                <a:latin typeface="Arial Black"/>
                <a:cs typeface="Arial Black"/>
              </a:rPr>
              <a:t>01.08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1403996" y="9258998"/>
            <a:ext cx="14166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 b="1">
                <a:solidFill>
                  <a:srgbClr val="343434"/>
                </a:solidFill>
                <a:latin typeface="Arial"/>
                <a:cs typeface="Arial"/>
              </a:rPr>
              <a:t>Secretaria</a:t>
            </a:r>
            <a:r>
              <a:rPr dirty="0" sz="800" spc="-5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1F1F1F"/>
                </a:solidFill>
                <a:latin typeface="Arial"/>
                <a:cs typeface="Arial"/>
              </a:rPr>
              <a:t>Municipal</a:t>
            </a:r>
            <a:r>
              <a:rPr dirty="0" sz="800" spc="2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800" spc="-20" b="1">
                <a:solidFill>
                  <a:srgbClr val="424242"/>
                </a:solidFill>
                <a:latin typeface="Arial"/>
                <a:cs typeface="Arial"/>
              </a:rPr>
              <a:t>de</a:t>
            </a:r>
            <a:r>
              <a:rPr dirty="0" sz="800" spc="-35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282828"/>
                </a:solidFill>
                <a:latin typeface="Arial"/>
                <a:cs typeface="Arial"/>
              </a:rPr>
              <a:t>Obras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591055" y="9527073"/>
            <a:ext cx="5374005" cy="0"/>
          </a:xfrm>
          <a:custGeom>
            <a:avLst/>
            <a:gdLst/>
            <a:ahLst/>
            <a:cxnLst/>
            <a:rect l="l" t="t" r="r" b="b"/>
            <a:pathLst>
              <a:path w="5374005" h="0">
                <a:moveTo>
                  <a:pt x="0" y="0"/>
                </a:moveTo>
                <a:lnTo>
                  <a:pt x="5373624" y="0"/>
                </a:lnTo>
              </a:path>
            </a:pathLst>
          </a:custGeom>
          <a:ln w="9138">
            <a:solidFill>
              <a:srgbClr val="54545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923544" y="9520980"/>
            <a:ext cx="603885" cy="0"/>
          </a:xfrm>
          <a:custGeom>
            <a:avLst/>
            <a:gdLst/>
            <a:ahLst/>
            <a:cxnLst/>
            <a:rect l="l" t="t" r="r" b="b"/>
            <a:pathLst>
              <a:path w="603885" h="0">
                <a:moveTo>
                  <a:pt x="0" y="0"/>
                </a:moveTo>
                <a:lnTo>
                  <a:pt x="603504" y="0"/>
                </a:lnTo>
              </a:path>
            </a:pathLst>
          </a:custGeom>
          <a:ln w="9138">
            <a:solidFill>
              <a:srgbClr val="54545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600455" y="9520980"/>
            <a:ext cx="88900" cy="0"/>
          </a:xfrm>
          <a:custGeom>
            <a:avLst/>
            <a:gdLst/>
            <a:ahLst/>
            <a:cxnLst/>
            <a:rect l="l" t="t" r="r" b="b"/>
            <a:pathLst>
              <a:path w="88900" h="0">
                <a:moveTo>
                  <a:pt x="0" y="0"/>
                </a:moveTo>
                <a:lnTo>
                  <a:pt x="88392" y="0"/>
                </a:lnTo>
              </a:path>
            </a:pathLst>
          </a:custGeom>
          <a:ln w="9138">
            <a:solidFill>
              <a:srgbClr val="545454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649223" y="520904"/>
            <a:ext cx="655320" cy="563880"/>
            <a:chOff x="649223" y="520904"/>
            <a:chExt cx="655320" cy="563880"/>
          </a:xfrm>
        </p:grpSpPr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71143" y="520904"/>
              <a:ext cx="384047" cy="292437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9223" y="728048"/>
              <a:ext cx="655320" cy="356408"/>
            </a:xfrm>
            <a:prstGeom prst="rect">
              <a:avLst/>
            </a:prstGeom>
          </p:spPr>
        </p:pic>
      </p:grpSp>
      <p:pic>
        <p:nvPicPr>
          <p:cNvPr id="8" name="object 8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069335" y="9571243"/>
            <a:ext cx="265175" cy="57878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433060" y="316546"/>
            <a:ext cx="3038475" cy="548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10" b="1">
                <a:solidFill>
                  <a:srgbClr val="313131"/>
                </a:solidFill>
                <a:latin typeface="Arial"/>
                <a:cs typeface="Arial"/>
              </a:rPr>
              <a:t>PREFEITURA</a:t>
            </a:r>
            <a:r>
              <a:rPr dirty="0" sz="1150" spc="55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2A2A2A"/>
                </a:solidFill>
                <a:latin typeface="Arial"/>
                <a:cs typeface="Arial"/>
              </a:rPr>
              <a:t>MUNICIPAL</a:t>
            </a:r>
            <a:r>
              <a:rPr dirty="0" sz="1150" spc="50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383838"/>
                </a:solidFill>
                <a:latin typeface="Arial"/>
                <a:cs typeface="Arial"/>
              </a:rPr>
              <a:t>DE</a:t>
            </a:r>
            <a:r>
              <a:rPr dirty="0" sz="1150" spc="-35" b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2F2F2F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22780">
              <a:lnSpc>
                <a:spcPct val="119900"/>
              </a:lnSpc>
              <a:spcBef>
                <a:spcPts val="430"/>
              </a:spcBef>
            </a:pPr>
            <a:r>
              <a:rPr dirty="0" sz="800" spc="-20">
                <a:solidFill>
                  <a:srgbClr val="484848"/>
                </a:solidFill>
                <a:latin typeface="Microsoft Sans Serif"/>
                <a:cs typeface="Microsoft Sans Serif"/>
              </a:rPr>
              <a:t>Rua</a:t>
            </a:r>
            <a:r>
              <a:rPr dirty="0" sz="800" spc="-15">
                <a:solidFill>
                  <a:srgbClr val="484848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82828"/>
                </a:solidFill>
                <a:latin typeface="Microsoft Sans Serif"/>
                <a:cs typeface="Microsoft Sans Serif"/>
              </a:rPr>
              <a:t>Maria</a:t>
            </a:r>
            <a:r>
              <a:rPr dirty="0" sz="800" spc="-5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F1F1F"/>
                </a:solidFill>
                <a:latin typeface="Microsoft Sans Serif"/>
                <a:cs typeface="Microsoft Sans Serif"/>
              </a:rPr>
              <a:t>Lourenço,</a:t>
            </a:r>
            <a:r>
              <a:rPr dirty="0" sz="800" spc="40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333333"/>
                </a:solidFill>
                <a:latin typeface="Microsoft Sans Serif"/>
                <a:cs typeface="Microsoft Sans Serif"/>
              </a:rPr>
              <a:t>18</a:t>
            </a:r>
            <a:r>
              <a:rPr dirty="0" sz="800" spc="50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414141"/>
                </a:solidFill>
                <a:latin typeface="Microsoft Sans Serif"/>
                <a:cs typeface="Microsoft Sans Serif"/>
              </a:rPr>
              <a:t>Fazenda</a:t>
            </a:r>
            <a:r>
              <a:rPr dirty="0" sz="800" spc="10">
                <a:solidFill>
                  <a:srgbClr val="41414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383838"/>
                </a:solidFill>
                <a:latin typeface="Microsoft Sans Serif"/>
                <a:cs typeface="Microsoft Sans Serif"/>
              </a:rPr>
              <a:t>Caxias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2" name="object 1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350" rIns="0" bIns="0" rtlCol="0" vert="horz">
            <a:spAutoFit/>
          </a:bodyPr>
          <a:lstStyle/>
          <a:p>
            <a:pPr marL="97155">
              <a:lnSpc>
                <a:spcPct val="100000"/>
              </a:lnSpc>
              <a:spcBef>
                <a:spcPts val="50"/>
              </a:spcBef>
            </a:pPr>
            <a:r>
              <a:rPr dirty="0" spc="-20">
                <a:solidFill>
                  <a:srgbClr val="545454"/>
                </a:solidFill>
                <a:latin typeface="Microsoft Sans Serif"/>
                <a:cs typeface="Microsoft Sans Serif"/>
              </a:rPr>
              <a:t>Página</a:t>
            </a:r>
            <a:r>
              <a:rPr dirty="0">
                <a:solidFill>
                  <a:srgbClr val="545454"/>
                </a:solidFill>
                <a:latin typeface="Microsoft Sans Serif"/>
                <a:cs typeface="Microsoft Sans Serif"/>
              </a:rPr>
              <a:t> </a:t>
            </a:r>
            <a:fld id="{81D60167-4931-47E6-BA6A-407CBD079E47}" type="slidenum">
              <a:rPr dirty="0">
                <a:solidFill>
                  <a:srgbClr val="3F3F3F"/>
                </a:solidFill>
                <a:latin typeface="Microsoft Sans Serif"/>
                <a:cs typeface="Microsoft Sans Serif"/>
              </a:rPr>
              <a:t>2</a:t>
            </a:fld>
            <a:r>
              <a:rPr dirty="0" spc="-20">
                <a:solidFill>
                  <a:srgbClr val="3F3F3F"/>
                </a:solidFill>
                <a:latin typeface="Microsoft Sans Serif"/>
                <a:cs typeface="Microsoft Sans Serif"/>
              </a:rPr>
              <a:t> </a:t>
            </a:r>
            <a:r>
              <a:rPr dirty="0" spc="-20">
                <a:solidFill>
                  <a:srgbClr val="333333"/>
                </a:solidFill>
                <a:latin typeface="Microsoft Sans Serif"/>
                <a:cs typeface="Microsoft Sans Serif"/>
              </a:rPr>
              <a:t>de</a:t>
            </a:r>
            <a:r>
              <a:rPr dirty="0" spc="-5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dirty="0" spc="-50">
                <a:solidFill>
                  <a:srgbClr val="464646"/>
                </a:solidFill>
                <a:latin typeface="Microsoft Sans Serif"/>
                <a:cs typeface="Microsoft Sans Serif"/>
              </a:rPr>
              <a:t>3</a:t>
            </a:r>
          </a:p>
        </p:txBody>
      </p:sp>
      <p:sp>
        <p:nvSpPr>
          <p:cNvPr id="10" name="object 10" descr=""/>
          <p:cNvSpPr txBox="1"/>
          <p:nvPr/>
        </p:nvSpPr>
        <p:spPr>
          <a:xfrm>
            <a:off x="594860" y="1983327"/>
            <a:ext cx="2586990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sz="800">
                <a:solidFill>
                  <a:srgbClr val="565656"/>
                </a:solidFill>
                <a:latin typeface="Microsoft Sans Serif"/>
                <a:cs typeface="Microsoft Sans Serif"/>
              </a:rPr>
              <a:t>Do</a:t>
            </a:r>
            <a:r>
              <a:rPr dirty="0" u="sng" sz="800">
                <a:solidFill>
                  <a:srgbClr val="565656"/>
                </a:solidFill>
                <a:uFill>
                  <a:solidFill>
                    <a:srgbClr val="676467"/>
                  </a:solidFill>
                </a:uFill>
                <a:latin typeface="Microsoft Sans Serif"/>
                <a:cs typeface="Microsoft Sans Serif"/>
              </a:rPr>
              <a:t>taçõ</a:t>
            </a:r>
            <a:r>
              <a:rPr dirty="0" sz="800">
                <a:solidFill>
                  <a:srgbClr val="565656"/>
                </a:solidFill>
                <a:latin typeface="Microsoft Sans Serif"/>
                <a:cs typeface="Microsoft Sans Serif"/>
              </a:rPr>
              <a:t>es</a:t>
            </a:r>
            <a:r>
              <a:rPr dirty="0" sz="800" spc="-15">
                <a:solidFill>
                  <a:srgbClr val="565656"/>
                </a:solidFill>
                <a:latin typeface="Microsoft Sans Serif"/>
                <a:cs typeface="Microsoft Sans Serif"/>
              </a:rPr>
              <a:t> </a:t>
            </a:r>
            <a:r>
              <a:rPr dirty="0" u="sng" sz="800" spc="-120">
                <a:solidFill>
                  <a:srgbClr val="3F3F3F"/>
                </a:solidFill>
                <a:uFill>
                  <a:solidFill>
                    <a:srgbClr val="676467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00" spc="-10">
                <a:solidFill>
                  <a:srgbClr val="3F3F3F"/>
                </a:solidFill>
                <a:uFill>
                  <a:solidFill>
                    <a:srgbClr val="676467"/>
                  </a:solidFill>
                </a:uFill>
                <a:latin typeface="Microsoft Sans Serif"/>
                <a:cs typeface="Microsoft Sans Serif"/>
              </a:rPr>
              <a:t>Anuladas</a:t>
            </a:r>
            <a:r>
              <a:rPr dirty="0" u="sng" sz="800" spc="500">
                <a:solidFill>
                  <a:srgbClr val="3F3F3F"/>
                </a:solidFill>
                <a:uFill>
                  <a:solidFill>
                    <a:srgbClr val="676467"/>
                  </a:solidFill>
                </a:uFill>
                <a:latin typeface="Microsoft Sans Serif"/>
                <a:cs typeface="Microsoft Sans Serif"/>
              </a:rPr>
              <a:t> </a:t>
            </a:r>
            <a:endParaRPr sz="800">
              <a:latin typeface="Microsoft Sans Serif"/>
              <a:cs typeface="Microsoft Sans Serif"/>
            </a:endParaRPr>
          </a:p>
          <a:p>
            <a:pPr marL="59690">
              <a:lnSpc>
                <a:spcPct val="100000"/>
              </a:lnSpc>
              <a:spcBef>
                <a:spcPts val="355"/>
              </a:spcBef>
            </a:pPr>
            <a:r>
              <a:rPr dirty="0" sz="950" spc="-10">
                <a:solidFill>
                  <a:srgbClr val="565656"/>
                </a:solidFill>
                <a:latin typeface="Microsoft Sans Serif"/>
                <a:cs typeface="Microsoft Sans Serif"/>
              </a:rPr>
              <a:t>PREFEITURA</a:t>
            </a:r>
            <a:r>
              <a:rPr dirty="0" sz="950" spc="120">
                <a:solidFill>
                  <a:srgbClr val="565656"/>
                </a:solidFill>
                <a:latin typeface="Microsoft Sans Serif"/>
                <a:cs typeface="Microsoft Sans Serif"/>
              </a:rPr>
              <a:t> </a:t>
            </a:r>
            <a:r>
              <a:rPr dirty="0" sz="950" b="1">
                <a:solidFill>
                  <a:srgbClr val="3B3B3B"/>
                </a:solidFill>
                <a:latin typeface="Arial"/>
                <a:cs typeface="Arial"/>
              </a:rPr>
              <a:t>MUNICIPAL</a:t>
            </a:r>
            <a:r>
              <a:rPr dirty="0" sz="950" spc="25" b="1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565656"/>
                </a:solidFill>
                <a:latin typeface="Arial"/>
                <a:cs typeface="Arial"/>
              </a:rPr>
              <a:t>DE</a:t>
            </a:r>
            <a:r>
              <a:rPr dirty="0" sz="950" spc="-20" b="1">
                <a:solidFill>
                  <a:srgbClr val="565656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363636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695183" y="2373835"/>
          <a:ext cx="6334760" cy="65595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500"/>
                <a:gridCol w="2728594"/>
                <a:gridCol w="2162175"/>
                <a:gridCol w="670560"/>
              </a:tblGrid>
              <a:tr h="145415">
                <a:tc>
                  <a:txBody>
                    <a:bodyPr/>
                    <a:lstStyle/>
                    <a:p>
                      <a:pPr marL="34290">
                        <a:lnSpc>
                          <a:spcPts val="894"/>
                        </a:lnSpc>
                      </a:pPr>
                      <a:r>
                        <a:rPr dirty="0" sz="800" spc="-10">
                          <a:solidFill>
                            <a:srgbClr val="646464"/>
                          </a:solidFill>
                          <a:latin typeface="Microsoft Sans Serif"/>
                          <a:cs typeface="Microsoft Sans Serif"/>
                        </a:rPr>
                        <a:t>01.08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0965" marR="12065">
                        <a:lnSpc>
                          <a:spcPts val="894"/>
                        </a:lnSpc>
                      </a:pPr>
                      <a:r>
                        <a:rPr dirty="0" sz="800">
                          <a:solidFill>
                            <a:srgbClr val="444444"/>
                          </a:solidFill>
                          <a:latin typeface="Microsoft Sans Serif"/>
                          <a:cs typeface="Microsoft Sans Serif"/>
                        </a:rPr>
                        <a:t>Secretaria</a:t>
                      </a:r>
                      <a:r>
                        <a:rPr dirty="0" sz="800" spc="10">
                          <a:solidFill>
                            <a:srgbClr val="44444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Municipal</a:t>
                      </a:r>
                      <a:r>
                        <a:rPr dirty="0" sz="800" spc="45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10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Obras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1.032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99695" marR="1206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25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Infraestrutura,</a:t>
                      </a:r>
                      <a:r>
                        <a:rPr dirty="0" sz="800" spc="25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Saneamento</a:t>
                      </a:r>
                      <a:r>
                        <a:rPr dirty="0" sz="800" spc="7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545454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5">
                          <a:solidFill>
                            <a:srgbClr val="54545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Pavimentação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solidFill>
                            <a:srgbClr val="505050"/>
                          </a:solidFill>
                          <a:latin typeface="Microsoft Sans Serif"/>
                          <a:cs typeface="Microsoft Sans Serif"/>
                        </a:rPr>
                        <a:t>3.3.9.0.39.05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0965" marR="254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baseline="3472" sz="1200" spc="-44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DEMAIS</a:t>
                      </a:r>
                      <a:r>
                        <a:rPr dirty="0" baseline="3472" sz="1200" spc="-22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44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SERVI</a:t>
                      </a:r>
                      <a:r>
                        <a:rPr dirty="0" sz="800" spc="-3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C</a:t>
                      </a:r>
                      <a:r>
                        <a:rPr dirty="0" baseline="3472" sz="1200" spc="-44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OS</a:t>
                      </a:r>
                      <a:r>
                        <a:rPr dirty="0" baseline="3472" sz="1200" spc="-89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baseline="3472" sz="1200" spc="-7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52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TERCEIROS</a:t>
                      </a:r>
                      <a:r>
                        <a:rPr dirty="0" baseline="3472" sz="1200" spc="75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baseline="3472" sz="1200" spc="-52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52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PESSOA</a:t>
                      </a:r>
                      <a:r>
                        <a:rPr dirty="0" baseline="3472" sz="1200" spc="75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JURÍDICA</a:t>
                      </a:r>
                      <a:endParaRPr baseline="3472"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algn="r" marR="806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não</a:t>
                      </a:r>
                      <a:r>
                        <a:rPr dirty="0" sz="800" spc="-10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800" spc="3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35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Imposto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100.000,00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</a:tr>
              <a:tr h="1593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solidFill>
                            <a:srgbClr val="4D4D4D"/>
                          </a:solidFill>
                          <a:latin typeface="Microsoft Sans Serif"/>
                          <a:cs typeface="Microsoft Sans Serif"/>
                        </a:rPr>
                        <a:t>4.4.9.0.51.00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0965" marR="1206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35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OBRAS</a:t>
                      </a:r>
                      <a:r>
                        <a:rPr dirty="0" sz="800" spc="5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484848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35">
                          <a:solidFill>
                            <a:srgbClr val="48484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INSTALAÇÕES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46926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2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Rovalties</a:t>
                      </a:r>
                      <a:r>
                        <a:rPr dirty="0" sz="800" spc="35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4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União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solidFill>
                            <a:srgbClr val="242424"/>
                          </a:solidFill>
                          <a:latin typeface="Microsoft Sans Serif"/>
                          <a:cs typeface="Microsoft Sans Serif"/>
                        </a:rPr>
                        <a:t>76.500,00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2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494949"/>
                          </a:solidFill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00" spc="-10">
                          <a:solidFill>
                            <a:srgbClr val="494949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800" spc="2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800" spc="3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800" spc="3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565656"/>
                          </a:solidFill>
                          <a:latin typeface="Microsoft Sans Serif"/>
                          <a:cs typeface="Microsoft Sans Serif"/>
                        </a:rPr>
                        <a:t>RS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176.500,00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5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494949"/>
                          </a:solidFill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800" spc="-40">
                          <a:solidFill>
                            <a:srgbClr val="494949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800" spc="204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RS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176.500,00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</a:tr>
              <a:tr h="15938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solidFill>
                            <a:srgbClr val="545454"/>
                          </a:solidFill>
                          <a:latin typeface="Microsoft Sans Serif"/>
                          <a:cs typeface="Microsoft Sans Serif"/>
                        </a:rPr>
                        <a:t>01.09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100965" marR="1206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Secretaria</a:t>
                      </a:r>
                      <a:r>
                        <a:rPr dirty="0" sz="800" spc="20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Municipal</a:t>
                      </a:r>
                      <a:r>
                        <a:rPr dirty="0" sz="800" spc="5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15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Educação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solidFill>
                            <a:srgbClr val="4F4F4F"/>
                          </a:solidFill>
                          <a:latin typeface="Microsoft Sans Serif"/>
                          <a:cs typeface="Microsoft Sans Serif"/>
                        </a:rPr>
                        <a:t>2.041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0965" marR="1206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30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Educasão</a:t>
                      </a:r>
                      <a:r>
                        <a:rPr dirty="0" sz="800" spc="10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Básica</a:t>
                      </a:r>
                      <a:r>
                        <a:rPr dirty="0" sz="800" spc="-3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(FUNDEB)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3.1.9.0.13.04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04139" marR="1206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3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Obriqasóes</a:t>
                      </a:r>
                      <a:r>
                        <a:rPr dirty="0" sz="800" spc="1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5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Patronais</a:t>
                      </a:r>
                      <a:r>
                        <a:rPr dirty="0" sz="800" spc="35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Re9ime</a:t>
                      </a:r>
                      <a:r>
                        <a:rPr dirty="0" sz="800" spc="5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45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PrôDrio</a:t>
                      </a:r>
                      <a:r>
                        <a:rPr dirty="0" sz="800" spc="2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2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151515"/>
                          </a:solidFill>
                          <a:latin typeface="Microsoft Sans Serif"/>
                          <a:cs typeface="Microsoft Sans Serif"/>
                        </a:rPr>
                        <a:t>Previdência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64769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25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Transferências</a:t>
                      </a:r>
                      <a:r>
                        <a:rPr dirty="0" sz="800" spc="-55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00" spc="-30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FUNDEB</a:t>
                      </a:r>
                      <a:r>
                        <a:rPr dirty="0" sz="800" spc="6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15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Imposto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130.000,00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10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do </a:t>
                      </a:r>
                      <a:r>
                        <a:rPr dirty="0" sz="800">
                          <a:solidFill>
                            <a:srgbClr val="242424"/>
                          </a:solidFill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800" spc="30">
                          <a:solidFill>
                            <a:srgbClr val="24242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800" spc="15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800" spc="35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3A3A3A"/>
                          </a:solidFill>
                          <a:latin typeface="Microsoft Sans Serif"/>
                          <a:cs typeface="Microsoft Sans Serif"/>
                        </a:rPr>
                        <a:t>RS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130.000,00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</a:tr>
              <a:tr h="17208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solidFill>
                            <a:srgbClr val="4B4B4B"/>
                          </a:solidFill>
                          <a:latin typeface="Microsoft Sans Serif"/>
                          <a:cs typeface="Microsoft Sans Serif"/>
                        </a:rPr>
                        <a:t>2.050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03505" marR="1206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00" spc="-35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Transporte</a:t>
                      </a:r>
                      <a:r>
                        <a:rPr dirty="0" sz="800" spc="70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Escolar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3.3.9.0.30.03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0965" marR="1206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35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00" spc="-15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MATERIAIS</a:t>
                      </a:r>
                      <a:r>
                        <a:rPr dirty="0" sz="800" spc="5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30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CONSUMO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4724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PNATE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92.749,32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</a:tr>
              <a:tr h="16256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solidFill>
                            <a:srgbClr val="4B4B4B"/>
                          </a:solidFill>
                          <a:latin typeface="Microsoft Sans Serif"/>
                          <a:cs typeface="Microsoft Sans Serif"/>
                        </a:rPr>
                        <a:t>3.3.9.0.39.05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30">
                          <a:solidFill>
                            <a:srgbClr val="494949"/>
                          </a:solidFill>
                          <a:latin typeface="Microsoft Sans Serif"/>
                          <a:cs typeface="Microsoft Sans Serif"/>
                        </a:rPr>
                        <a:t>DEMAIS</a:t>
                      </a:r>
                      <a:r>
                        <a:rPr dirty="0" sz="800" spc="-15">
                          <a:solidFill>
                            <a:srgbClr val="494949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SERVIÇOS</a:t>
                      </a:r>
                      <a:r>
                        <a:rPr dirty="0" sz="800" spc="-5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2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TERCEIROS</a:t>
                      </a:r>
                      <a:r>
                        <a:rPr dirty="0" sz="800" spc="3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45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PESSOA</a:t>
                      </a:r>
                      <a:r>
                        <a:rPr dirty="0" sz="800" spc="3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JURÍDICA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47561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PNATE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solidFill>
                            <a:srgbClr val="494949"/>
                          </a:solidFill>
                          <a:latin typeface="Microsoft Sans Serif"/>
                          <a:cs typeface="Microsoft Sans Serif"/>
                        </a:rPr>
                        <a:t>10.000,00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</a:tr>
              <a:tr h="166370">
                <a:tc>
                  <a:txBody>
                    <a:bodyPr/>
                    <a:lstStyle/>
                    <a:p>
                      <a:pPr marL="3937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J.3.9.0.94.00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02870" marR="1206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40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INDENIZACOES</a:t>
                      </a:r>
                      <a:r>
                        <a:rPr dirty="0" sz="800" spc="105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3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RESTITUIÇÕES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47244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PNATE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153,45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</a:tr>
              <a:tr h="1695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25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2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2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102.902,77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/>
                </a:tc>
              </a:tr>
              <a:tr h="17335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solidFill>
                            <a:srgbClr val="565656"/>
                          </a:solidFill>
                          <a:latin typeface="Microsoft Sans Serif"/>
                          <a:cs typeface="Microsoft Sans Serif"/>
                        </a:rPr>
                        <a:t>2.066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0965" marR="1206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00" spc="-25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Unidades</a:t>
                      </a:r>
                      <a:r>
                        <a:rPr dirty="0" sz="800" spc="35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Escolares</a:t>
                      </a:r>
                      <a:r>
                        <a:rPr dirty="0" sz="800" spc="75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3A3A3A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50">
                          <a:solidFill>
                            <a:srgbClr val="3A3A3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Merenda</a:t>
                      </a:r>
                      <a:r>
                        <a:rPr dirty="0" sz="800" spc="-15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Escolara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73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solidFill>
                            <a:srgbClr val="4B4B4B"/>
                          </a:solidFill>
                          <a:latin typeface="Microsoft Sans Serif"/>
                          <a:cs typeface="Microsoft Sans Serif"/>
                        </a:rPr>
                        <a:t>3.3.9.0.30.03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4139" marR="1206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35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00" spc="5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MATERIAIS</a:t>
                      </a:r>
                      <a:r>
                        <a:rPr dirty="0" sz="800" spc="5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30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CONSUMO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47561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2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PNAE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35.048,36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</a:tr>
              <a:tr h="140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ts val="890"/>
                        </a:lnSpc>
                        <a:spcBef>
                          <a:spcPts val="120"/>
                        </a:spcBef>
                      </a:pPr>
                      <a:r>
                        <a:rPr dirty="0" sz="80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-5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00" spc="-25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800" spc="40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800" spc="3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800" spc="5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3A3A3A"/>
                          </a:solidFill>
                          <a:latin typeface="Microsoft Sans Serif"/>
                          <a:cs typeface="Microsoft Sans Serif"/>
                        </a:rPr>
                        <a:t>RS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ts val="869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35.048,36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</a:tr>
              <a:tr h="19685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800" spc="-10">
                          <a:solidFill>
                            <a:srgbClr val="4B4B4B"/>
                          </a:solidFill>
                          <a:latin typeface="Microsoft Sans Serif"/>
                          <a:cs typeface="Microsoft Sans Serif"/>
                        </a:rPr>
                        <a:t>2.067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44450"/>
                </a:tc>
                <a:tc gridSpan="2"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800" spc="-3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Uniformes,</a:t>
                      </a:r>
                      <a:r>
                        <a:rPr dirty="0" sz="800" spc="4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Material</a:t>
                      </a:r>
                      <a:r>
                        <a:rPr dirty="0" sz="80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Permanente,</a:t>
                      </a:r>
                      <a:r>
                        <a:rPr dirty="0" sz="800" spc="7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Obras</a:t>
                      </a:r>
                      <a:r>
                        <a:rPr dirty="0" sz="800" spc="5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4F4F4F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40">
                          <a:solidFill>
                            <a:srgbClr val="4F4F4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Instalações,</a:t>
                      </a:r>
                      <a:r>
                        <a:rPr dirty="0" sz="800" spc="-5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Material</a:t>
                      </a:r>
                      <a:r>
                        <a:rPr dirty="0" sz="800" spc="20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Didático</a:t>
                      </a:r>
                      <a:r>
                        <a:rPr dirty="0" sz="800" spc="25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40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2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Distribuição</a:t>
                      </a:r>
                      <a:r>
                        <a:rPr dirty="0" sz="800" spc="8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Gratuita</a:t>
                      </a:r>
                      <a:r>
                        <a:rPr dirty="0" sz="80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575757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25">
                          <a:solidFill>
                            <a:srgbClr val="575757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QSE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508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solidFill>
                            <a:srgbClr val="626262"/>
                          </a:solidFill>
                          <a:latin typeface="Microsoft Sans Serif"/>
                          <a:cs typeface="Microsoft Sans Serif"/>
                        </a:rPr>
                        <a:t>3.3.9.0.32.00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 gridSpan="2"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240"/>
                        </a:spcBef>
                        <a:tabLst>
                          <a:tab pos="3185160" algn="l"/>
                        </a:tabLst>
                      </a:pPr>
                      <a:r>
                        <a:rPr dirty="0" baseline="3472" sz="1200" spc="-52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MATERIAL</a:t>
                      </a:r>
                      <a:r>
                        <a:rPr dirty="0" baseline="3472" sz="1200" spc="82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3D3D3D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baseline="3472" sz="1200" spc="-7">
                          <a:solidFill>
                            <a:srgbClr val="3D3D3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52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DISTRIBUI</a:t>
                      </a:r>
                      <a:r>
                        <a:rPr dirty="0" sz="800" spc="-35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GA</a:t>
                      </a:r>
                      <a:r>
                        <a:rPr dirty="0" baseline="3472" sz="1200" spc="-52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O</a:t>
                      </a:r>
                      <a:r>
                        <a:rPr dirty="0" baseline="3472" sz="1200" spc="-6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GRATUITA</a:t>
                      </a:r>
                      <a:r>
                        <a:rPr dirty="0" baseline="3472" sz="120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baseline="3472" sz="1200" spc="-37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baseline="3472" sz="1200" spc="22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30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baseline="3472" sz="1200" spc="-52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37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Impostos</a:t>
                      </a:r>
                      <a:r>
                        <a:rPr dirty="0" baseline="3472" sz="1200" spc="6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37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baseline="3472" sz="1200" spc="37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37">
                          <a:solidFill>
                            <a:srgbClr val="464646"/>
                          </a:solidFill>
                          <a:latin typeface="Microsoft Sans Serif"/>
                          <a:cs typeface="Microsoft Sans Serif"/>
                        </a:rPr>
                        <a:t>Ed</a:t>
                      </a:r>
                      <a:endParaRPr baseline="3472"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304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100,00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413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1272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25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464646"/>
                          </a:solidFill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00" spc="-30">
                          <a:solidFill>
                            <a:srgbClr val="46464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800" spc="5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444444"/>
                          </a:solidFill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800" spc="15">
                          <a:solidFill>
                            <a:srgbClr val="44444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800" spc="25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4D4D4D"/>
                          </a:solidFill>
                          <a:latin typeface="Microsoft Sans Serif"/>
                          <a:cs typeface="Microsoft Sans Serif"/>
                        </a:rPr>
                        <a:t>RS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07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100,00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</a:tr>
              <a:tr h="16383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0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2.808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780"/>
                </a:tc>
                <a:tc gridSpan="2"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35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Manutenção</a:t>
                      </a:r>
                      <a:r>
                        <a:rPr dirty="0" sz="800" spc="6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15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Operacionalização</a:t>
                      </a:r>
                      <a:r>
                        <a:rPr dirty="0" sz="800" spc="-25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das</a:t>
                      </a:r>
                      <a:r>
                        <a:rPr dirty="0" sz="800" spc="15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Unidades</a:t>
                      </a:r>
                      <a:r>
                        <a:rPr dirty="0" sz="800" spc="45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Administrativas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solidFill>
                            <a:srgbClr val="444444"/>
                          </a:solidFill>
                          <a:latin typeface="Microsoft Sans Serif"/>
                          <a:cs typeface="Microsoft Sans Serif"/>
                        </a:rPr>
                        <a:t>3.1.9.0.13.02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2065"/>
                </a:tc>
                <a:tc gridSpan="2"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65"/>
                        </a:spcBef>
                        <a:tabLst>
                          <a:tab pos="3185160" algn="l"/>
                        </a:tabLst>
                      </a:pPr>
                      <a:r>
                        <a:rPr dirty="0" baseline="3472" sz="1200" spc="-52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OBRIGAÇÔES</a:t>
                      </a:r>
                      <a:r>
                        <a:rPr dirty="0" baseline="3472" sz="1200" spc="52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PATRONAIS</a:t>
                      </a:r>
                      <a:r>
                        <a:rPr dirty="0" baseline="3472" sz="120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sz="800" spc="-25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 spc="25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3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Impostos</a:t>
                      </a:r>
                      <a:r>
                        <a:rPr dirty="0" sz="800" spc="4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800" spc="3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Ed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313.734,59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</a:tr>
              <a:tr h="16573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solidFill>
                            <a:srgbClr val="494949"/>
                          </a:solidFill>
                          <a:latin typeface="Microsoft Sans Serif"/>
                          <a:cs typeface="Microsoft Sans Serif"/>
                        </a:rPr>
                        <a:t>3.3.9.0.39.05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0795"/>
                </a:tc>
                <a:tc gridSpan="2"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204"/>
                        </a:spcBef>
                        <a:tabLst>
                          <a:tab pos="3185160" algn="l"/>
                        </a:tabLst>
                      </a:pPr>
                      <a:r>
                        <a:rPr dirty="0" baseline="3472" sz="1200" spc="-44">
                          <a:solidFill>
                            <a:srgbClr val="3D3D3D"/>
                          </a:solidFill>
                          <a:latin typeface="Microsoft Sans Serif"/>
                          <a:cs typeface="Microsoft Sans Serif"/>
                        </a:rPr>
                        <a:t>DEMAIS</a:t>
                      </a:r>
                      <a:r>
                        <a:rPr dirty="0" baseline="3472" sz="1200" spc="-15">
                          <a:solidFill>
                            <a:srgbClr val="3D3D3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44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SERVI</a:t>
                      </a:r>
                      <a:r>
                        <a:rPr dirty="0" sz="800" spc="-3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C</a:t>
                      </a:r>
                      <a:r>
                        <a:rPr dirty="0" baseline="3472" sz="1200" spc="-44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OS</a:t>
                      </a:r>
                      <a:r>
                        <a:rPr dirty="0" baseline="3472" sz="1200" spc="-6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30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baseline="3472" sz="1200" spc="-15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52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TERCEIROS</a:t>
                      </a:r>
                      <a:r>
                        <a:rPr dirty="0" baseline="3472" sz="1200" spc="82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baseline="3472" sz="1200" spc="-44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52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PESSOA</a:t>
                      </a:r>
                      <a:r>
                        <a:rPr dirty="0" baseline="3472" sz="1200" spc="75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242424"/>
                          </a:solidFill>
                          <a:latin typeface="Microsoft Sans Serif"/>
                          <a:cs typeface="Microsoft Sans Serif"/>
                        </a:rPr>
                        <a:t>JURIDICA</a:t>
                      </a:r>
                      <a:r>
                        <a:rPr dirty="0" baseline="3472" sz="1200">
                          <a:solidFill>
                            <a:srgbClr val="242424"/>
                          </a:solidFill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baseline="3472" sz="1200" spc="-37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Royalties</a:t>
                      </a:r>
                      <a:r>
                        <a:rPr dirty="0" baseline="3472" sz="1200" spc="82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464646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baseline="3472" sz="1200" spc="-30">
                          <a:solidFill>
                            <a:srgbClr val="46464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Educação</a:t>
                      </a:r>
                      <a:endParaRPr baseline="3472"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6034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71.507,66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</a:tr>
              <a:tr h="16256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solidFill>
                            <a:srgbClr val="444444"/>
                          </a:solidFill>
                          <a:latin typeface="Microsoft Sans Serif"/>
                          <a:cs typeface="Microsoft Sans Serif"/>
                        </a:rPr>
                        <a:t>4.4.9.0.52.00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8890"/>
                </a:tc>
                <a:tc gridSpan="2"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3185160" algn="l"/>
                        </a:tabLst>
                      </a:pPr>
                      <a:r>
                        <a:rPr dirty="0" sz="800" spc="-4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EQUIPAMENTOS</a:t>
                      </a:r>
                      <a:r>
                        <a:rPr dirty="0" sz="800" spc="85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45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MATERIAL</a:t>
                      </a:r>
                      <a:r>
                        <a:rPr dirty="0" sz="800" spc="55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PERMANENTE</a:t>
                      </a:r>
                      <a:r>
                        <a:rPr dirty="0" sz="800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sz="800" spc="-25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 spc="25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30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Impostos</a:t>
                      </a:r>
                      <a:r>
                        <a:rPr dirty="0" sz="800" spc="4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800" spc="55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Ed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111.619,74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</a:tr>
              <a:tr h="17780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4.4.9.0.52.00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  <a:tc gridSpan="2"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55"/>
                        </a:spcBef>
                        <a:tabLst>
                          <a:tab pos="3185160" algn="l"/>
                        </a:tabLst>
                      </a:pPr>
                      <a:r>
                        <a:rPr dirty="0" sz="800" spc="-4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EQUIPAMENTOS</a:t>
                      </a:r>
                      <a:r>
                        <a:rPr dirty="0" sz="800" spc="75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444444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25">
                          <a:solidFill>
                            <a:srgbClr val="44444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MATERIAL</a:t>
                      </a:r>
                      <a:r>
                        <a:rPr dirty="0" sz="800" spc="45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PERMANENTE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baseline="-3472" sz="1200" spc="-3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Ro</a:t>
                      </a:r>
                      <a:r>
                        <a:rPr dirty="0" baseline="-6944" sz="1200" spc="-3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v</a:t>
                      </a:r>
                      <a:r>
                        <a:rPr dirty="0" baseline="-3472" sz="1200" spc="-3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alties</a:t>
                      </a:r>
                      <a:r>
                        <a:rPr dirty="0" baseline="-3472" sz="1200" spc="-104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-3472" sz="1200">
                          <a:solidFill>
                            <a:srgbClr val="484848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baseline="-3472" sz="1200" spc="52">
                          <a:solidFill>
                            <a:srgbClr val="48484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-3472" sz="1200" spc="-15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Educação</a:t>
                      </a:r>
                      <a:endParaRPr baseline="-3472"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00" spc="-10">
                          <a:solidFill>
                            <a:srgbClr val="242424"/>
                          </a:solidFill>
                          <a:latin typeface="Microsoft Sans Serif"/>
                          <a:cs typeface="Microsoft Sans Serif"/>
                        </a:rPr>
                        <a:t>616.794,54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6034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1272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Total 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00" spc="-15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800" spc="3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800" spc="15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800" spc="6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494949"/>
                          </a:solidFill>
                          <a:latin typeface="Microsoft Sans Serif"/>
                          <a:cs typeface="Microsoft Sans Serif"/>
                        </a:rPr>
                        <a:t>RJ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20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1.113.656,53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2065"/>
                </a:tc>
              </a:tr>
              <a:tr h="159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1272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5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800" spc="-40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800" spc="204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494949"/>
                          </a:solidFill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1.381.707,66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</a:tr>
              <a:tr h="16446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solidFill>
                            <a:srgbClr val="5D5D5D"/>
                          </a:solidFill>
                          <a:latin typeface="Microsoft Sans Serif"/>
                          <a:cs typeface="Microsoft Sans Serif"/>
                        </a:rPr>
                        <a:t>01.10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8890"/>
                </a:tc>
                <a:tc gridSpan="2"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solidFill>
                            <a:srgbClr val="3D3D3D"/>
                          </a:solidFill>
                          <a:latin typeface="Microsoft Sans Serif"/>
                          <a:cs typeface="Microsoft Sans Serif"/>
                        </a:rPr>
                        <a:t>Secretaria </a:t>
                      </a:r>
                      <a:r>
                        <a:rPr dirty="0" sz="80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Municipal</a:t>
                      </a:r>
                      <a:r>
                        <a:rPr dirty="0" sz="800" spc="75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5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Trabalho,</a:t>
                      </a:r>
                      <a:r>
                        <a:rPr dirty="0" sz="800" spc="55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Emprego</a:t>
                      </a:r>
                      <a:r>
                        <a:rPr dirty="0" sz="800" spc="35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25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Renda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solidFill>
                            <a:srgbClr val="494949"/>
                          </a:solidFill>
                          <a:latin typeface="Microsoft Sans Serif"/>
                          <a:cs typeface="Microsoft Sans Serif"/>
                        </a:rPr>
                        <a:t>2.863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35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Manutenção</a:t>
                      </a:r>
                      <a:r>
                        <a:rPr dirty="0" sz="800" spc="7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414141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10">
                          <a:solidFill>
                            <a:srgbClr val="41414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Operacionalização</a:t>
                      </a:r>
                      <a:r>
                        <a:rPr dirty="0" sz="800" spc="-25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das</a:t>
                      </a:r>
                      <a:r>
                        <a:rPr dirty="0" sz="800" spc="-5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Unidades</a:t>
                      </a:r>
                      <a:r>
                        <a:rPr dirty="0" sz="800" spc="5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Administrativas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3.3.9.0.14.00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2065"/>
                </a:tc>
                <a:tc gridSpan="2"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90"/>
                        </a:spcBef>
                        <a:tabLst>
                          <a:tab pos="3185160" algn="l"/>
                        </a:tabLst>
                      </a:pPr>
                      <a:r>
                        <a:rPr dirty="0" baseline="3472" sz="1200" spc="-44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DIÂRIAS</a:t>
                      </a:r>
                      <a:r>
                        <a:rPr dirty="0" baseline="3472" sz="1200" spc="82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baseline="3472" sz="1200" spc="-75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CIVIL</a:t>
                      </a:r>
                      <a:r>
                        <a:rPr dirty="0" baseline="3472" sz="120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sz="800" spc="-25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 spc="5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não</a:t>
                      </a:r>
                      <a:r>
                        <a:rPr dirty="0" sz="800" spc="-2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800" spc="15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2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Imposto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41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18.875,00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4130"/>
                </a:tc>
              </a:tr>
              <a:tr h="16891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3.3.9.0.30.03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0795"/>
                </a:tc>
                <a:tc gridSpan="2"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55"/>
                        </a:spcBef>
                        <a:tabLst>
                          <a:tab pos="3188335" algn="l"/>
                        </a:tabLst>
                      </a:pPr>
                      <a:r>
                        <a:rPr dirty="0" baseline="3472" sz="1200" spc="-52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baseline="3472" sz="1200" spc="44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44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MATERIAIS</a:t>
                      </a:r>
                      <a:r>
                        <a:rPr dirty="0" baseline="3472" sz="1200" spc="7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3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baseline="3472" sz="1200" spc="-44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CONSUMO</a:t>
                      </a:r>
                      <a:r>
                        <a:rPr dirty="0" baseline="3472" sz="120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sz="800" spc="-25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00" spc="-20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 spc="10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não</a:t>
                      </a:r>
                      <a:r>
                        <a:rPr dirty="0" sz="800" spc="-2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Vinculados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4.655,47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1589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>
                          <a:solidFill>
                            <a:srgbClr val="464646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30">
                          <a:solidFill>
                            <a:srgbClr val="46464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4F4F4F"/>
                          </a:solidFill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00" spc="-10">
                          <a:solidFill>
                            <a:srgbClr val="4F4F4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800" spc="2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800" spc="5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800" spc="20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4D4D4D"/>
                          </a:solidFill>
                          <a:latin typeface="Microsoft Sans Serif"/>
                          <a:cs typeface="Microsoft Sans Serif"/>
                        </a:rPr>
                        <a:t>RJ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solidFill>
                            <a:srgbClr val="444444"/>
                          </a:solidFill>
                          <a:latin typeface="Microsoft Sans Serif"/>
                          <a:cs typeface="Microsoft Sans Serif"/>
                        </a:rPr>
                        <a:t>23.530,47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</a:tr>
              <a:tr h="3168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4290">
                        <a:lnSpc>
                          <a:spcPct val="100000"/>
                        </a:lnSpc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01.13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45720"/>
                </a:tc>
                <a:tc gridSpan="2">
                  <a:txBody>
                    <a:bodyPr/>
                    <a:lstStyle/>
                    <a:p>
                      <a:pPr marL="271272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2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800" spc="-55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800" spc="225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  <a:p>
                      <a:pPr marL="10096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00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Secretaria</a:t>
                      </a:r>
                      <a:r>
                        <a:rPr dirty="0" sz="800" spc="-25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4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Serviços</a:t>
                      </a:r>
                      <a:r>
                        <a:rPr dirty="0" sz="800" spc="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Públicos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68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23.530,47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</a:tr>
              <a:tr h="167005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solidFill>
                            <a:srgbClr val="4F4F4F"/>
                          </a:solidFill>
                          <a:latin typeface="Microsoft Sans Serif"/>
                          <a:cs typeface="Microsoft Sans Serif"/>
                        </a:rPr>
                        <a:t>2.039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 gridSpan="2"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25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Servicos</a:t>
                      </a:r>
                      <a:r>
                        <a:rPr dirty="0" sz="800" spc="5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35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Limpeza</a:t>
                      </a:r>
                      <a:r>
                        <a:rPr dirty="0" sz="800" spc="-1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Púlica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319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solidFill>
                            <a:srgbClr val="414141"/>
                          </a:solidFill>
                          <a:latin typeface="Microsoft Sans Serif"/>
                          <a:cs typeface="Microsoft Sans Serif"/>
                        </a:rPr>
                        <a:t>3.3.9.0.39.05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  <a:tc gridSpan="2"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80"/>
                        </a:spcBef>
                        <a:tabLst>
                          <a:tab pos="3185160" algn="l"/>
                        </a:tabLst>
                      </a:pPr>
                      <a:r>
                        <a:rPr dirty="0" sz="800" spc="-30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DEMAIS</a:t>
                      </a:r>
                      <a:r>
                        <a:rPr dirty="0" sz="800" spc="-10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SERVIÇOS</a:t>
                      </a:r>
                      <a:r>
                        <a:rPr dirty="0" sz="800" spc="2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25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TERCEIROS</a:t>
                      </a:r>
                      <a:r>
                        <a:rPr dirty="0" sz="800" spc="35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45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PESSOA</a:t>
                      </a:r>
                      <a:r>
                        <a:rPr dirty="0" sz="800" spc="5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JURÍDICA</a:t>
                      </a:r>
                      <a:r>
                        <a:rPr dirty="0" sz="80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sz="800" spc="-25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 spc="25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nâo</a:t>
                      </a:r>
                      <a:r>
                        <a:rPr dirty="0" sz="800" spc="-20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800" spc="-5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25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Imposto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201.180,00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</a:tr>
              <a:tr h="1555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1272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2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525252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30" b="1">
                          <a:solidFill>
                            <a:srgbClr val="52525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2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4B4B4B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82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10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201.180,00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8255"/>
                </a:tc>
              </a:tr>
              <a:tr h="1581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1272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-5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800" spc="-55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800" spc="229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201.180,00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</a:tr>
              <a:tr h="1333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412115">
                        <a:lnSpc>
                          <a:spcPts val="869"/>
                        </a:lnSpc>
                        <a:spcBef>
                          <a:spcPts val="85"/>
                        </a:spcBef>
                      </a:pPr>
                      <a:r>
                        <a:rPr dirty="0" sz="80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Valor</a:t>
                      </a:r>
                      <a:r>
                        <a:rPr dirty="0" sz="800" spc="1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20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Anulado</a:t>
                      </a:r>
                      <a:r>
                        <a:rPr dirty="0" sz="800" spc="3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07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2.402.918,13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0795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414272" y="9519457"/>
            <a:ext cx="5529580" cy="12700"/>
            <a:chOff x="1414272" y="9519457"/>
            <a:chExt cx="5529580" cy="12700"/>
          </a:xfrm>
        </p:grpSpPr>
        <p:sp>
          <p:nvSpPr>
            <p:cNvPr id="3" name="object 3" descr=""/>
            <p:cNvSpPr/>
            <p:nvPr/>
          </p:nvSpPr>
          <p:spPr>
            <a:xfrm>
              <a:off x="6702551" y="9527073"/>
              <a:ext cx="241300" cy="0"/>
            </a:xfrm>
            <a:custGeom>
              <a:avLst/>
              <a:gdLst/>
              <a:ahLst/>
              <a:cxnLst/>
              <a:rect l="l" t="t" r="r" b="b"/>
              <a:pathLst>
                <a:path w="241300" h="0">
                  <a:moveTo>
                    <a:pt x="0" y="0"/>
                  </a:moveTo>
                  <a:lnTo>
                    <a:pt x="240792" y="0"/>
                  </a:lnTo>
                </a:path>
              </a:pathLst>
            </a:custGeom>
            <a:ln w="9138">
              <a:solidFill>
                <a:srgbClr val="5B5B5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414272" y="9524027"/>
              <a:ext cx="5273040" cy="0"/>
            </a:xfrm>
            <a:custGeom>
              <a:avLst/>
              <a:gdLst/>
              <a:ahLst/>
              <a:cxnLst/>
              <a:rect l="l" t="t" r="r" b="b"/>
              <a:pathLst>
                <a:path w="5273040" h="0">
                  <a:moveTo>
                    <a:pt x="0" y="0"/>
                  </a:moveTo>
                  <a:lnTo>
                    <a:pt x="5273040" y="0"/>
                  </a:lnTo>
                </a:path>
              </a:pathLst>
            </a:custGeom>
            <a:ln w="9138">
              <a:solidFill>
                <a:srgbClr val="5B5B5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 descr=""/>
          <p:cNvSpPr/>
          <p:nvPr/>
        </p:nvSpPr>
        <p:spPr>
          <a:xfrm>
            <a:off x="960119" y="9524027"/>
            <a:ext cx="393700" cy="0"/>
          </a:xfrm>
          <a:custGeom>
            <a:avLst/>
            <a:gdLst/>
            <a:ahLst/>
            <a:cxnLst/>
            <a:rect l="l" t="t" r="r" b="b"/>
            <a:pathLst>
              <a:path w="393700" h="0">
                <a:moveTo>
                  <a:pt x="0" y="0"/>
                </a:moveTo>
                <a:lnTo>
                  <a:pt x="393192" y="0"/>
                </a:lnTo>
              </a:path>
            </a:pathLst>
          </a:custGeom>
          <a:ln w="9138">
            <a:solidFill>
              <a:srgbClr val="5B5B5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2807207" y="2587769"/>
            <a:ext cx="1871980" cy="0"/>
          </a:xfrm>
          <a:custGeom>
            <a:avLst/>
            <a:gdLst/>
            <a:ahLst/>
            <a:cxnLst/>
            <a:rect l="l" t="t" r="r" b="b"/>
            <a:pathLst>
              <a:path w="1871979" h="0">
                <a:moveTo>
                  <a:pt x="0" y="0"/>
                </a:moveTo>
                <a:lnTo>
                  <a:pt x="1871472" y="0"/>
                </a:lnTo>
              </a:path>
            </a:pathLst>
          </a:custGeom>
          <a:ln w="9138">
            <a:solidFill>
              <a:srgbClr val="545457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1144" y="731094"/>
            <a:ext cx="292607" cy="82248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28472" y="9531643"/>
            <a:ext cx="2584704" cy="100525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49808" y="463027"/>
            <a:ext cx="377952" cy="255883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407656" y="307154"/>
            <a:ext cx="3029585" cy="5575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40">
                <a:solidFill>
                  <a:srgbClr val="3D3D3D"/>
                </a:solidFill>
                <a:latin typeface="Microsoft Sans Serif"/>
                <a:cs typeface="Microsoft Sans Serif"/>
              </a:rPr>
              <a:t>PREFEITURA</a:t>
            </a:r>
            <a:r>
              <a:rPr dirty="0" sz="1200" spc="95">
                <a:solidFill>
                  <a:srgbClr val="3D3D3D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25">
                <a:solidFill>
                  <a:srgbClr val="282828"/>
                </a:solidFill>
                <a:latin typeface="Microsoft Sans Serif"/>
                <a:cs typeface="Microsoft Sans Serif"/>
              </a:rPr>
              <a:t>MUNICIPAL</a:t>
            </a:r>
            <a:r>
              <a:rPr dirty="0" sz="1200" spc="15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1200">
                <a:solidFill>
                  <a:srgbClr val="3D3D3D"/>
                </a:solidFill>
                <a:latin typeface="Microsoft Sans Serif"/>
                <a:cs typeface="Microsoft Sans Serif"/>
              </a:rPr>
              <a:t>DE</a:t>
            </a:r>
            <a:r>
              <a:rPr dirty="0" sz="1200" spc="-60">
                <a:solidFill>
                  <a:srgbClr val="3D3D3D"/>
                </a:solidFill>
                <a:latin typeface="Microsoft Sans Serif"/>
                <a:cs typeface="Microsoft Sans Serif"/>
              </a:rPr>
              <a:t> </a:t>
            </a:r>
            <a:r>
              <a:rPr dirty="0" sz="1200" spc="-35">
                <a:solidFill>
                  <a:srgbClr val="3A3A3A"/>
                </a:solidFill>
                <a:latin typeface="Microsoft Sans Serif"/>
                <a:cs typeface="Microsoft Sans Serif"/>
              </a:rPr>
              <a:t>SEROPEDICA</a:t>
            </a:r>
            <a:endParaRPr sz="1200">
              <a:latin typeface="Microsoft Sans Serif"/>
              <a:cs typeface="Microsoft Sans Serif"/>
            </a:endParaRPr>
          </a:p>
          <a:p>
            <a:pPr marL="13335" marR="1912620">
              <a:lnSpc>
                <a:spcPct val="119900"/>
              </a:lnSpc>
              <a:spcBef>
                <a:spcPts val="445"/>
              </a:spcBef>
            </a:pPr>
            <a:r>
              <a:rPr dirty="0" sz="800" spc="-20">
                <a:solidFill>
                  <a:srgbClr val="464646"/>
                </a:solidFill>
                <a:latin typeface="Microsoft Sans Serif"/>
                <a:cs typeface="Microsoft Sans Serif"/>
              </a:rPr>
              <a:t>Rua</a:t>
            </a:r>
            <a:r>
              <a:rPr dirty="0" sz="800" spc="-25">
                <a:solidFill>
                  <a:srgbClr val="46464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F2F2F"/>
                </a:solidFill>
                <a:latin typeface="Microsoft Sans Serif"/>
                <a:cs typeface="Microsoft Sans Serif"/>
              </a:rPr>
              <a:t>Maria</a:t>
            </a:r>
            <a:r>
              <a:rPr dirty="0" sz="800" spc="10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32323"/>
                </a:solidFill>
                <a:latin typeface="Microsoft Sans Serif"/>
                <a:cs typeface="Microsoft Sans Serif"/>
              </a:rPr>
              <a:t>Lourenço,</a:t>
            </a:r>
            <a:r>
              <a:rPr dirty="0" sz="800" spc="15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4B4B4B"/>
                </a:solidFill>
                <a:latin typeface="Microsoft Sans Serif"/>
                <a:cs typeface="Microsoft Sans Serif"/>
              </a:rPr>
              <a:t>18</a:t>
            </a:r>
            <a:r>
              <a:rPr dirty="0" sz="800" spc="-10">
                <a:solidFill>
                  <a:srgbClr val="4B4B4B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Microsoft Sans Serif"/>
                <a:cs typeface="Microsoft Sans Serif"/>
              </a:rPr>
              <a:t>Fazenda</a:t>
            </a:r>
            <a:r>
              <a:rPr dirty="0" sz="800" spc="-35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3D3D3D"/>
                </a:solidFill>
                <a:latin typeface="Microsoft Sans Serif"/>
                <a:cs typeface="Microsoft Sans Serif"/>
              </a:rPr>
              <a:t>Caxias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4" name="object 1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8890" rIns="0" bIns="0" rtlCol="0" vert="horz">
            <a:spAutoFit/>
          </a:bodyPr>
          <a:lstStyle/>
          <a:p>
            <a:pPr marL="83820">
              <a:lnSpc>
                <a:spcPct val="100000"/>
              </a:lnSpc>
              <a:spcBef>
                <a:spcPts val="70"/>
              </a:spcBef>
            </a:pPr>
            <a:r>
              <a:rPr dirty="0" spc="-35"/>
              <a:t>Paginra</a:t>
            </a:r>
            <a:r>
              <a:rPr dirty="0" spc="60"/>
              <a:t> </a:t>
            </a:r>
            <a:fld id="{81D60167-4931-47E6-BA6A-407CBD079E47}" type="slidenum">
              <a:rPr dirty="0">
                <a:solidFill>
                  <a:srgbClr val="5B5B5B"/>
                </a:solidFill>
              </a:rPr>
              <a:t>3</a:t>
            </a:fld>
            <a:r>
              <a:rPr dirty="0" spc="-10">
                <a:solidFill>
                  <a:srgbClr val="5B5B5B"/>
                </a:solidFill>
              </a:rPr>
              <a:t> </a:t>
            </a:r>
            <a:r>
              <a:rPr dirty="0">
                <a:solidFill>
                  <a:srgbClr val="262626"/>
                </a:solidFill>
              </a:rPr>
              <a:t>de</a:t>
            </a:r>
            <a:r>
              <a:rPr dirty="0" spc="30">
                <a:solidFill>
                  <a:srgbClr val="262626"/>
                </a:solidFill>
              </a:rPr>
              <a:t> </a:t>
            </a:r>
            <a:r>
              <a:rPr dirty="0" spc="-50">
                <a:solidFill>
                  <a:srgbClr val="4B4B4B"/>
                </a:solidFill>
              </a:rPr>
              <a:t>3</a:t>
            </a:r>
          </a:p>
        </p:txBody>
      </p:sp>
      <p:sp>
        <p:nvSpPr>
          <p:cNvPr id="11" name="object 11" descr=""/>
          <p:cNvSpPr txBox="1"/>
          <p:nvPr/>
        </p:nvSpPr>
        <p:spPr>
          <a:xfrm>
            <a:off x="899582" y="1302254"/>
            <a:ext cx="3898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60">
                <a:solidFill>
                  <a:srgbClr val="424242"/>
                </a:solidFill>
                <a:latin typeface="Microsoft Sans Serif"/>
                <a:cs typeface="Microsoft Sans Serif"/>
              </a:rPr>
              <a:t>1r“‹iqo</a:t>
            </a:r>
            <a:r>
              <a:rPr dirty="0" sz="800" spc="40">
                <a:solidFill>
                  <a:srgbClr val="424242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0">
                <a:solidFill>
                  <a:srgbClr val="666666"/>
                </a:solidFill>
                <a:latin typeface="Microsoft Sans Serif"/>
                <a:cs typeface="Microsoft Sans Serif"/>
              </a:rPr>
              <a:t>t*°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475732" y="1302254"/>
            <a:ext cx="32937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solidFill>
                  <a:srgbClr val="343434"/>
                </a:solidFill>
                <a:latin typeface="Microsoft Sans Serif"/>
                <a:cs typeface="Microsoft Sans Serif"/>
              </a:rPr>
              <a:t>Revogadas</a:t>
            </a:r>
            <a:r>
              <a:rPr dirty="0" sz="800" spc="90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494949"/>
                </a:solidFill>
                <a:latin typeface="Microsoft Sans Serif"/>
                <a:cs typeface="Microsoft Sans Serif"/>
              </a:rPr>
              <a:t>as</a:t>
            </a:r>
            <a:r>
              <a:rPr dirty="0" sz="800" spc="5">
                <a:solidFill>
                  <a:srgbClr val="494949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2A2A2A"/>
                </a:solidFill>
                <a:latin typeface="Microsoft Sans Serif"/>
                <a:cs typeface="Microsoft Sans Serif"/>
              </a:rPr>
              <a:t>disposiçôes</a:t>
            </a:r>
            <a:r>
              <a:rPr dirty="0" sz="800" spc="60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82828"/>
                </a:solidFill>
                <a:latin typeface="Microsoft Sans Serif"/>
                <a:cs typeface="Microsoft Sans Serif"/>
              </a:rPr>
              <a:t>em</a:t>
            </a:r>
            <a:r>
              <a:rPr dirty="0" sz="800" spc="-10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2F2F2F"/>
                </a:solidFill>
                <a:latin typeface="Microsoft Sans Serif"/>
                <a:cs typeface="Microsoft Sans Serif"/>
              </a:rPr>
              <a:t>contrário.</a:t>
            </a:r>
            <a:r>
              <a:rPr dirty="0" sz="800" spc="25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0">
                <a:solidFill>
                  <a:srgbClr val="2F2F2F"/>
                </a:solidFill>
                <a:latin typeface="Microsoft Sans Serif"/>
                <a:cs typeface="Microsoft Sans Serif"/>
              </a:rPr>
              <a:t>Publique-</a:t>
            </a:r>
            <a:r>
              <a:rPr dirty="0" sz="800">
                <a:solidFill>
                  <a:srgbClr val="2F2F2F"/>
                </a:solidFill>
                <a:latin typeface="Microsoft Sans Serif"/>
                <a:cs typeface="Microsoft Sans Serif"/>
              </a:rPr>
              <a:t>se,</a:t>
            </a:r>
            <a:r>
              <a:rPr dirty="0" sz="800" spc="65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0">
                <a:solidFill>
                  <a:srgbClr val="363636"/>
                </a:solidFill>
                <a:latin typeface="Microsoft Sans Serif"/>
                <a:cs typeface="Microsoft Sans Serif"/>
              </a:rPr>
              <a:t>afixe-</a:t>
            </a:r>
            <a:r>
              <a:rPr dirty="0" sz="800">
                <a:solidFill>
                  <a:srgbClr val="363636"/>
                </a:solidFill>
                <a:latin typeface="Microsoft Sans Serif"/>
                <a:cs typeface="Microsoft Sans Serif"/>
              </a:rPr>
              <a:t>se</a:t>
            </a:r>
            <a:r>
              <a:rPr dirty="0" sz="800" spc="50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D3D3D"/>
                </a:solidFill>
                <a:latin typeface="Microsoft Sans Serif"/>
                <a:cs typeface="Microsoft Sans Serif"/>
              </a:rPr>
              <a:t>e</a:t>
            </a:r>
            <a:r>
              <a:rPr dirty="0" sz="800" spc="-20">
                <a:solidFill>
                  <a:srgbClr val="3D3D3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5">
                <a:solidFill>
                  <a:srgbClr val="363636"/>
                </a:solidFill>
                <a:latin typeface="Microsoft Sans Serif"/>
                <a:cs typeface="Microsoft Sans Serif"/>
              </a:rPr>
              <a:t>cumpra-</a:t>
            </a:r>
            <a:r>
              <a:rPr dirty="0" sz="800" spc="-25">
                <a:solidFill>
                  <a:srgbClr val="363636"/>
                </a:solidFill>
                <a:latin typeface="Microsoft Sans Serif"/>
                <a:cs typeface="Microsoft Sans Serif"/>
              </a:rPr>
              <a:t>se.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713545" y="2036395"/>
            <a:ext cx="20199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solidFill>
                  <a:srgbClr val="242424"/>
                </a:solidFill>
                <a:latin typeface="Microsoft Sans Serif"/>
                <a:cs typeface="Microsoft Sans Serif"/>
              </a:rPr>
              <a:t>Gabinete</a:t>
            </a:r>
            <a:r>
              <a:rPr dirty="0" sz="800" spc="15">
                <a:solidFill>
                  <a:srgbClr val="24242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494949"/>
                </a:solidFill>
                <a:latin typeface="Microsoft Sans Serif"/>
                <a:cs typeface="Microsoft Sans Serif"/>
              </a:rPr>
              <a:t>do</a:t>
            </a:r>
            <a:r>
              <a:rPr dirty="0" sz="800" spc="5">
                <a:solidFill>
                  <a:srgbClr val="494949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282828"/>
                </a:solidFill>
                <a:latin typeface="Microsoft Sans Serif"/>
                <a:cs typeface="Microsoft Sans Serif"/>
              </a:rPr>
              <a:t>Prefeito,</a:t>
            </a:r>
            <a:r>
              <a:rPr dirty="0" sz="800" spc="20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63636"/>
                </a:solidFill>
                <a:latin typeface="Microsoft Sans Serif"/>
                <a:cs typeface="Microsoft Sans Serif"/>
              </a:rPr>
              <a:t>14</a:t>
            </a:r>
            <a:r>
              <a:rPr dirty="0" sz="800" spc="345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83838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17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232323"/>
                </a:solidFill>
                <a:latin typeface="Microsoft Sans Serif"/>
                <a:cs typeface="Microsoft Sans Serif"/>
              </a:rPr>
              <a:t>novembro,</a:t>
            </a:r>
            <a:r>
              <a:rPr dirty="0" sz="800" spc="55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2B2B2B"/>
                </a:solidFill>
                <a:latin typeface="Microsoft Sans Serif"/>
                <a:cs typeface="Microsoft Sans Serif"/>
              </a:rPr>
              <a:t>2025</a:t>
            </a:r>
            <a:endParaRPr sz="8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2026-01-13T13:29:26Z</dcterms:created>
  <dcterms:modified xsi:type="dcterms:W3CDTF">2026-01-13T13:29:26Z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2025-12-09T00:00:00Z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2026-01-13T00:00:00Z</vt:filetime>
  </property>
  <property fmtid="{D5CDD505-2E9C-101B-9397-08002B2CF9AE}" pid="5" name="Producer">
    <vt:lpwstr>Scanner System Image Conversion</vt:lpwstr>
  </property>
</Properties>
</file>