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image" Target="../media/image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Relationship Id="rId3" Type="http://schemas.openxmlformats.org/officeDocument/2006/relationships/image" Target="../media/image9.jpg"/><Relationship Id="rId4" Type="http://schemas.openxmlformats.org/officeDocument/2006/relationships/image" Target="../media/image10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600200" y="9545350"/>
            <a:ext cx="2042160" cy="0"/>
          </a:xfrm>
          <a:custGeom>
            <a:avLst/>
            <a:gdLst/>
            <a:ahLst/>
            <a:cxnLst/>
            <a:rect l="l" t="t" r="r" b="b"/>
            <a:pathLst>
              <a:path w="2042160" h="0">
                <a:moveTo>
                  <a:pt x="0" y="0"/>
                </a:moveTo>
                <a:lnTo>
                  <a:pt x="2042160" y="0"/>
                </a:lnTo>
              </a:path>
            </a:pathLst>
          </a:custGeom>
          <a:ln w="9138">
            <a:solidFill>
              <a:srgbClr val="5B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697223" y="9530119"/>
            <a:ext cx="3154680" cy="0"/>
          </a:xfrm>
          <a:custGeom>
            <a:avLst/>
            <a:gdLst/>
            <a:ahLst/>
            <a:cxnLst/>
            <a:rect l="l" t="t" r="r" b="b"/>
            <a:pathLst>
              <a:path w="3154679" h="0">
                <a:moveTo>
                  <a:pt x="0" y="0"/>
                </a:moveTo>
                <a:lnTo>
                  <a:pt x="3154680" y="0"/>
                </a:lnTo>
              </a:path>
            </a:pathLst>
          </a:custGeom>
          <a:ln w="9138">
            <a:solidFill>
              <a:srgbClr val="5B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746759" y="7309421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 h="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3175">
            <a:solidFill>
              <a:srgbClr val="67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98576" y="3233570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 h="0">
                <a:moveTo>
                  <a:pt x="0" y="0"/>
                </a:moveTo>
                <a:lnTo>
                  <a:pt x="393192" y="0"/>
                </a:lnTo>
              </a:path>
            </a:pathLst>
          </a:custGeom>
          <a:ln w="9138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2272" y="721955"/>
            <a:ext cx="292608" cy="13708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3504" y="4992765"/>
            <a:ext cx="1847088" cy="7310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85559" y="9562104"/>
            <a:ext cx="438912" cy="6701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0936" y="459980"/>
            <a:ext cx="374904" cy="24674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5112" y="3152845"/>
            <a:ext cx="643128" cy="100525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1583" y="4322595"/>
            <a:ext cx="1197864" cy="106617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93776" y="7228695"/>
            <a:ext cx="911352" cy="103571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335929" y="265014"/>
            <a:ext cx="303974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505050"/>
                </a:solidFill>
                <a:latin typeface="Arial MT"/>
                <a:cs typeface="Arial MT"/>
              </a:rPr>
              <a:t>PFtEFEITURA</a:t>
            </a:r>
            <a:r>
              <a:rPr dirty="0" sz="1100" spc="21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 b="1">
                <a:solidFill>
                  <a:srgbClr val="3B3B3B"/>
                </a:solidFill>
                <a:latin typeface="Arial"/>
                <a:cs typeface="Arial"/>
              </a:rPr>
              <a:t>MUNICIPAL</a:t>
            </a:r>
            <a:r>
              <a:rPr dirty="0" sz="1100" spc="10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1100" spc="5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383838"/>
                </a:solidFill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4604" marR="1921510">
              <a:lnSpc>
                <a:spcPct val="117400"/>
              </a:lnSpc>
              <a:spcBef>
                <a:spcPts val="490"/>
              </a:spcBef>
            </a:pP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Maria</a:t>
            </a:r>
            <a:r>
              <a:rPr dirty="0" sz="80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Lourenço,</a:t>
            </a:r>
            <a:r>
              <a:rPr dirty="0" sz="8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Faz‘unda</a:t>
            </a:r>
            <a:r>
              <a:rPr dirty="0" sz="800" spc="-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84610" y="1065410"/>
            <a:ext cx="581406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>
                <a:solidFill>
                  <a:srgbClr val="343434"/>
                </a:solidFill>
                <a:latin typeface="Arial MT"/>
                <a:cs typeface="Arial MT"/>
              </a:rPr>
              <a:t>ktepclblicar</a:t>
            </a:r>
            <a:r>
              <a:rPr dirty="0" sz="650" spc="1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F3F3F"/>
                </a:solidFill>
                <a:latin typeface="Arial MT"/>
                <a:cs typeface="Arial MT"/>
              </a:rPr>
              <a:t>por</a:t>
            </a:r>
            <a:r>
              <a:rPr dirty="0" sz="650" spc="17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D3D3D"/>
                </a:solidFill>
                <a:latin typeface="Arial MT"/>
                <a:cs typeface="Arial MT"/>
              </a:rPr>
              <a:t>haver</a:t>
            </a:r>
            <a:r>
              <a:rPr dirty="0" sz="650" spc="9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43434"/>
                </a:solidFill>
                <a:latin typeface="Arial MT"/>
                <a:cs typeface="Arial MT"/>
              </a:rPr>
              <a:t>incorreção</a:t>
            </a:r>
            <a:r>
              <a:rPr dirty="0" sz="650" spc="1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65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13131"/>
                </a:solidFill>
                <a:latin typeface="Arial MT"/>
                <a:cs typeface="Arial MT"/>
              </a:rPr>
              <a:t>BOLETIM</a:t>
            </a:r>
            <a:r>
              <a:rPr dirty="0" sz="650" spc="1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63636"/>
                </a:solidFill>
                <a:latin typeface="Arial MT"/>
                <a:cs typeface="Arial MT"/>
              </a:rPr>
              <a:t>OFICIAL</a:t>
            </a:r>
            <a:r>
              <a:rPr dirty="0" sz="650" spc="8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B3B3B"/>
                </a:solidFill>
                <a:latin typeface="Arial MT"/>
                <a:cs typeface="Arial MT"/>
              </a:rPr>
              <a:t>DO</a:t>
            </a:r>
            <a:r>
              <a:rPr dirty="0" sz="650" spc="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2F2F2F"/>
                </a:solidFill>
                <a:latin typeface="Arial MT"/>
                <a:cs typeface="Arial MT"/>
              </a:rPr>
              <a:t>MUNIZ'PO</a:t>
            </a:r>
            <a:r>
              <a:rPr dirty="0" sz="650" spc="10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650" spc="9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33333"/>
                </a:solidFill>
                <a:latin typeface="Arial MT"/>
                <a:cs typeface="Arial MT"/>
              </a:rPr>
              <a:t>SEROPEDICA</a:t>
            </a:r>
            <a:r>
              <a:rPr dirty="0" sz="650" spc="2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650" spc="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2F2F2F"/>
                </a:solidFill>
                <a:latin typeface="Arial MT"/>
                <a:cs typeface="Arial MT"/>
              </a:rPr>
              <a:t>EDIÇÃO</a:t>
            </a:r>
            <a:r>
              <a:rPr dirty="0" sz="650" spc="1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650" spc="5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2A2A2A"/>
                </a:solidFill>
                <a:latin typeface="Arial MT"/>
                <a:cs typeface="Arial MT"/>
              </a:rPr>
              <a:t>2.112</a:t>
            </a:r>
            <a:r>
              <a:rPr dirty="0" sz="650" spc="9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65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494949"/>
                </a:solidFill>
                <a:latin typeface="Arial MT"/>
                <a:cs typeface="Arial MT"/>
              </a:rPr>
              <a:t>02</a:t>
            </a:r>
            <a:r>
              <a:rPr dirty="0" sz="650" spc="7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650" spc="7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2F2F2F"/>
                </a:solidFill>
                <a:latin typeface="Arial MT"/>
                <a:cs typeface="Arial MT"/>
              </a:rPr>
              <a:t>junho</a:t>
            </a:r>
            <a:r>
              <a:rPr dirty="0" sz="650" spc="1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650" spc="1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3D3D3D"/>
                </a:solidFill>
                <a:latin typeface="Arial MT"/>
                <a:cs typeface="Arial MT"/>
              </a:rPr>
              <a:t>2025</a:t>
            </a:r>
            <a:r>
              <a:rPr dirty="0" sz="650" spc="1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242424"/>
                </a:solidFill>
                <a:latin typeface="Arial MT"/>
                <a:cs typeface="Arial MT"/>
              </a:rPr>
              <a:t>(Segunda-</a:t>
            </a:r>
            <a:r>
              <a:rPr dirty="0" sz="650" spc="-10">
                <a:solidFill>
                  <a:srgbClr val="242424"/>
                </a:solidFill>
                <a:latin typeface="Arial MT"/>
                <a:cs typeface="Arial MT"/>
              </a:rPr>
              <a:t>Feira)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52896" y="1442380"/>
            <a:ext cx="283146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061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Decreto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2935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29</a:t>
            </a:r>
            <a:r>
              <a:rPr dirty="0" sz="800" spc="32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de</a:t>
            </a:r>
            <a:r>
              <a:rPr dirty="0" sz="800" spc="16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maio,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0"/>
              </a:spcBef>
            </a:pPr>
            <a:endParaRPr sz="800">
              <a:latin typeface="Arial MT"/>
              <a:cs typeface="Arial MT"/>
            </a:endParaRPr>
          </a:p>
          <a:p>
            <a:pPr marL="14604" marR="116205" indent="-2540">
              <a:lnSpc>
                <a:spcPts val="890"/>
              </a:lnSpc>
            </a:pP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Abre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suplementar</a:t>
            </a:r>
            <a:r>
              <a:rPr dirty="0" sz="800" spc="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valor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total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R$850.000,00,</a:t>
            </a:r>
            <a:r>
              <a:rPr dirty="0" sz="80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fins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12121"/>
                </a:solidFill>
                <a:latin typeface="Arial MT"/>
                <a:cs typeface="Arial MT"/>
              </a:rPr>
              <a:t>que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especifica</a:t>
            </a:r>
            <a:r>
              <a:rPr dirty="0" sz="80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outras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6076" y="2606041"/>
            <a:ext cx="541845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O</a:t>
            </a:r>
            <a:r>
              <a:rPr dirty="0" sz="800" spc="24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424242"/>
                </a:solidFill>
                <a:latin typeface="Arial MT"/>
                <a:cs typeface="Arial MT"/>
              </a:rPr>
              <a:t>'NF.Fú.i1-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MiJNlClPAL,</a:t>
            </a:r>
            <a:r>
              <a:rPr dirty="0" sz="80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uso</a:t>
            </a:r>
            <a:r>
              <a:rPr dirty="0" sz="800" spc="-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suas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atribuições</a:t>
            </a:r>
            <a:r>
              <a:rPr dirty="0" sz="80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legais,</a:t>
            </a:r>
            <a:r>
              <a:rPr dirty="0" sz="80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constitucionais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acordo</a:t>
            </a:r>
            <a:r>
              <a:rPr dirty="0" sz="80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2F2F2F"/>
                </a:solidFill>
                <a:latin typeface="Arial MT"/>
                <a:cs typeface="Arial MT"/>
              </a:rPr>
              <a:t>qUe</a:t>
            </a:r>
            <a:r>
              <a:rPr dirty="0" sz="80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lhe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confere</a:t>
            </a:r>
            <a:r>
              <a:rPr dirty="0" sz="80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art.</a:t>
            </a:r>
            <a:r>
              <a:rPr dirty="0" sz="80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8º</a:t>
            </a:r>
            <a:r>
              <a:rPr dirty="0" sz="800" spc="17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endParaRPr sz="800">
              <a:latin typeface="Arial MT"/>
              <a:cs typeface="Arial MT"/>
            </a:endParaRPr>
          </a:p>
          <a:p>
            <a:pPr marL="95250">
              <a:lnSpc>
                <a:spcPct val="100000"/>
              </a:lnSpc>
              <a:spcBef>
                <a:spcPts val="385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‹</a:t>
            </a:r>
            <a:r>
              <a:rPr dirty="0" sz="800" spc="-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ezeiribio</a:t>
            </a:r>
            <a:r>
              <a:rPr dirty="0" sz="80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545454"/>
                </a:solidFill>
                <a:latin typeface="Arial MT"/>
                <a:cs typeface="Arial MT"/>
              </a:rPr>
              <a:t>ele</a:t>
            </a:r>
            <a:r>
              <a:rPr dirty="0" sz="800" spc="4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2024</a:t>
            </a:r>
            <a:r>
              <a:rPr dirty="0" sz="800" spc="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publicada</a:t>
            </a:r>
            <a:r>
              <a:rPr dirty="0" sz="80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na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ediçâo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extra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Il</a:t>
            </a:r>
            <a:r>
              <a:rPr dirty="0" sz="8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n° </a:t>
            </a:r>
            <a:r>
              <a:rPr dirty="0" sz="800" spc="-40">
                <a:solidFill>
                  <a:srgbClr val="282828"/>
                </a:solidFill>
                <a:latin typeface="Arial MT"/>
                <a:cs typeface="Arial MT"/>
              </a:rPr>
              <a:t>1924</a:t>
            </a:r>
            <a:r>
              <a:rPr dirty="0" sz="80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0905" y="2825367"/>
            <a:ext cx="6623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i.</a:t>
            </a:r>
            <a:r>
              <a:rPr dirty="0" sz="800" spc="2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!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595959"/>
                </a:solidFill>
                <a:latin typeface="Arial MT"/>
                <a:cs typeface="Arial MT"/>
              </a:rPr>
              <a:t>!</a:t>
            </a:r>
            <a:r>
              <a:rPr dirty="0" sz="800" spc="-60">
                <a:solidFill>
                  <a:srgbClr val="6E6E6E"/>
                </a:solidFill>
                <a:latin typeface="Arial MT"/>
                <a:cs typeface="Arial MT"/>
              </a:rPr>
              <a:t>«</a:t>
            </a:r>
            <a:r>
              <a:rPr dirty="0" sz="800" spc="20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«</a:t>
            </a:r>
            <a:r>
              <a:rPr dirty="0" sz="800" spc="9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!›</a:t>
            </a:r>
            <a:r>
              <a:rPr dirty="0" sz="800" spc="1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«›</a:t>
            </a:r>
            <a:r>
              <a:rPr dirty="0" sz="800" spc="6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76767"/>
                </a:solidFill>
                <a:latin typeface="Arial MT"/>
                <a:cs typeface="Arial MT"/>
              </a:rPr>
              <a:t>‹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52847" y="3373689"/>
            <a:ext cx="3473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575757"/>
                </a:solidFill>
                <a:latin typeface="Arial MT"/>
                <a:cs typeface="Arial MT"/>
              </a:rPr>
              <a:t>.rtion</a:t>
            </a:r>
            <a:r>
              <a:rPr dirty="0" sz="800" spc="6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I</a:t>
            </a:r>
            <a:r>
              <a:rPr dirty="0" sz="800" spc="-25">
                <a:solidFill>
                  <a:srgbClr val="8C8C8C"/>
                </a:solidFill>
                <a:latin typeface="Arial MT"/>
                <a:cs typeface="Arial MT"/>
              </a:rPr>
              <a:t>"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71318" y="3373689"/>
            <a:ext cx="23844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F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ica </a:t>
            </a:r>
            <a:r>
              <a:rPr dirty="0" sz="800" spc="-70">
                <a:solidFill>
                  <a:srgbClr val="424242"/>
                </a:solidFill>
                <a:latin typeface="Arial MT"/>
                <a:cs typeface="Arial MT"/>
              </a:rPr>
              <a:t>ab‹?r!o</a:t>
            </a:r>
            <a:r>
              <a:rPr dirty="0" sz="8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ci</a:t>
            </a:r>
            <a:r>
              <a:rPr dirty="0" sz="800" spc="-1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ódito</a:t>
            </a:r>
            <a:r>
              <a:rPr dirty="0" sz="80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suplementar</a:t>
            </a:r>
            <a:r>
              <a:rPr dirty="0" sz="800" spc="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as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seguintes</a:t>
            </a:r>
            <a:r>
              <a:rPr dirty="0" sz="80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85172" y="4472019"/>
          <a:ext cx="6405880" cy="1913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/>
                <a:gridCol w="2479675"/>
                <a:gridCol w="634364"/>
              </a:tblGrid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994"/>
                        </a:lnSpc>
                      </a:pPr>
                      <a:r>
                        <a:rPr dirty="0" sz="9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900" spc="14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REF</a:t>
                      </a:r>
                      <a:r>
                        <a:rPr dirty="0" sz="900" spc="42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900" spc="-10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7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íURA</a:t>
                      </a:r>
                      <a:r>
                        <a:rPr dirty="0" sz="900" spc="10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MUN›’Ü!.VAL</a:t>
                      </a:r>
                      <a:r>
                        <a:rPr dirty="0" sz="900" spc="1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4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SEROPEDICA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3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871855" algn="l"/>
                        </a:tabLst>
                      </a:pPr>
                      <a:r>
                        <a:rPr dirty="0" sz="80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dirty="0" sz="800" spc="-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i.03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876300" algn="l"/>
                        </a:tabLst>
                      </a:pPr>
                      <a:r>
                        <a:rPr dirty="0" sz="800" spc="-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?</a:t>
                      </a:r>
                      <a:r>
                        <a:rPr dirty="0" sz="800" spc="2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5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7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dvd</a:t>
                      </a:r>
                      <a:r>
                        <a:rPr dirty="0" sz="800" spc="-7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anuien4ác</a:t>
                      </a:r>
                      <a:r>
                        <a:rPr dirty="0" sz="800" spc="9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00" spc="2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25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n1o</a:t>
                      </a:r>
                      <a:r>
                        <a:rPr dirty="0" sz="80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666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750.000,00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723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750.000,00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7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750.000,00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878205" algn="l"/>
                        </a:tabLst>
                      </a:pPr>
                      <a:r>
                        <a:rPr dirty="0" sz="800" spc="-6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0</a:t>
                      </a:r>
                      <a:r>
                        <a:rPr dirty="0" sz="800" spc="-1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t.L\!J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2580"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881380" algn="l"/>
                        </a:tabLst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.‹26ú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Ul</a:t>
                      </a:r>
                      <a:r>
                        <a:rPr dirty="0" sz="800" spc="-4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irJacles</a:t>
                      </a:r>
                      <a:r>
                        <a:rPr dirty="0" sz="800" spc="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36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16205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881380" algn="l"/>
                        </a:tabLst>
                      </a:pPr>
                      <a:r>
                        <a:rPr dirty="0" sz="800" spc="-16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00" spc="4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6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0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*.0.9</a:t>
                      </a:r>
                      <a:r>
                        <a:rPr dirty="0" sz="800" spc="2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.U0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8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LJEÚP</a:t>
                      </a:r>
                      <a:r>
                        <a:rPr dirty="0" sz="800" spc="9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.DAS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DÚ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EX</a:t>
                      </a:r>
                      <a:r>
                        <a:rPr dirty="0" sz="800" spc="-12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ERCIÚ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IOS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78105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270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548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9207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850.000,00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914041" y="6435147"/>
            <a:ext cx="57346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12400"/>
              </a:lnSpc>
              <a:spcBef>
                <a:spcPts val="100"/>
              </a:spcBef>
            </a:pP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Alt.go</a:t>
            </a:r>
            <a:r>
              <a:rPr dirty="0" sz="800" spc="-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2*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606060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despesas</a:t>
            </a:r>
            <a:r>
              <a:rPr dirty="0" sz="800" spc="-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decorrentes</a:t>
            </a:r>
            <a:r>
              <a:rPr dirty="0" sz="800" spc="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abertura</a:t>
            </a:r>
            <a:r>
              <a:rPr dirty="0" sz="80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presente</a:t>
            </a:r>
            <a:r>
              <a:rPr dirty="0" sz="80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crédito</a:t>
            </a:r>
            <a:r>
              <a:rPr dirty="0" sz="800" spc="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suplementar,</a:t>
            </a:r>
            <a:r>
              <a:rPr dirty="0" sz="800" spc="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serào</a:t>
            </a:r>
            <a:r>
              <a:rPr dirty="0" sz="80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cobertas</a:t>
            </a:r>
            <a:r>
              <a:rPr dirty="0" sz="800" spc="-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recursos</a:t>
            </a:r>
            <a:r>
              <a:rPr dirty="0" sz="80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que</a:t>
            </a:r>
            <a:r>
              <a:rPr dirty="0" sz="80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trata</a:t>
            </a:r>
            <a:r>
              <a:rPr dirty="0" sz="80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Artigo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4ü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parágiafo</a:t>
            </a:r>
            <a:r>
              <a:rPr dirty="0" sz="800" spc="-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1º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Federal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4.320/64,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Inciso</a:t>
            </a:r>
            <a:r>
              <a:rPr dirty="0" sz="80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!!!.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58600" y="6800691"/>
            <a:ext cx="158305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4645" marR="5080" indent="-322580">
              <a:lnSpc>
                <a:spcPct val="139900"/>
              </a:lnSpc>
              <a:spcBef>
                <a:spcPts val="100"/>
              </a:spcBef>
            </a:pP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!</a:t>
            </a:r>
            <a:r>
              <a:rPr dirty="0" sz="800" spc="-45">
                <a:solidFill>
                  <a:srgbClr val="242424"/>
                </a:solidFill>
                <a:latin typeface="Arial MT"/>
                <a:cs typeface="Arial MT"/>
              </a:rPr>
              <a:t>inciso:</a:t>
            </a:r>
            <a:r>
              <a:rPr dirty="0" sz="800" spc="10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ll</a:t>
            </a:r>
            <a:r>
              <a:rPr dirty="0" sz="80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D6D6D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Excesso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dc</a:t>
            </a:r>
            <a:r>
              <a:rPr dirty="0" sz="800" spc="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Il!</a:t>
            </a:r>
            <a:r>
              <a:rPr dirty="0" sz="800" spc="40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Anulação</a:t>
            </a:r>
            <a:r>
              <a:rPr dirty="0" sz="80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27120" y="7345460"/>
            <a:ext cx="253746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4D4D4D"/>
                </a:solidFill>
                <a:latin typeface="Arial MT"/>
                <a:cs typeface="Arial MT"/>
              </a:rPr>
              <a:t>PRP.FEITURA</a:t>
            </a:r>
            <a:r>
              <a:rPr dirty="0" sz="900" spc="2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3D3D3D"/>
                </a:solidFill>
                <a:latin typeface="Arial MT"/>
                <a:cs typeface="Arial MT"/>
              </a:rPr>
              <a:t>MIJf4ICIPAL</a:t>
            </a:r>
            <a:r>
              <a:rPr dirty="0" sz="900" spc="18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900" spc="7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313131"/>
                </a:solidFill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4753" y="7455631"/>
            <a:ext cx="58229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4485" indent="64135">
              <a:lnSpc>
                <a:spcPct val="139900"/>
              </a:lnSpc>
              <a:spcBef>
                <a:spcPts val="100"/>
              </a:spcBef>
            </a:pP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I</a:t>
            </a:r>
            <a:r>
              <a:rPr dirty="0" sz="800" spc="-114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95959"/>
                </a:solidFill>
                <a:latin typeface="Arial MT"/>
                <a:cs typeface="Arial MT"/>
              </a:rPr>
              <a:t>.ú•</a:t>
            </a:r>
            <a:r>
              <a:rPr dirty="0" sz="800" spc="50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130">
                <a:solidFill>
                  <a:srgbClr val="5D5D5D"/>
                </a:solidFill>
                <a:latin typeface="Arial MT"/>
                <a:cs typeface="Arial MT"/>
              </a:rPr>
              <a:t>“I</a:t>
            </a:r>
            <a:r>
              <a:rPr dirty="0" sz="800" spc="-6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3D3D3D"/>
                </a:solidFill>
                <a:latin typeface="Arial MT"/>
                <a:cs typeface="Arial MT"/>
              </a:rPr>
              <a:t>.fJ/\2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55">
                <a:solidFill>
                  <a:srgbClr val="464646"/>
                </a:solidFill>
                <a:latin typeface="Arial MT"/>
                <a:cs typeface="Arial MT"/>
              </a:rPr>
              <a:t>4.4.9.0.?1.OU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367640" y="7455631"/>
            <a:ext cx="1897380" cy="5283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üee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retaria</a:t>
            </a:r>
            <a:r>
              <a:rPr dirty="0" sz="800" spc="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Municipal</a:t>
            </a:r>
            <a:r>
              <a:rPr dirty="0" sz="800" spc="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Gbras</a:t>
            </a:r>
            <a:endParaRPr sz="800">
              <a:latin typeface="Arial MT"/>
              <a:cs typeface="Arial MT"/>
            </a:endParaRPr>
          </a:p>
          <a:p>
            <a:pPr marL="13970" marR="5080" indent="-1905">
              <a:lnSpc>
                <a:spcPct val="132400"/>
              </a:lnSpc>
              <a:spcBef>
                <a:spcPts val="75"/>
              </a:spcBef>
            </a:pP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Inirses\rut</a:t>
            </a:r>
            <a:r>
              <a:rPr dirty="0" sz="80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,”a.</a:t>
            </a:r>
            <a:r>
              <a:rPr dirty="0" sz="800" spc="-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33333"/>
                </a:solidFill>
                <a:latin typeface="Arial MT"/>
                <a:cs typeface="Arial MT"/>
              </a:rPr>
              <a:t>saneamento</a:t>
            </a:r>
            <a:r>
              <a:rPr dirty="0" sz="800" spc="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e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pavimentação</a:t>
            </a:r>
            <a:r>
              <a:rPr dirty="0" sz="800" spc="5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3B3B3B"/>
                </a:solidFill>
                <a:latin typeface="Arial MT"/>
                <a:cs typeface="Arial MT"/>
              </a:rPr>
              <a:t>OB‹SAS</a:t>
            </a:r>
            <a:r>
              <a:rPr dirty="0" sz="8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INSTALAÇÕES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48413" y="9558797"/>
            <a:ext cx="29400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145">
                <a:solidFill>
                  <a:srgbClr val="707070"/>
                </a:solidFill>
                <a:latin typeface="Arial MT"/>
                <a:cs typeface="Arial MT"/>
              </a:rPr>
              <a:t>*””””“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918936" y="9558797"/>
            <a:ext cx="4699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50">
                <a:solidFill>
                  <a:srgbClr val="4F4F4F"/>
                </a:solidFill>
                <a:latin typeface="Arial MT"/>
                <a:cs typeface="Arial MT"/>
              </a:rPr>
              <a:t>”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949865" y="9558797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282828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838080" y="6794600"/>
            <a:ext cx="62547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R$850.000,00</a:t>
            </a:r>
            <a:endParaRPr sz="800">
              <a:latin typeface="Arial MT"/>
              <a:cs typeface="Arial MT"/>
            </a:endParaRPr>
          </a:p>
          <a:p>
            <a:pPr marL="1968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$850.000,00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3983894" y="7775485"/>
            <a:ext cx="210121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2440">
              <a:lnSpc>
                <a:spcPct val="134900"/>
              </a:lnSpc>
              <a:spcBef>
                <a:spcPts val="100"/>
              </a:spcBef>
            </a:pP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Recursos</a:t>
            </a:r>
            <a:r>
              <a:rPr dirty="0" sz="80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nâo</a:t>
            </a:r>
            <a:r>
              <a:rPr dirty="0" sz="80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Vinculados</a:t>
            </a:r>
            <a:r>
              <a:rPr dirty="0" sz="80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Imposto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do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Projeto</a:t>
            </a:r>
            <a:r>
              <a:rPr dirty="0" sz="80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/</a:t>
            </a:r>
            <a:r>
              <a:rPr dirty="0" sz="800" spc="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Atividade</a:t>
            </a:r>
            <a:r>
              <a:rPr dirty="0" sz="8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Total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Unidade</a:t>
            </a:r>
            <a:r>
              <a:rPr dirty="0" sz="800" spc="2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78815">
              <a:lnSpc>
                <a:spcPct val="100000"/>
              </a:lnSpc>
              <a:spcBef>
                <a:spcPts val="215"/>
              </a:spcBef>
            </a:pP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Valor</a:t>
            </a:r>
            <a:r>
              <a:rPr dirty="0" sz="80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Anulado</a:t>
            </a:r>
            <a:r>
              <a:rPr dirty="0" sz="80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301685" y="7775485"/>
            <a:ext cx="506730" cy="67754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850.000,00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850.000,00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05"/>
              </a:spcBef>
            </a:pP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850.000,00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15"/>
              </a:spcBef>
            </a:pPr>
            <a:r>
              <a:rPr dirty="0" sz="800" spc="-30">
                <a:solidFill>
                  <a:srgbClr val="414141"/>
                </a:solidFill>
                <a:latin typeface="Arial MT"/>
                <a:cs typeface="Arial MT"/>
              </a:rPr>
              <a:t>850.000,00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691383" y="2606046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472" y="0"/>
                </a:lnTo>
              </a:path>
            </a:pathLst>
          </a:custGeom>
          <a:ln w="9138">
            <a:solidFill>
              <a:srgbClr val="57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816863" y="1235245"/>
            <a:ext cx="6002020" cy="0"/>
          </a:xfrm>
          <a:custGeom>
            <a:avLst/>
            <a:gdLst/>
            <a:ahLst/>
            <a:cxnLst/>
            <a:rect l="l" t="t" r="r" b="b"/>
            <a:pathLst>
              <a:path w="6002020" h="0">
                <a:moveTo>
                  <a:pt x="0" y="0"/>
                </a:moveTo>
                <a:lnTo>
                  <a:pt x="6001512" y="0"/>
                </a:lnTo>
              </a:path>
            </a:pathLst>
          </a:custGeom>
          <a:ln w="9138">
            <a:solidFill>
              <a:srgbClr val="5B5B5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33983" y="475211"/>
            <a:ext cx="375285" cy="338455"/>
            <a:chOff x="633983" y="475211"/>
            <a:chExt cx="375285" cy="33845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3983" y="475211"/>
              <a:ext cx="374903" cy="24674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5319" y="737187"/>
              <a:ext cx="289560" cy="76155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10055" y="9519457"/>
            <a:ext cx="5711952" cy="106617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290209" y="328985"/>
            <a:ext cx="3041650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70">
                <a:solidFill>
                  <a:srgbClr val="5B5B5B"/>
                </a:solidFill>
                <a:latin typeface="Arial MT"/>
                <a:cs typeface="Arial MT"/>
              </a:rPr>
              <a:t>PREV-</a:t>
            </a:r>
            <a:r>
              <a:rPr dirty="0" sz="1100">
                <a:solidFill>
                  <a:srgbClr val="525252"/>
                </a:solidFill>
                <a:latin typeface="Arial MT"/>
                <a:cs typeface="Arial MT"/>
              </a:rPr>
              <a:t>EITURA</a:t>
            </a:r>
            <a:r>
              <a:rPr dirty="0" sz="1100" spc="30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84848"/>
                </a:solidFill>
                <a:latin typeface="Arial MT"/>
                <a:cs typeface="Arial MT"/>
              </a:rPr>
              <a:t>MUhllClPAL</a:t>
            </a:r>
            <a:r>
              <a:rPr dirty="0" sz="1100" spc="21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1100" spc="16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383838"/>
                </a:solidFill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5240" marR="1922145">
              <a:lnSpc>
                <a:spcPct val="127899"/>
              </a:lnSpc>
              <a:spcBef>
                <a:spcPts val="430"/>
              </a:spcBef>
            </a:pP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Rua</a:t>
            </a:r>
            <a:r>
              <a:rPr dirty="0" sz="750" spc="6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545454"/>
                </a:solidFill>
                <a:latin typeface="Arial MT"/>
                <a:cs typeface="Arial MT"/>
              </a:rPr>
              <a:t>I\/Iaria</a:t>
            </a:r>
            <a:r>
              <a:rPr dirty="0" sz="750" spc="14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Lourenço,</a:t>
            </a:r>
            <a:r>
              <a:rPr dirty="0" sz="750" spc="31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i</a:t>
            </a:r>
            <a:r>
              <a:rPr dirty="0" sz="750" spc="-8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B4B4B"/>
                </a:solidFill>
                <a:latin typeface="Arial MT"/>
                <a:cs typeface="Arial MT"/>
              </a:rPr>
              <a:t>8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Fazer.da</a:t>
            </a:r>
            <a:r>
              <a:rPr dirty="0" sz="750" spc="8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43286" y="1308347"/>
            <a:ext cx="289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0">
                <a:solidFill>
                  <a:srgbClr val="5B5B5B"/>
                </a:solidFill>
                <a:latin typeface="Arial MT"/>
                <a:cs typeface="Arial MT"/>
              </a:rPr>
              <a:t>rTi¿‹J</a:t>
            </a:r>
            <a:r>
              <a:rPr dirty="0" sz="800" spc="7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155">
                <a:solidFill>
                  <a:srgbClr val="6D6D6D"/>
                </a:solidFill>
                <a:latin typeface="Arial MT"/>
                <a:cs typeface="Arial MT"/>
              </a:rPr>
              <a:t>?›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60057" y="1308347"/>
            <a:ext cx="456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595959"/>
                </a:solidFill>
                <a:latin typeface="Arial MT"/>
                <a:cs typeface="Arial MT"/>
              </a:rPr>
              <a:t>Revorjada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79705" y="1308347"/>
            <a:ext cx="27768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üs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disposições</a:t>
            </a:r>
            <a:r>
              <a:rPr dirty="0" sz="800" spc="7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em</a:t>
            </a:r>
            <a:r>
              <a:rPr dirty="0" sz="800" spc="-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contrário.</a:t>
            </a:r>
            <a:r>
              <a:rPr dirty="0" sz="80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se,</a:t>
            </a:r>
            <a:r>
              <a:rPr dirty="0" sz="800" spc="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F2F2F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710191" y="2048833"/>
            <a:ext cx="18014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Gabinete</a:t>
            </a:r>
            <a:r>
              <a:rPr dirty="0" sz="75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75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Prefeito,</a:t>
            </a:r>
            <a:r>
              <a:rPr dirty="0" sz="750" spc="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29</a:t>
            </a:r>
            <a:r>
              <a:rPr dirty="0" sz="750" spc="4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750" spc="2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maio,</a:t>
            </a:r>
            <a:r>
              <a:rPr dirty="0" sz="75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522098" y="9537220"/>
            <a:ext cx="641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50">
                <a:solidFill>
                  <a:srgbClr val="545454"/>
                </a:solidFill>
                <a:latin typeface="Arial MT"/>
                <a:cs typeface="Arial MT"/>
              </a:rPr>
              <a:t>9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16637" y="9582913"/>
            <a:ext cx="2857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262626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2026-01-13T13:48:58Z</dcterms:created>
  <dcterms:modified xsi:type="dcterms:W3CDTF">2026-01-13T13:48:58Z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2026-01-13T00:00:00Z</vt:filetime>
  </property>
  <property fmtid="{D5CDD505-2E9C-101B-9397-08002B2CF9AE}" pid="5" name="Producer">
    <vt:lpwstr>Scanner System Image Conversion</vt:lpwstr>
  </property>
</Properties>
</file>