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Default Extension="jpg" ContentType="image/jp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7340600" cy="10471150"/>
  <p:notesSz cx="7340600" cy="1047115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51021" y="3246056"/>
            <a:ext cx="6244907" cy="21989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02042" y="5863844"/>
            <a:ext cx="5142865" cy="26177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67347" y="2408364"/>
            <a:ext cx="3195923" cy="69109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783679" y="2408364"/>
            <a:ext cx="3195923" cy="69109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Relationship Id="rId8" Type="http://schemas.openxmlformats.org/officeDocument/2006/relationships/image" Target="../media/image2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30351" y="380778"/>
            <a:ext cx="701040" cy="69453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72440" y="9536211"/>
            <a:ext cx="6419215" cy="0"/>
          </a:xfrm>
          <a:custGeom>
            <a:avLst/>
            <a:gdLst/>
            <a:ahLst/>
            <a:cxnLst/>
            <a:rect l="l" t="t" r="r" b="b"/>
            <a:pathLst>
              <a:path w="6419215" h="0">
                <a:moveTo>
                  <a:pt x="0" y="0"/>
                </a:moveTo>
                <a:lnTo>
                  <a:pt x="6419088" y="0"/>
                </a:lnTo>
              </a:path>
            </a:pathLst>
          </a:custGeom>
          <a:ln w="15231">
            <a:solidFill>
              <a:srgbClr val="38383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2740151" y="8942197"/>
            <a:ext cx="1884045" cy="0"/>
          </a:xfrm>
          <a:custGeom>
            <a:avLst/>
            <a:gdLst/>
            <a:ahLst/>
            <a:cxnLst/>
            <a:rect l="l" t="t" r="r" b="b"/>
            <a:pathLst>
              <a:path w="1884045" h="0">
                <a:moveTo>
                  <a:pt x="0" y="0"/>
                </a:moveTo>
                <a:lnTo>
                  <a:pt x="1883664" y="0"/>
                </a:lnTo>
              </a:path>
            </a:pathLst>
          </a:custGeom>
          <a:ln w="15231">
            <a:solidFill>
              <a:srgbClr val="38383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466344" y="1213921"/>
            <a:ext cx="6410325" cy="0"/>
          </a:xfrm>
          <a:custGeom>
            <a:avLst/>
            <a:gdLst/>
            <a:ahLst/>
            <a:cxnLst/>
            <a:rect l="l" t="t" r="r" b="b"/>
            <a:pathLst>
              <a:path w="6410325" h="0">
                <a:moveTo>
                  <a:pt x="0" y="0"/>
                </a:moveTo>
                <a:lnTo>
                  <a:pt x="6409944" y="0"/>
                </a:lnTo>
              </a:path>
            </a:pathLst>
          </a:custGeom>
          <a:ln w="15231">
            <a:solidFill>
              <a:srgbClr val="3B3B3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0" name="bg 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977895" y="9583428"/>
            <a:ext cx="262128" cy="5787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7347" y="418846"/>
            <a:ext cx="6612255" cy="16753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67347" y="2408364"/>
            <a:ext cx="6612255" cy="69109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497963" y="9738170"/>
            <a:ext cx="2351024" cy="5235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67347" y="9738170"/>
            <a:ext cx="1689798" cy="5235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289804" y="9738170"/>
            <a:ext cx="1689798" cy="5235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376856" y="261713"/>
            <a:ext cx="3058160" cy="554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dirty="0" sz="1150" b="1">
                <a:solidFill>
                  <a:srgbClr val="151515"/>
                </a:solidFill>
                <a:latin typeface="Arial"/>
                <a:cs typeface="Arial"/>
              </a:rPr>
              <a:t>PREFEITURA</a:t>
            </a:r>
            <a:r>
              <a:rPr dirty="0" sz="1150" spc="15" b="1">
                <a:solidFill>
                  <a:srgbClr val="151515"/>
                </a:solidFill>
                <a:latin typeface="Arial"/>
                <a:cs typeface="Arial"/>
              </a:rPr>
              <a:t> </a:t>
            </a:r>
            <a:r>
              <a:rPr dirty="0" sz="1150" b="1">
                <a:solidFill>
                  <a:srgbClr val="161616"/>
                </a:solidFill>
                <a:latin typeface="Arial"/>
                <a:cs typeface="Arial"/>
              </a:rPr>
              <a:t>MUNICIPAL</a:t>
            </a:r>
            <a:r>
              <a:rPr dirty="0" sz="1150" spc="10" b="1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dirty="0" sz="1150" b="1">
                <a:solidFill>
                  <a:srgbClr val="1C1C1C"/>
                </a:solidFill>
                <a:latin typeface="Arial"/>
                <a:cs typeface="Arial"/>
              </a:rPr>
              <a:t>DE</a:t>
            </a:r>
            <a:r>
              <a:rPr dirty="0" sz="1150" spc="-70" b="1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dirty="0" sz="1150" spc="-10" b="1">
                <a:solidFill>
                  <a:srgbClr val="131313"/>
                </a:solidFill>
                <a:latin typeface="Arial"/>
                <a:cs typeface="Arial"/>
              </a:rPr>
              <a:t>SEROPEDICA</a:t>
            </a:r>
            <a:endParaRPr sz="11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dirty="0" sz="800">
                <a:solidFill>
                  <a:srgbClr val="131313"/>
                </a:solidFill>
                <a:latin typeface="Lucida Sans Unicode"/>
                <a:cs typeface="Lucida Sans Unicode"/>
              </a:rPr>
              <a:t>Rua</a:t>
            </a:r>
            <a:r>
              <a:rPr dirty="0" sz="800" spc="-60">
                <a:solidFill>
                  <a:srgbClr val="13131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0">
                <a:solidFill>
                  <a:srgbClr val="111111"/>
                </a:solidFill>
                <a:latin typeface="Lucida Sans Unicode"/>
                <a:cs typeface="Lucida Sans Unicode"/>
              </a:rPr>
              <a:t>Maria</a:t>
            </a:r>
            <a:r>
              <a:rPr dirty="0" sz="800" spc="-15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0" b="1">
                <a:latin typeface="Arial"/>
                <a:cs typeface="Arial"/>
              </a:rPr>
              <a:t>Louænşo,</a:t>
            </a:r>
            <a:r>
              <a:rPr dirty="0" sz="800" spc="35" b="1">
                <a:latin typeface="Arial"/>
                <a:cs typeface="Arial"/>
              </a:rPr>
              <a:t> </a:t>
            </a:r>
            <a:r>
              <a:rPr dirty="0" sz="800" spc="-25" b="1">
                <a:solidFill>
                  <a:srgbClr val="111111"/>
                </a:solidFill>
                <a:latin typeface="Arial"/>
                <a:cs typeface="Arial"/>
              </a:rPr>
              <a:t>18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dirty="0" sz="800" spc="-30">
                <a:solidFill>
                  <a:srgbClr val="151515"/>
                </a:solidFill>
                <a:latin typeface="Lucida Sans Unicode"/>
                <a:cs typeface="Lucida Sans Unicode"/>
              </a:rPr>
              <a:t>Fazenda</a:t>
            </a:r>
            <a:r>
              <a:rPr dirty="0" sz="800" spc="5">
                <a:solidFill>
                  <a:srgbClr val="151515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solidFill>
                  <a:srgbClr val="0C0C0C"/>
                </a:solidFill>
                <a:latin typeface="Lucida Sans Unicode"/>
                <a:cs typeface="Lucida Sans Unicode"/>
              </a:rPr>
              <a:t>Caxiaa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5022264" y="1433241"/>
            <a:ext cx="1821180" cy="1473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" spc="-70">
                <a:latin typeface="Lucida Sans Unicode"/>
                <a:cs typeface="Lucida Sans Unicode"/>
              </a:rPr>
              <a:t>Decreto</a:t>
            </a:r>
            <a:r>
              <a:rPr dirty="0" sz="800" spc="-5">
                <a:latin typeface="Lucida Sans Unicode"/>
                <a:cs typeface="Lucida Sans Unicode"/>
              </a:rPr>
              <a:t> </a:t>
            </a:r>
            <a:r>
              <a:rPr dirty="0" sz="800">
                <a:latin typeface="Lucida Sans Unicode"/>
                <a:cs typeface="Lucida Sans Unicode"/>
              </a:rPr>
              <a:t>N°</a:t>
            </a:r>
            <a:r>
              <a:rPr dirty="0" sz="800" spc="-85">
                <a:latin typeface="Lucida Sans Unicode"/>
                <a:cs typeface="Lucida Sans Unicode"/>
              </a:rPr>
              <a:t> </a:t>
            </a:r>
            <a:r>
              <a:rPr dirty="0" sz="800" spc="-75">
                <a:latin typeface="Lucida Sans Unicode"/>
                <a:cs typeface="Lucida Sans Unicode"/>
              </a:rPr>
              <a:t>3107</a:t>
            </a:r>
            <a:r>
              <a:rPr dirty="0" sz="800" spc="-40">
                <a:latin typeface="Lucida Sans Unicode"/>
                <a:cs typeface="Lucida Sans Unicode"/>
              </a:rPr>
              <a:t> </a:t>
            </a:r>
            <a:r>
              <a:rPr dirty="0" sz="800" spc="-45">
                <a:solidFill>
                  <a:srgbClr val="070707"/>
                </a:solidFill>
                <a:latin typeface="Lucida Sans Unicode"/>
                <a:cs typeface="Lucida Sans Unicode"/>
              </a:rPr>
              <a:t>de</a:t>
            </a:r>
            <a:r>
              <a:rPr dirty="0" sz="800" spc="-95">
                <a:solidFill>
                  <a:srgbClr val="070707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D1D1D"/>
                </a:solidFill>
                <a:latin typeface="Lucida Sans Unicode"/>
                <a:cs typeface="Lucida Sans Unicode"/>
              </a:rPr>
              <a:t>14</a:t>
            </a:r>
            <a:r>
              <a:rPr dirty="0" sz="800" spc="355">
                <a:solidFill>
                  <a:srgbClr val="1D1D1D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latin typeface="Lucida Sans Unicode"/>
                <a:cs typeface="Lucida Sans Unicode"/>
              </a:rPr>
              <a:t>de</a:t>
            </a:r>
            <a:r>
              <a:rPr dirty="0" sz="800" spc="180">
                <a:latin typeface="Lucida Sans Unicode"/>
                <a:cs typeface="Lucida Sans Unicode"/>
              </a:rPr>
              <a:t> </a:t>
            </a:r>
            <a:r>
              <a:rPr dirty="0" sz="800" spc="-70">
                <a:latin typeface="Lucida Sans Unicode"/>
                <a:cs typeface="Lucida Sans Unicode"/>
              </a:rPr>
              <a:t>janeiro,</a:t>
            </a:r>
            <a:r>
              <a:rPr dirty="0" sz="800" spc="-60">
                <a:latin typeface="Lucida Sans Unicode"/>
                <a:cs typeface="Lucida Sans Unicode"/>
              </a:rPr>
              <a:t> </a:t>
            </a:r>
            <a:r>
              <a:rPr dirty="0" sz="800" spc="-20">
                <a:solidFill>
                  <a:srgbClr val="080808"/>
                </a:solidFill>
                <a:latin typeface="Lucida Sans Unicode"/>
                <a:cs typeface="Lucida Sans Unicode"/>
              </a:rPr>
              <a:t>2026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4003643" y="1859713"/>
            <a:ext cx="2725420" cy="260350"/>
          </a:xfrm>
          <a:prstGeom prst="rect">
            <a:avLst/>
          </a:prstGeom>
        </p:spPr>
        <p:txBody>
          <a:bodyPr wrap="square" lIns="0" tIns="23495" rIns="0" bIns="0" rtlCol="0" vert="horz">
            <a:spAutoFit/>
          </a:bodyPr>
          <a:lstStyle/>
          <a:p>
            <a:pPr marL="12700" marR="5080">
              <a:lnSpc>
                <a:spcPts val="890"/>
              </a:lnSpc>
              <a:spcBef>
                <a:spcPts val="185"/>
              </a:spcBef>
            </a:pPr>
            <a:r>
              <a:rPr dirty="0" sz="800" spc="-55">
                <a:solidFill>
                  <a:srgbClr val="161616"/>
                </a:solidFill>
                <a:latin typeface="Lucida Sans Unicode"/>
                <a:cs typeface="Lucida Sans Unicode"/>
              </a:rPr>
              <a:t>Abre</a:t>
            </a:r>
            <a:r>
              <a:rPr dirty="0" sz="800" spc="-3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80">
                <a:solidFill>
                  <a:srgbClr val="0A0A0A"/>
                </a:solidFill>
                <a:latin typeface="Lucida Sans Unicode"/>
                <a:cs typeface="Lucida Sans Unicode"/>
              </a:rPr>
              <a:t>crédito</a:t>
            </a:r>
            <a:r>
              <a:rPr dirty="0" sz="800" spc="-5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70">
                <a:latin typeface="Lucida Sans Unicode"/>
                <a:cs typeface="Lucida Sans Unicode"/>
              </a:rPr>
              <a:t>suplementar</a:t>
            </a:r>
            <a:r>
              <a:rPr dirty="0" sz="800"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81818"/>
                </a:solidFill>
                <a:latin typeface="Lucida Sans Unicode"/>
                <a:cs typeface="Lucida Sans Unicode"/>
              </a:rPr>
              <a:t>no</a:t>
            </a:r>
            <a:r>
              <a:rPr dirty="0" sz="800" spc="15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latin typeface="Lucida Sans Unicode"/>
                <a:cs typeface="Lucida Sans Unicode"/>
              </a:rPr>
              <a:t>valor</a:t>
            </a:r>
            <a:r>
              <a:rPr dirty="0" sz="800" spc="-20">
                <a:latin typeface="Lucida Sans Unicode"/>
                <a:cs typeface="Lucida Sans Unicode"/>
              </a:rPr>
              <a:t> </a:t>
            </a:r>
            <a:r>
              <a:rPr dirty="0" sz="800" spc="-60">
                <a:latin typeface="Lucida Sans Unicode"/>
                <a:cs typeface="Lucida Sans Unicode"/>
              </a:rPr>
              <a:t>total</a:t>
            </a:r>
            <a:r>
              <a:rPr dirty="0" sz="800" spc="-80"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1C1C1C"/>
                </a:solidFill>
                <a:latin typeface="Lucida Sans Unicode"/>
                <a:cs typeface="Lucida Sans Unicode"/>
              </a:rPr>
              <a:t>da</a:t>
            </a:r>
            <a:r>
              <a:rPr dirty="0" sz="800" spc="10">
                <a:solidFill>
                  <a:srgbClr val="1C1C1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0C0C0C"/>
                </a:solidFill>
                <a:latin typeface="Lucida Sans Unicode"/>
                <a:cs typeface="Lucida Sans Unicode"/>
              </a:rPr>
              <a:t>R$500.000,00,</a:t>
            </a:r>
            <a:r>
              <a:rPr dirty="0" sz="800" spc="55">
                <a:solidFill>
                  <a:srgbClr val="0C0C0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0">
                <a:solidFill>
                  <a:srgbClr val="1A1A1A"/>
                </a:solidFill>
                <a:latin typeface="Lucida Sans Unicode"/>
                <a:cs typeface="Lucida Sans Unicode"/>
              </a:rPr>
              <a:t>para </a:t>
            </a:r>
            <a:r>
              <a:rPr dirty="0" sz="800" spc="-75">
                <a:latin typeface="Lucida Sans Unicode"/>
                <a:cs typeface="Lucida Sans Unicode"/>
              </a:rPr>
              <a:t>fins</a:t>
            </a:r>
            <a:r>
              <a:rPr dirty="0" sz="800" spc="-10">
                <a:latin typeface="Lucida Sans Unicode"/>
                <a:cs typeface="Lucida Sans Unicode"/>
              </a:rPr>
              <a:t> </a:t>
            </a:r>
            <a:r>
              <a:rPr dirty="0" sz="800" spc="-70">
                <a:solidFill>
                  <a:srgbClr val="0A0A0A"/>
                </a:solidFill>
                <a:latin typeface="Lucida Sans Unicode"/>
                <a:cs typeface="Lucida Sans Unicode"/>
              </a:rPr>
              <a:t>que</a:t>
            </a:r>
            <a:r>
              <a:rPr dirty="0" sz="800" spc="-55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solidFill>
                  <a:srgbClr val="111111"/>
                </a:solidFill>
                <a:latin typeface="Lucida Sans Unicode"/>
                <a:cs typeface="Lucida Sans Unicode"/>
              </a:rPr>
              <a:t>se</a:t>
            </a:r>
            <a:r>
              <a:rPr dirty="0" sz="800" spc="-60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5">
                <a:latin typeface="Lucida Sans Unicode"/>
                <a:cs typeface="Lucida Sans Unicode"/>
              </a:rPr>
              <a:t>especiffca</a:t>
            </a:r>
            <a:r>
              <a:rPr dirty="0" sz="800" spc="50"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0A0A0A"/>
                </a:solidFill>
                <a:latin typeface="Lucida Sans Unicode"/>
                <a:cs typeface="Lucida Sans Unicode"/>
              </a:rPr>
              <a:t>e</a:t>
            </a:r>
            <a:r>
              <a:rPr dirty="0" sz="800" spc="-80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11111"/>
                </a:solidFill>
                <a:latin typeface="Lucida Sans Unicode"/>
                <a:cs typeface="Lucida Sans Unicode"/>
              </a:rPr>
              <a:t>da</a:t>
            </a:r>
            <a:r>
              <a:rPr dirty="0" sz="800" spc="-10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latin typeface="Lucida Sans Unicode"/>
                <a:cs typeface="Lucida Sans Unicode"/>
              </a:rPr>
              <a:t>outras</a:t>
            </a:r>
            <a:r>
              <a:rPr dirty="0" sz="800" spc="-15">
                <a:latin typeface="Lucida Sans Unicode"/>
                <a:cs typeface="Lucida Sans Unicode"/>
              </a:rPr>
              <a:t> </a:t>
            </a:r>
            <a:r>
              <a:rPr dirty="0" sz="800" spc="-10">
                <a:latin typeface="Lucida Sans Unicode"/>
                <a:cs typeface="Lucida Sans Unicode"/>
              </a:rPr>
              <a:t>providências.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545344" y="2593855"/>
            <a:ext cx="6230620" cy="9302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0955" marR="5080" indent="790575">
              <a:lnSpc>
                <a:spcPct val="144900"/>
              </a:lnSpc>
              <a:spcBef>
                <a:spcPts val="100"/>
              </a:spcBef>
            </a:pPr>
            <a:r>
              <a:rPr dirty="0" sz="800" spc="-10">
                <a:solidFill>
                  <a:srgbClr val="2B2B2B"/>
                </a:solidFill>
                <a:latin typeface="Lucida Sans Unicode"/>
                <a:cs typeface="Lucida Sans Unicode"/>
              </a:rPr>
              <a:t>O</a:t>
            </a:r>
            <a:r>
              <a:rPr dirty="0" sz="800" spc="-50">
                <a:solidFill>
                  <a:srgbClr val="2B2B2B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0C0C0C"/>
                </a:solidFill>
                <a:latin typeface="Lucida Sans Unicode"/>
                <a:cs typeface="Lucida Sans Unicode"/>
              </a:rPr>
              <a:t>PREFEITO</a:t>
            </a:r>
            <a:r>
              <a:rPr dirty="0" sz="800" spc="15">
                <a:solidFill>
                  <a:srgbClr val="0C0C0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5">
                <a:solidFill>
                  <a:srgbClr val="0A0A0A"/>
                </a:solidFill>
                <a:latin typeface="Lucida Sans Unicode"/>
                <a:cs typeface="Lucida Sans Unicode"/>
              </a:rPr>
              <a:t>MUNICIPAL,</a:t>
            </a:r>
            <a:r>
              <a:rPr dirty="0" sz="800" spc="40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31313"/>
                </a:solidFill>
                <a:latin typeface="Lucida Sans Unicode"/>
                <a:cs typeface="Lucida Sans Unicode"/>
              </a:rPr>
              <a:t>no</a:t>
            </a:r>
            <a:r>
              <a:rPr dirty="0" sz="800" spc="-50">
                <a:solidFill>
                  <a:srgbClr val="13131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5">
                <a:solidFill>
                  <a:srgbClr val="111111"/>
                </a:solidFill>
                <a:latin typeface="Lucida Sans Unicode"/>
                <a:cs typeface="Lucida Sans Unicode"/>
              </a:rPr>
              <a:t>uso</a:t>
            </a:r>
            <a:r>
              <a:rPr dirty="0" sz="800" spc="-20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5">
                <a:solidFill>
                  <a:srgbClr val="1D1D1D"/>
                </a:solidFill>
                <a:latin typeface="Lucida Sans Unicode"/>
                <a:cs typeface="Lucida Sans Unicode"/>
              </a:rPr>
              <a:t>de</a:t>
            </a:r>
            <a:r>
              <a:rPr dirty="0" sz="800" spc="-65">
                <a:solidFill>
                  <a:srgbClr val="1D1D1D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0">
                <a:solidFill>
                  <a:srgbClr val="151515"/>
                </a:solidFill>
                <a:latin typeface="Lucida Sans Unicode"/>
                <a:cs typeface="Lucida Sans Unicode"/>
              </a:rPr>
              <a:t>suas</a:t>
            </a:r>
            <a:r>
              <a:rPr dirty="0" sz="800" spc="-30">
                <a:solidFill>
                  <a:srgbClr val="151515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0C0C0C"/>
                </a:solidFill>
                <a:latin typeface="Lucida Sans Unicode"/>
                <a:cs typeface="Lucida Sans Unicode"/>
              </a:rPr>
              <a:t>atribuições</a:t>
            </a:r>
            <a:r>
              <a:rPr dirty="0" sz="800" spc="15">
                <a:solidFill>
                  <a:srgbClr val="0C0C0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5">
                <a:latin typeface="Lucida Sans Unicode"/>
                <a:cs typeface="Lucida Sans Unicode"/>
              </a:rPr>
              <a:t>legais,</a:t>
            </a:r>
            <a:r>
              <a:rPr dirty="0" sz="800" spc="-5">
                <a:latin typeface="Lucida Sans Unicode"/>
                <a:cs typeface="Lucida Sans Unicode"/>
              </a:rPr>
              <a:t> </a:t>
            </a:r>
            <a:r>
              <a:rPr dirty="0" sz="800" spc="-65">
                <a:latin typeface="Lucida Sans Unicode"/>
                <a:cs typeface="Lucida Sans Unicode"/>
              </a:rPr>
              <a:t>constitucionais</a:t>
            </a:r>
            <a:r>
              <a:rPr dirty="0" sz="800" spc="-50"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C1C1C"/>
                </a:solidFill>
                <a:latin typeface="Lucida Sans Unicode"/>
                <a:cs typeface="Lucida Sans Unicode"/>
              </a:rPr>
              <a:t>e</a:t>
            </a:r>
            <a:r>
              <a:rPr dirty="0" sz="800" spc="-75">
                <a:solidFill>
                  <a:srgbClr val="1C1C1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5">
                <a:solidFill>
                  <a:srgbClr val="151515"/>
                </a:solidFill>
                <a:latin typeface="Lucida Sans Unicode"/>
                <a:cs typeface="Lucida Sans Unicode"/>
              </a:rPr>
              <a:t>de</a:t>
            </a:r>
            <a:r>
              <a:rPr dirty="0" sz="800" spc="-40">
                <a:solidFill>
                  <a:srgbClr val="151515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70">
                <a:latin typeface="Lucida Sans Unicode"/>
                <a:cs typeface="Lucida Sans Unicode"/>
              </a:rPr>
              <a:t>acordo</a:t>
            </a:r>
            <a:r>
              <a:rPr dirty="0" sz="800" spc="20">
                <a:latin typeface="Lucida Sans Unicode"/>
                <a:cs typeface="Lucida Sans Unicode"/>
              </a:rPr>
              <a:t> </a:t>
            </a:r>
            <a:r>
              <a:rPr dirty="0" sz="800" spc="-75">
                <a:solidFill>
                  <a:srgbClr val="232323"/>
                </a:solidFill>
                <a:latin typeface="Lucida Sans Unicode"/>
                <a:cs typeface="Lucida Sans Unicode"/>
              </a:rPr>
              <a:t>com</a:t>
            </a:r>
            <a:r>
              <a:rPr dirty="0" sz="800" spc="-40">
                <a:solidFill>
                  <a:srgbClr val="23232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0">
                <a:solidFill>
                  <a:srgbClr val="0F0F0F"/>
                </a:solidFill>
                <a:latin typeface="Lucida Sans Unicode"/>
                <a:cs typeface="Lucida Sans Unicode"/>
              </a:rPr>
              <a:t>o </a:t>
            </a:r>
            <a:r>
              <a:rPr dirty="0" sz="800" spc="-70">
                <a:solidFill>
                  <a:srgbClr val="161616"/>
                </a:solidFill>
                <a:latin typeface="Lucida Sans Unicode"/>
                <a:cs typeface="Lucida Sans Unicode"/>
              </a:rPr>
              <a:t>que</a:t>
            </a:r>
            <a:r>
              <a:rPr dirty="0" sz="800" spc="-1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0F0F0F"/>
                </a:solidFill>
                <a:latin typeface="Lucida Sans Unicode"/>
                <a:cs typeface="Lucida Sans Unicode"/>
              </a:rPr>
              <a:t>Ihe</a:t>
            </a:r>
            <a:r>
              <a:rPr dirty="0" sz="800" spc="-30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61616"/>
                </a:solidFill>
                <a:latin typeface="Lucida Sans Unicode"/>
                <a:cs typeface="Lucida Sans Unicode"/>
              </a:rPr>
              <a:t>confere</a:t>
            </a:r>
            <a:r>
              <a:rPr dirty="0" sz="800" spc="-3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solidFill>
                  <a:srgbClr val="282828"/>
                </a:solidFill>
                <a:latin typeface="Lucida Sans Unicode"/>
                <a:cs typeface="Lucida Sans Unicode"/>
              </a:rPr>
              <a:t>o</a:t>
            </a:r>
            <a:r>
              <a:rPr dirty="0" sz="800" spc="-45">
                <a:solidFill>
                  <a:srgbClr val="28282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81818"/>
                </a:solidFill>
                <a:latin typeface="Lucida Sans Unicode"/>
                <a:cs typeface="Lucida Sans Unicode"/>
              </a:rPr>
              <a:t>art.</a:t>
            </a:r>
            <a:r>
              <a:rPr dirty="0" sz="800" spc="-50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81818"/>
                </a:solidFill>
                <a:latin typeface="Lucida Sans Unicode"/>
                <a:cs typeface="Lucida Sans Unicode"/>
              </a:rPr>
              <a:t>8º</a:t>
            </a:r>
            <a:r>
              <a:rPr dirty="0" sz="800" spc="220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5">
                <a:solidFill>
                  <a:srgbClr val="242424"/>
                </a:solidFill>
                <a:latin typeface="Lucida Sans Unicode"/>
                <a:cs typeface="Lucida Sans Unicode"/>
              </a:rPr>
              <a:t>da </a:t>
            </a:r>
            <a:r>
              <a:rPr dirty="0" sz="800" spc="-10">
                <a:solidFill>
                  <a:srgbClr val="212121"/>
                </a:solidFill>
                <a:latin typeface="Lucida Sans Unicode"/>
                <a:cs typeface="Lucida Sans Unicode"/>
              </a:rPr>
              <a:t>LEI</a:t>
            </a:r>
            <a:r>
              <a:rPr dirty="0" sz="800" spc="150">
                <a:solidFill>
                  <a:srgbClr val="212121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81818"/>
                </a:solidFill>
                <a:latin typeface="Lucida Sans Unicode"/>
                <a:cs typeface="Lucida Sans Unicode"/>
              </a:rPr>
              <a:t>N°</a:t>
            </a:r>
            <a:r>
              <a:rPr dirty="0" sz="800" spc="-90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0">
                <a:solidFill>
                  <a:srgbClr val="111111"/>
                </a:solidFill>
                <a:latin typeface="Lucida Sans Unicode"/>
                <a:cs typeface="Lucida Sans Unicode"/>
              </a:rPr>
              <a:t>933/2025</a:t>
            </a:r>
            <a:r>
              <a:rPr dirty="0" sz="800" spc="-35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080808"/>
                </a:solidFill>
                <a:latin typeface="Lucida Sans Unicode"/>
                <a:cs typeface="Lucida Sans Unicode"/>
              </a:rPr>
              <a:t>datada</a:t>
            </a:r>
            <a:r>
              <a:rPr dirty="0" sz="800">
                <a:solidFill>
                  <a:srgbClr val="08080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5">
                <a:latin typeface="Lucida Sans Unicode"/>
                <a:cs typeface="Lucida Sans Unicode"/>
              </a:rPr>
              <a:t>de</a:t>
            </a:r>
            <a:r>
              <a:rPr dirty="0" sz="800" spc="-90">
                <a:latin typeface="Lucida Sans Unicode"/>
                <a:cs typeface="Lucida Sans Unicode"/>
              </a:rPr>
              <a:t> </a:t>
            </a:r>
            <a:r>
              <a:rPr dirty="0" sz="800" spc="-114">
                <a:latin typeface="Lucida Sans Unicode"/>
                <a:cs typeface="Lucida Sans Unicode"/>
              </a:rPr>
              <a:t>29/12/2025,</a:t>
            </a:r>
            <a:r>
              <a:rPr dirty="0" sz="800" spc="30">
                <a:latin typeface="Lucida Sans Unicode"/>
                <a:cs typeface="Lucida Sans Unicode"/>
              </a:rPr>
              <a:t> </a:t>
            </a:r>
            <a:r>
              <a:rPr dirty="0" sz="800" spc="-60">
                <a:latin typeface="Lucida Sans Unicode"/>
                <a:cs typeface="Lucida Sans Unicode"/>
              </a:rPr>
              <a:t>publicada</a:t>
            </a:r>
            <a:r>
              <a:rPr dirty="0" sz="800" spc="25"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232323"/>
                </a:solidFill>
                <a:latin typeface="Lucida Sans Unicode"/>
                <a:cs typeface="Lucida Sans Unicode"/>
              </a:rPr>
              <a:t>em</a:t>
            </a:r>
            <a:r>
              <a:rPr dirty="0" sz="800" spc="120">
                <a:solidFill>
                  <a:srgbClr val="23232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latin typeface="Lucida Sans Unicode"/>
                <a:cs typeface="Lucida Sans Unicode"/>
              </a:rPr>
              <a:t>29/12/2025</a:t>
            </a:r>
            <a:endParaRPr sz="8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80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</a:pPr>
            <a:r>
              <a:rPr dirty="0" u="heavy" sz="750">
                <a:solidFill>
                  <a:srgbClr val="1D1D1D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D</a:t>
            </a:r>
            <a:r>
              <a:rPr dirty="0" u="heavy" sz="750" spc="-50">
                <a:solidFill>
                  <a:srgbClr val="1D1D1D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>
                <a:solidFill>
                  <a:srgbClr val="232323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E</a:t>
            </a:r>
            <a:r>
              <a:rPr dirty="0" u="heavy" sz="750" spc="110">
                <a:solidFill>
                  <a:srgbClr val="232323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>
                <a:solidFill>
                  <a:srgbClr val="232323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C</a:t>
            </a:r>
            <a:r>
              <a:rPr dirty="0" u="heavy" sz="750" spc="-25">
                <a:solidFill>
                  <a:srgbClr val="232323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>
                <a:solidFill>
                  <a:srgbClr val="0F0F0F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R</a:t>
            </a:r>
            <a:r>
              <a:rPr dirty="0" u="heavy" sz="750" spc="35">
                <a:solidFill>
                  <a:srgbClr val="0F0F0F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>
                <a:solidFill>
                  <a:srgbClr val="262626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E</a:t>
            </a:r>
            <a:r>
              <a:rPr dirty="0" u="heavy" sz="750" spc="105">
                <a:solidFill>
                  <a:srgbClr val="262626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>
                <a:solidFill>
                  <a:srgbClr val="1A1A1A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T</a:t>
            </a:r>
            <a:r>
              <a:rPr dirty="0" u="heavy" sz="750" spc="-15">
                <a:solidFill>
                  <a:srgbClr val="1A1A1A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750" spc="-25">
                <a:solidFill>
                  <a:srgbClr val="161616"/>
                </a:solidFill>
                <a:uFill>
                  <a:solidFill>
                    <a:srgbClr val="38383B"/>
                  </a:solidFill>
                </a:uFill>
                <a:latin typeface="Lucida Sans Unicode"/>
                <a:cs typeface="Lucida Sans Unicode"/>
              </a:rPr>
              <a:t>A:</a:t>
            </a:r>
            <a:endParaRPr sz="75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50">
              <a:latin typeface="Lucida Sans Unicode"/>
              <a:cs typeface="Lucida Sans Unicode"/>
            </a:endParaRPr>
          </a:p>
          <a:p>
            <a:pPr marL="316230">
              <a:lnSpc>
                <a:spcPct val="100000"/>
              </a:lnSpc>
            </a:pPr>
            <a:r>
              <a:rPr dirty="0" sz="800" spc="-75">
                <a:solidFill>
                  <a:srgbClr val="0F0F0F"/>
                </a:solidFill>
                <a:latin typeface="Lucida Sans Unicode"/>
                <a:cs typeface="Lucida Sans Unicode"/>
              </a:rPr>
              <a:t>Artigo</a:t>
            </a:r>
            <a:r>
              <a:rPr dirty="0" sz="800" spc="-35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2A2A2A"/>
                </a:solidFill>
                <a:latin typeface="Lucida Sans Unicode"/>
                <a:cs typeface="Lucida Sans Unicode"/>
              </a:rPr>
              <a:t>1º</a:t>
            </a:r>
            <a:r>
              <a:rPr dirty="0" sz="800" spc="-75">
                <a:solidFill>
                  <a:srgbClr val="2A2A2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60">
                <a:solidFill>
                  <a:srgbClr val="2B2B2B"/>
                </a:solidFill>
                <a:latin typeface="Lucida Sans Unicode"/>
                <a:cs typeface="Lucida Sans Unicode"/>
              </a:rPr>
              <a:t>-</a:t>
            </a:r>
            <a:r>
              <a:rPr dirty="0" sz="800" spc="30">
                <a:solidFill>
                  <a:srgbClr val="2B2B2B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0">
                <a:solidFill>
                  <a:srgbClr val="0F0F0F"/>
                </a:solidFill>
                <a:latin typeface="Lucida Sans Unicode"/>
                <a:cs typeface="Lucida Sans Unicode"/>
              </a:rPr>
              <a:t>Fica</a:t>
            </a:r>
            <a:r>
              <a:rPr dirty="0" sz="800" spc="-15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latin typeface="Lucida Sans Unicode"/>
                <a:cs typeface="Lucida Sans Unicode"/>
              </a:rPr>
              <a:t>aberto</a:t>
            </a:r>
            <a:r>
              <a:rPr dirty="0" sz="800" spc="-15">
                <a:latin typeface="Lucida Sans Unicode"/>
                <a:cs typeface="Lucida Sans Unicode"/>
              </a:rPr>
              <a:t> </a:t>
            </a:r>
            <a:r>
              <a:rPr dirty="0" sz="800" spc="-70">
                <a:solidFill>
                  <a:srgbClr val="151515"/>
                </a:solidFill>
                <a:latin typeface="Lucida Sans Unicode"/>
                <a:cs typeface="Lucida Sans Unicode"/>
              </a:rPr>
              <a:t>crèdito</a:t>
            </a:r>
            <a:r>
              <a:rPr dirty="0" sz="800">
                <a:solidFill>
                  <a:srgbClr val="151515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70">
                <a:latin typeface="Lucida Sans Unicode"/>
                <a:cs typeface="Lucida Sans Unicode"/>
              </a:rPr>
              <a:t>suplementar</a:t>
            </a:r>
            <a:r>
              <a:rPr dirty="0" sz="800" spc="25"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11111"/>
                </a:solidFill>
                <a:latin typeface="Lucida Sans Unicode"/>
                <a:cs typeface="Lucida Sans Unicode"/>
              </a:rPr>
              <a:t>as</a:t>
            </a:r>
            <a:r>
              <a:rPr dirty="0" sz="800" spc="-85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latin typeface="Lucida Sans Unicode"/>
                <a:cs typeface="Lucida Sans Unicode"/>
              </a:rPr>
              <a:t>seguintes</a:t>
            </a:r>
            <a:r>
              <a:rPr dirty="0" sz="800" spc="-10">
                <a:latin typeface="Lucida Sans Unicode"/>
                <a:cs typeface="Lucida Sans Unicode"/>
              </a:rPr>
              <a:t> dotaşões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502080" y="4242665"/>
            <a:ext cx="1878964" cy="363855"/>
          </a:xfrm>
          <a:prstGeom prst="rect">
            <a:avLst/>
          </a:prstGeom>
        </p:spPr>
        <p:txBody>
          <a:bodyPr wrap="square" lIns="0" tIns="4508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dirty="0" u="heavy" sz="800" spc="-25">
                <a:uFill>
                  <a:solidFill>
                    <a:srgbClr val="2F2F34"/>
                  </a:solidFill>
                </a:uFill>
                <a:latin typeface="Lucida Sans Unicode"/>
                <a:cs typeface="Lucida Sans Unicode"/>
              </a:rPr>
              <a:t>Dotaçóes</a:t>
            </a:r>
            <a:r>
              <a:rPr dirty="0" u="heavy" sz="800">
                <a:uFill>
                  <a:solidFill>
                    <a:srgbClr val="2F2F34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800" spc="-10">
                <a:solidFill>
                  <a:srgbClr val="070707"/>
                </a:solidFill>
                <a:uFill>
                  <a:solidFill>
                    <a:srgbClr val="2F2F34"/>
                  </a:solidFill>
                </a:uFill>
                <a:latin typeface="Lucida Sans Unicode"/>
                <a:cs typeface="Lucida Sans Unicode"/>
              </a:rPr>
              <a:t>Supłementadaa</a:t>
            </a:r>
            <a:r>
              <a:rPr dirty="0" u="heavy" sz="800" spc="500">
                <a:solidFill>
                  <a:srgbClr val="070707"/>
                </a:solidFill>
                <a:uFill>
                  <a:solidFill>
                    <a:srgbClr val="2F2F34"/>
                  </a:solidFill>
                </a:uFill>
                <a:latin typeface="Lucida Sans Unicode"/>
                <a:cs typeface="Lucida Sans Unicode"/>
              </a:rPr>
              <a:t> </a:t>
            </a:r>
            <a:endParaRPr sz="800">
              <a:latin typeface="Lucida Sans Unicode"/>
              <a:cs typeface="Lucida Sans Unicode"/>
            </a:endParaRPr>
          </a:p>
          <a:p>
            <a:pPr marL="55880">
              <a:lnSpc>
                <a:spcPct val="100000"/>
              </a:lnSpc>
              <a:spcBef>
                <a:spcPts val="305"/>
              </a:spcBef>
            </a:pPr>
            <a:r>
              <a:rPr dirty="0" sz="950" b="1">
                <a:solidFill>
                  <a:srgbClr val="161616"/>
                </a:solidFill>
                <a:latin typeface="Arial"/>
                <a:cs typeface="Arial"/>
              </a:rPr>
              <a:t>FUNDO</a:t>
            </a:r>
            <a:r>
              <a:rPr dirty="0" sz="950" spc="15" b="1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dirty="0" sz="950" b="1">
                <a:solidFill>
                  <a:srgbClr val="111111"/>
                </a:solidFill>
                <a:latin typeface="Arial"/>
                <a:cs typeface="Arial"/>
              </a:rPr>
              <a:t>MUNICIPAL</a:t>
            </a:r>
            <a:r>
              <a:rPr dirty="0" sz="950" spc="70" b="1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dirty="0" sz="950" b="1">
                <a:solidFill>
                  <a:srgbClr val="0C0C0C"/>
                </a:solidFill>
                <a:latin typeface="Arial"/>
                <a:cs typeface="Arial"/>
              </a:rPr>
              <a:t>DE </a:t>
            </a:r>
            <a:r>
              <a:rPr dirty="0" sz="950" spc="-10" b="1">
                <a:solidFill>
                  <a:srgbClr val="111111"/>
                </a:solidFill>
                <a:latin typeface="Arial"/>
                <a:cs typeface="Arial"/>
              </a:rPr>
              <a:t>SAÚDE</a:t>
            </a:r>
            <a:endParaRPr sz="950">
              <a:latin typeface="Arial"/>
              <a:cs typeface="Arial"/>
            </a:endParaRPr>
          </a:p>
        </p:txBody>
      </p:sp>
      <p:graphicFrame>
        <p:nvGraphicFramePr>
          <p:cNvPr id="7" name="object 7" descr=""/>
          <p:cNvGraphicFramePr>
            <a:graphicFrameLocks noGrp="1"/>
          </p:cNvGraphicFramePr>
          <p:nvPr/>
        </p:nvGraphicFramePr>
        <p:xfrm>
          <a:off x="594963" y="4626683"/>
          <a:ext cx="6337935" cy="942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4215"/>
                <a:gridCol w="4930140"/>
                <a:gridCol w="626745"/>
              </a:tblGrid>
              <a:tr h="138430">
                <a:tc>
                  <a:txBody>
                    <a:bodyPr/>
                    <a:lstStyle/>
                    <a:p>
                      <a:pPr marL="37465">
                        <a:lnSpc>
                          <a:spcPts val="885"/>
                        </a:lnSpc>
                      </a:pPr>
                      <a:r>
                        <a:rPr dirty="0" sz="800" spc="-10" b="1">
                          <a:solidFill>
                            <a:srgbClr val="161616"/>
                          </a:solidFill>
                          <a:latin typeface="Arial"/>
                          <a:cs typeface="Arial"/>
                        </a:rPr>
                        <a:t>05.22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104139">
                        <a:lnSpc>
                          <a:spcPts val="885"/>
                        </a:lnSpc>
                      </a:pPr>
                      <a:r>
                        <a:rPr dirty="0" sz="800" spc="-25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Fundo</a:t>
                      </a:r>
                      <a:r>
                        <a:rPr dirty="0" sz="800" spc="-35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25" b="1">
                          <a:latin typeface="Arial"/>
                          <a:cs typeface="Arial"/>
                        </a:rPr>
                        <a:t>Municipal</a:t>
                      </a:r>
                      <a:r>
                        <a:rPr dirty="0" sz="800" spc="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b="1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de</a:t>
                      </a:r>
                      <a:r>
                        <a:rPr dirty="0" sz="800" spc="-20" b="1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10" b="1">
                          <a:solidFill>
                            <a:srgbClr val="161616"/>
                          </a:solidFill>
                          <a:latin typeface="Arial"/>
                          <a:cs typeface="Arial"/>
                        </a:rPr>
                        <a:t>Saúde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</a:tr>
              <a:tr h="170180">
                <a:tc>
                  <a:txBody>
                    <a:bodyPr/>
                    <a:lstStyle/>
                    <a:p>
                      <a:pPr marL="3619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dirty="0" sz="800" spc="-10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2.023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2225"/>
                </a:tc>
                <a:tc>
                  <a:txBody>
                    <a:bodyPr/>
                    <a:lstStyle/>
                    <a:p>
                      <a:pPr marL="102235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dirty="0" baseline="3472" sz="1200" spc="-37">
                          <a:latin typeface="Lucida Sans Unicode"/>
                          <a:cs typeface="Lucida Sans Unicode"/>
                        </a:rPr>
                        <a:t>MANUTEN</a:t>
                      </a:r>
                      <a:r>
                        <a:rPr dirty="0" sz="800" spc="-25">
                          <a:latin typeface="Lucida Sans Unicode"/>
                          <a:cs typeface="Lucida Sans Unicode"/>
                        </a:rPr>
                        <a:t>CA</a:t>
                      </a:r>
                      <a:r>
                        <a:rPr dirty="0" baseline="3472" sz="1200" spc="-37">
                          <a:latin typeface="Lucida Sans Unicode"/>
                          <a:cs typeface="Lucida Sans Unicode"/>
                        </a:rPr>
                        <a:t>O</a:t>
                      </a:r>
                      <a:r>
                        <a:rPr dirty="0" baseline="3472" sz="1200" spc="-150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E</a:t>
                      </a:r>
                      <a:r>
                        <a:rPr dirty="0" baseline="3472" sz="1200" spc="89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OPERACIONALIZACAO</a:t>
                      </a:r>
                      <a:r>
                        <a:rPr dirty="0" baseline="3472" sz="1200" spc="-7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82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DA</a:t>
                      </a:r>
                      <a:r>
                        <a:rPr dirty="0" baseline="3472" sz="1200" spc="-44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37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UNIDADE</a:t>
                      </a:r>
                      <a:r>
                        <a:rPr dirty="0" baseline="3472" sz="1200" spc="7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DE</a:t>
                      </a:r>
                      <a:r>
                        <a:rPr dirty="0" baseline="3472" sz="1200" spc="-60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latin typeface="Lucida Sans Unicode"/>
                          <a:cs typeface="Lucida Sans Unicode"/>
                        </a:rPr>
                        <a:t>PRONTO</a:t>
                      </a:r>
                      <a:r>
                        <a:rPr dirty="0" baseline="3472" sz="1200" spc="30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37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ATENDIMENTO</a:t>
                      </a:r>
                      <a:r>
                        <a:rPr dirty="0" baseline="3472" sz="1200" spc="7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82">
                          <a:solidFill>
                            <a:srgbClr val="212121"/>
                          </a:solidFill>
                          <a:latin typeface="Lucida Sans Unicode"/>
                          <a:cs typeface="Lucida Sans Unicode"/>
                        </a:rPr>
                        <a:t>24</a:t>
                      </a:r>
                      <a:r>
                        <a:rPr dirty="0" baseline="3472" sz="1200" spc="-97">
                          <a:solidFill>
                            <a:srgbClr val="212121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HORAS</a:t>
                      </a:r>
                      <a:r>
                        <a:rPr dirty="0" baseline="3472" sz="1200" spc="15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5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(UPA)</a:t>
                      </a:r>
                      <a:endParaRPr baseline="3472" sz="12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7940"/>
                </a:tc>
                <a:tc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63195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dirty="0" sz="800" spc="-10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3.3.9.0.39.05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2700"/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100"/>
                        </a:spcBef>
                        <a:tabLst>
                          <a:tab pos="3197225" algn="l"/>
                        </a:tabLst>
                      </a:pPr>
                      <a:r>
                        <a:rPr dirty="0" sz="8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DEMAIS</a:t>
                      </a:r>
                      <a:r>
                        <a:rPr dirty="0" sz="800" spc="8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latin typeface="Lucida Sans Unicode"/>
                          <a:cs typeface="Lucida Sans Unicode"/>
                        </a:rPr>
                        <a:t>SERVICOS</a:t>
                      </a:r>
                      <a:r>
                        <a:rPr dirty="0" sz="800" spc="145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OE</a:t>
                      </a:r>
                      <a:r>
                        <a:rPr dirty="0" sz="800" spc="3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solidFill>
                            <a:srgbClr val="080808"/>
                          </a:solidFill>
                          <a:latin typeface="Lucida Sans Unicode"/>
                          <a:cs typeface="Lucida Sans Unicode"/>
                        </a:rPr>
                        <a:t>TERCEIROS</a:t>
                      </a:r>
                      <a:r>
                        <a:rPr dirty="0" sz="800" spc="35">
                          <a:solidFill>
                            <a:srgbClr val="08080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160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r>
                        <a:rPr dirty="0" sz="800" spc="-45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PESSOA</a:t>
                      </a:r>
                      <a:r>
                        <a:rPr dirty="0" sz="800" spc="25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10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JURÍDICA</a:t>
                      </a:r>
                      <a:r>
                        <a:rPr dirty="0" sz="800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	SUS</a:t>
                      </a:r>
                      <a:r>
                        <a:rPr dirty="0" sz="800" spc="150">
                          <a:solidFill>
                            <a:srgbClr val="111111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160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r>
                        <a:rPr dirty="0" sz="800" spc="-45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60">
                          <a:latin typeface="Lucida Sans Unicode"/>
                          <a:cs typeface="Lucida Sans Unicode"/>
                        </a:rPr>
                        <a:t>Transfer6ncias</a:t>
                      </a:r>
                      <a:r>
                        <a:rPr dirty="0" sz="800" spc="-50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7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do </a:t>
                      </a:r>
                      <a:r>
                        <a:rPr dirty="0" sz="800" spc="-5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Fundo</a:t>
                      </a:r>
                      <a:r>
                        <a:rPr dirty="0" sz="800" spc="-1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10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Estac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2700"/>
                </a:tc>
                <a:tc>
                  <a:txBody>
                    <a:bodyPr/>
                    <a:lstStyle/>
                    <a:p>
                      <a:pPr algn="ctr" marL="7302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dirty="0" sz="800" spc="-2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500.000.00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2700"/>
                </a:tc>
              </a:tr>
              <a:tr h="1682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72161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dirty="0" sz="800" spc="-20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dirty="0" sz="800" spc="-35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b="1">
                          <a:solidFill>
                            <a:srgbClr val="1D1D1D"/>
                          </a:solidFill>
                          <a:latin typeface="Arial"/>
                          <a:cs typeface="Arial"/>
                        </a:rPr>
                        <a:t>do</a:t>
                      </a:r>
                      <a:r>
                        <a:rPr dirty="0" sz="800" spc="-25" b="1">
                          <a:solidFill>
                            <a:srgbClr val="1D1D1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30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Projeto</a:t>
                      </a:r>
                      <a:r>
                        <a:rPr dirty="0" sz="800" spc="-5" b="1">
                          <a:solidFill>
                            <a:srgbClr val="0F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b="1" i="1">
                          <a:latin typeface="Arial"/>
                          <a:cs typeface="Arial"/>
                        </a:rPr>
                        <a:t>I</a:t>
                      </a:r>
                      <a:r>
                        <a:rPr dirty="0" sz="800" spc="10" b="1" i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30" b="1">
                          <a:solidFill>
                            <a:srgbClr val="0A0A0A"/>
                          </a:solidFill>
                          <a:latin typeface="Arial"/>
                          <a:cs typeface="Arial"/>
                        </a:rPr>
                        <a:t>Atlvldade</a:t>
                      </a:r>
                      <a:r>
                        <a:rPr dirty="0" sz="800" spc="25" b="1">
                          <a:solidFill>
                            <a:srgbClr val="0A0A0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25" b="1">
                          <a:solidFill>
                            <a:srgbClr val="111111"/>
                          </a:solidFill>
                          <a:latin typeface="Arial"/>
                          <a:cs typeface="Arial"/>
                        </a:rPr>
                        <a:t>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17145"/>
                </a:tc>
                <a:tc>
                  <a:txBody>
                    <a:bodyPr/>
                    <a:lstStyle/>
                    <a:p>
                      <a:pPr algn="ctr" marL="8001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dirty="0" sz="800" spc="-10" b="1">
                          <a:solidFill>
                            <a:srgbClr val="181818"/>
                          </a:solidFill>
                          <a:latin typeface="Arial"/>
                          <a:cs typeface="Arial"/>
                        </a:rPr>
                        <a:t>500.000,00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17145"/>
                </a:tc>
              </a:tr>
              <a:tr h="1657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7228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dirty="0" sz="800" spc="-30">
                          <a:solidFill>
                            <a:srgbClr val="1A1A1A"/>
                          </a:solidFill>
                          <a:latin typeface="Lucida Sans Unicode"/>
                          <a:cs typeface="Lucida Sans Unicode"/>
                        </a:rPr>
                        <a:t>Total</a:t>
                      </a:r>
                      <a:r>
                        <a:rPr dirty="0" sz="800" spc="-80">
                          <a:solidFill>
                            <a:srgbClr val="1A1A1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20">
                          <a:solidFill>
                            <a:srgbClr val="1D1D1D"/>
                          </a:solidFill>
                          <a:latin typeface="Lucida Sans Unicode"/>
                          <a:cs typeface="Lucida Sans Unicode"/>
                        </a:rPr>
                        <a:t>da</a:t>
                      </a:r>
                      <a:r>
                        <a:rPr dirty="0" sz="800" spc="-45">
                          <a:solidFill>
                            <a:srgbClr val="1D1D1D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1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Unldade</a:t>
                      </a:r>
                      <a:r>
                        <a:rPr dirty="0" sz="800" spc="7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2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R$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2225"/>
                </a:tc>
                <a:tc>
                  <a:txBody>
                    <a:bodyPr/>
                    <a:lstStyle/>
                    <a:p>
                      <a:pPr algn="ctr" marL="7747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dirty="0" sz="800" spc="-20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s00.000,00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2225"/>
                </a:tc>
              </a:tr>
              <a:tr h="1371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3103245">
                        <a:lnSpc>
                          <a:spcPts val="869"/>
                        </a:lnSpc>
                        <a:spcBef>
                          <a:spcPts val="114"/>
                        </a:spcBef>
                      </a:pPr>
                      <a:r>
                        <a:rPr dirty="0" sz="800" spc="-2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Valor</a:t>
                      </a:r>
                      <a:r>
                        <a:rPr dirty="0" sz="800" spc="-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25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Total</a:t>
                      </a:r>
                      <a:r>
                        <a:rPr dirty="0" sz="800" spc="-80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3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Suplementado</a:t>
                      </a:r>
                      <a:r>
                        <a:rPr dirty="0" sz="800" spc="2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25">
                          <a:solidFill>
                            <a:srgbClr val="181818"/>
                          </a:solidFill>
                          <a:latin typeface="Lucida Sans Unicode"/>
                          <a:cs typeface="Lucida Sans Unicode"/>
                        </a:rPr>
                        <a:t>R$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4604"/>
                </a:tc>
                <a:tc>
                  <a:txBody>
                    <a:bodyPr/>
                    <a:lstStyle/>
                    <a:p>
                      <a:pPr algn="ctr" marL="73025">
                        <a:lnSpc>
                          <a:spcPts val="869"/>
                        </a:lnSpc>
                        <a:spcBef>
                          <a:spcPts val="114"/>
                        </a:spcBef>
                      </a:pPr>
                      <a:r>
                        <a:rPr dirty="0" sz="800" spc="-25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500.000,00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4604"/>
                </a:tc>
              </a:tr>
            </a:tbl>
          </a:graphicData>
        </a:graphic>
      </p:graphicFrame>
      <p:sp>
        <p:nvSpPr>
          <p:cNvPr id="8" name="object 8" descr=""/>
          <p:cNvSpPr txBox="1"/>
          <p:nvPr/>
        </p:nvSpPr>
        <p:spPr>
          <a:xfrm>
            <a:off x="937432" y="5618758"/>
            <a:ext cx="5752465" cy="266065"/>
          </a:xfrm>
          <a:prstGeom prst="rect">
            <a:avLst/>
          </a:prstGeom>
        </p:spPr>
        <p:txBody>
          <a:bodyPr wrap="square" lIns="0" tIns="18415" rIns="0" bIns="0" rtlCol="0" vert="horz">
            <a:spAutoFit/>
          </a:bodyPr>
          <a:lstStyle/>
          <a:p>
            <a:pPr marL="455930" marR="5080" indent="-443865">
              <a:lnSpc>
                <a:spcPts val="940"/>
              </a:lnSpc>
              <a:spcBef>
                <a:spcPts val="145"/>
              </a:spcBef>
            </a:pPr>
            <a:r>
              <a:rPr dirty="0" sz="800" spc="-80">
                <a:solidFill>
                  <a:srgbClr val="0F0F0F"/>
                </a:solidFill>
                <a:latin typeface="Lucida Sans Unicode"/>
                <a:cs typeface="Lucida Sans Unicode"/>
              </a:rPr>
              <a:t>Artigo</a:t>
            </a:r>
            <a:r>
              <a:rPr dirty="0" sz="800" spc="-65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5">
                <a:solidFill>
                  <a:srgbClr val="161616"/>
                </a:solidFill>
                <a:latin typeface="Lucida Sans Unicode"/>
                <a:cs typeface="Lucida Sans Unicode"/>
              </a:rPr>
              <a:t>2º</a:t>
            </a:r>
            <a:r>
              <a:rPr dirty="0" sz="800" spc="-10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60">
                <a:solidFill>
                  <a:srgbClr val="212121"/>
                </a:solidFill>
                <a:latin typeface="Lucida Sans Unicode"/>
                <a:cs typeface="Lucida Sans Unicode"/>
              </a:rPr>
              <a:t>-</a:t>
            </a:r>
            <a:r>
              <a:rPr dirty="0" sz="800" spc="-120">
                <a:solidFill>
                  <a:srgbClr val="21212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25">
                <a:solidFill>
                  <a:srgbClr val="1F1F1F"/>
                </a:solidFill>
                <a:latin typeface="Lucida Sans Unicode"/>
                <a:cs typeface="Lucida Sans Unicode"/>
              </a:rPr>
              <a:t>As</a:t>
            </a:r>
            <a:r>
              <a:rPr dirty="0" sz="800" spc="-65">
                <a:solidFill>
                  <a:srgbClr val="1F1F1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5">
                <a:latin typeface="Lucida Sans Unicode"/>
                <a:cs typeface="Lucida Sans Unicode"/>
              </a:rPr>
              <a:t>despesas</a:t>
            </a:r>
            <a:r>
              <a:rPr dirty="0" sz="800" spc="-10">
                <a:latin typeface="Lucida Sans Unicode"/>
                <a:cs typeface="Lucida Sans Unicode"/>
              </a:rPr>
              <a:t> </a:t>
            </a:r>
            <a:r>
              <a:rPr dirty="0" sz="800" spc="-65">
                <a:latin typeface="Lucida Sans Unicode"/>
                <a:cs typeface="Lucida Sans Unicode"/>
              </a:rPr>
              <a:t>decorrentes</a:t>
            </a:r>
            <a:r>
              <a:rPr dirty="0" sz="800" spc="-5">
                <a:latin typeface="Lucida Sans Unicode"/>
                <a:cs typeface="Lucida Sans Unicode"/>
              </a:rPr>
              <a:t> </a:t>
            </a:r>
            <a:r>
              <a:rPr dirty="0" sz="800" spc="-65">
                <a:solidFill>
                  <a:srgbClr val="111111"/>
                </a:solidFill>
                <a:latin typeface="Lucida Sans Unicode"/>
                <a:cs typeface="Lucida Sans Unicode"/>
              </a:rPr>
              <a:t>da</a:t>
            </a:r>
            <a:r>
              <a:rPr dirty="0" sz="800" spc="-15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0C0C0C"/>
                </a:solidFill>
                <a:latin typeface="Lucida Sans Unicode"/>
                <a:cs typeface="Lucida Sans Unicode"/>
              </a:rPr>
              <a:t>abertura</a:t>
            </a:r>
            <a:r>
              <a:rPr dirty="0" sz="800" spc="40">
                <a:solidFill>
                  <a:srgbClr val="0C0C0C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80">
                <a:latin typeface="Lucida Sans Unicode"/>
                <a:cs typeface="Lucida Sans Unicode"/>
              </a:rPr>
              <a:t>do</a:t>
            </a:r>
            <a:r>
              <a:rPr dirty="0" sz="800" spc="-40">
                <a:latin typeface="Lucida Sans Unicode"/>
                <a:cs typeface="Lucida Sans Unicode"/>
              </a:rPr>
              <a:t> </a:t>
            </a:r>
            <a:r>
              <a:rPr dirty="0" sz="800" spc="-55">
                <a:latin typeface="Lucida Sans Unicode"/>
                <a:cs typeface="Lucida Sans Unicode"/>
              </a:rPr>
              <a:t>presente</a:t>
            </a:r>
            <a:r>
              <a:rPr dirty="0" sz="800" spc="10">
                <a:latin typeface="Lucida Sans Unicode"/>
                <a:cs typeface="Lucida Sans Unicode"/>
              </a:rPr>
              <a:t> </a:t>
            </a:r>
            <a:r>
              <a:rPr dirty="0" sz="800" spc="-80">
                <a:latin typeface="Lucida Sans Unicode"/>
                <a:cs typeface="Lucida Sans Unicode"/>
              </a:rPr>
              <a:t>cr4dito</a:t>
            </a:r>
            <a:r>
              <a:rPr dirty="0" sz="800">
                <a:latin typeface="Lucida Sans Unicode"/>
                <a:cs typeface="Lucida Sans Unicode"/>
              </a:rPr>
              <a:t> </a:t>
            </a:r>
            <a:r>
              <a:rPr dirty="0" sz="800" spc="-70">
                <a:latin typeface="Lucida Sans Unicode"/>
                <a:cs typeface="Lucida Sans Unicode"/>
              </a:rPr>
              <a:t>suplementar,</a:t>
            </a:r>
            <a:r>
              <a:rPr dirty="0" sz="800" spc="40">
                <a:latin typeface="Lucida Sans Unicode"/>
                <a:cs typeface="Lucida Sans Unicode"/>
              </a:rPr>
              <a:t> </a:t>
            </a:r>
            <a:r>
              <a:rPr dirty="0" sz="800" spc="-50">
                <a:solidFill>
                  <a:srgbClr val="111111"/>
                </a:solidFill>
                <a:latin typeface="Lucida Sans Unicode"/>
                <a:cs typeface="Lucida Sans Unicode"/>
              </a:rPr>
              <a:t>seráo</a:t>
            </a:r>
            <a:r>
              <a:rPr dirty="0" sz="800" spc="-5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5">
                <a:solidFill>
                  <a:srgbClr val="0F0F0F"/>
                </a:solidFill>
                <a:latin typeface="Lucida Sans Unicode"/>
                <a:cs typeface="Lucida Sans Unicode"/>
              </a:rPr>
              <a:t>cobertas</a:t>
            </a:r>
            <a:r>
              <a:rPr dirty="0" sz="800" spc="10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75">
                <a:solidFill>
                  <a:srgbClr val="1F1F1F"/>
                </a:solidFill>
                <a:latin typeface="Lucida Sans Unicode"/>
                <a:cs typeface="Lucida Sans Unicode"/>
              </a:rPr>
              <a:t>com</a:t>
            </a:r>
            <a:r>
              <a:rPr dirty="0" sz="800" spc="-65">
                <a:solidFill>
                  <a:srgbClr val="1F1F1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1A1A1A"/>
                </a:solidFill>
                <a:latin typeface="Lucida Sans Unicode"/>
                <a:cs typeface="Lucida Sans Unicode"/>
              </a:rPr>
              <a:t>recursos</a:t>
            </a:r>
            <a:r>
              <a:rPr dirty="0" sz="800" spc="-30">
                <a:solidFill>
                  <a:srgbClr val="1A1A1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30">
                <a:solidFill>
                  <a:srgbClr val="161616"/>
                </a:solidFill>
                <a:latin typeface="Lucida Sans Unicode"/>
                <a:cs typeface="Lucida Sans Unicode"/>
              </a:rPr>
              <a:t>de</a:t>
            </a:r>
            <a:r>
              <a:rPr dirty="0" sz="800" spc="-8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0E0E0E"/>
                </a:solidFill>
                <a:latin typeface="Lucida Sans Unicode"/>
                <a:cs typeface="Lucida Sans Unicode"/>
              </a:rPr>
              <a:t>qua</a:t>
            </a:r>
            <a:r>
              <a:rPr dirty="0" sz="800" spc="10">
                <a:solidFill>
                  <a:srgbClr val="0E0E0E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70">
                <a:solidFill>
                  <a:srgbClr val="0A0A0A"/>
                </a:solidFill>
                <a:latin typeface="Lucida Sans Unicode"/>
                <a:cs typeface="Lucida Sans Unicode"/>
              </a:rPr>
              <a:t>trata</a:t>
            </a:r>
            <a:r>
              <a:rPr dirty="0" sz="800" spc="-10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A1A1A"/>
                </a:solidFill>
                <a:latin typeface="Lucida Sans Unicode"/>
                <a:cs typeface="Lucida Sans Unicode"/>
              </a:rPr>
              <a:t>o</a:t>
            </a:r>
            <a:r>
              <a:rPr dirty="0" sz="800" spc="-40">
                <a:solidFill>
                  <a:srgbClr val="1A1A1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solidFill>
                  <a:srgbClr val="0C0C0C"/>
                </a:solidFill>
                <a:latin typeface="Lucida Sans Unicode"/>
                <a:cs typeface="Lucida Sans Unicode"/>
              </a:rPr>
              <a:t>Artigo </a:t>
            </a:r>
            <a:r>
              <a:rPr dirty="0" sz="800" spc="-40">
                <a:solidFill>
                  <a:srgbClr val="181818"/>
                </a:solidFill>
                <a:latin typeface="Lucida Sans Unicode"/>
                <a:cs typeface="Lucida Sans Unicode"/>
              </a:rPr>
              <a:t>43</a:t>
            </a:r>
            <a:r>
              <a:rPr dirty="0" sz="800" spc="-110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0">
                <a:latin typeface="Lucida Sans Unicode"/>
                <a:cs typeface="Lucida Sans Unicode"/>
              </a:rPr>
              <a:t>parăgrafo</a:t>
            </a:r>
            <a:r>
              <a:rPr dirty="0" sz="800" spc="-25">
                <a:latin typeface="Lucida Sans Unicode"/>
                <a:cs typeface="Lucida Sans Unicode"/>
              </a:rPr>
              <a:t> </a:t>
            </a:r>
            <a:r>
              <a:rPr dirty="0" sz="800" spc="-60">
                <a:solidFill>
                  <a:srgbClr val="0A0A0A"/>
                </a:solidFill>
                <a:latin typeface="Lucida Sans Unicode"/>
                <a:cs typeface="Lucida Sans Unicode"/>
              </a:rPr>
              <a:t>1º</a:t>
            </a:r>
            <a:r>
              <a:rPr dirty="0" sz="800" spc="5">
                <a:solidFill>
                  <a:srgbClr val="0A0A0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0">
                <a:solidFill>
                  <a:srgbClr val="0F0F0F"/>
                </a:solidFill>
                <a:latin typeface="Lucida Sans Unicode"/>
                <a:cs typeface="Lucida Sans Unicode"/>
              </a:rPr>
              <a:t>da</a:t>
            </a:r>
            <a:r>
              <a:rPr dirty="0" sz="800" spc="-30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">
                <a:latin typeface="Lucida Sans Unicode"/>
                <a:cs typeface="Lucida Sans Unicode"/>
              </a:rPr>
              <a:t>Lei</a:t>
            </a:r>
            <a:r>
              <a:rPr dirty="0" sz="800" spc="-70">
                <a:latin typeface="Lucida Sans Unicode"/>
                <a:cs typeface="Lucida Sans Unicode"/>
              </a:rPr>
              <a:t> </a:t>
            </a:r>
            <a:r>
              <a:rPr dirty="0" sz="800" spc="-35">
                <a:latin typeface="Lucida Sans Unicode"/>
                <a:cs typeface="Lucida Sans Unicode"/>
              </a:rPr>
              <a:t>Federal</a:t>
            </a:r>
            <a:r>
              <a:rPr dirty="0" sz="800" spc="-10">
                <a:latin typeface="Lucida Sans Unicode"/>
                <a:cs typeface="Lucida Sans Unicode"/>
              </a:rPr>
              <a:t> </a:t>
            </a:r>
            <a:r>
              <a:rPr dirty="0" sz="800">
                <a:solidFill>
                  <a:srgbClr val="1A1A1A"/>
                </a:solidFill>
                <a:latin typeface="Lucida Sans Unicode"/>
                <a:cs typeface="Lucida Sans Unicode"/>
              </a:rPr>
              <a:t>N°</a:t>
            </a:r>
            <a:r>
              <a:rPr dirty="0" sz="800" spc="-15">
                <a:solidFill>
                  <a:srgbClr val="1A1A1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05">
                <a:latin typeface="Lucida Sans Unicode"/>
                <a:cs typeface="Lucida Sans Unicode"/>
              </a:rPr>
              <a:t>4.320/64,</a:t>
            </a:r>
            <a:r>
              <a:rPr dirty="0" sz="800" spc="65">
                <a:latin typeface="Lucida Sans Unicode"/>
                <a:cs typeface="Lucida Sans Unicode"/>
              </a:rPr>
              <a:t> </a:t>
            </a:r>
            <a:r>
              <a:rPr dirty="0" sz="800" spc="-55">
                <a:latin typeface="Lucida Sans Unicode"/>
                <a:cs typeface="Lucida Sans Unicode"/>
              </a:rPr>
              <a:t>Inciso</a:t>
            </a:r>
            <a:r>
              <a:rPr dirty="0" sz="800" spc="-30">
                <a:latin typeface="Lucida Sans Unicode"/>
                <a:cs typeface="Lucida Sans Unicode"/>
              </a:rPr>
              <a:t> </a:t>
            </a:r>
            <a:r>
              <a:rPr dirty="0" sz="800" spc="-20">
                <a:solidFill>
                  <a:srgbClr val="0E0E0E"/>
                </a:solidFill>
                <a:latin typeface="Lucida Sans Unicode"/>
                <a:cs typeface="Lucida Sans Unicode"/>
              </a:rPr>
              <a:t>lil.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1782290" y="5953842"/>
            <a:ext cx="1593850" cy="3670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29565" marR="5080" indent="-317500">
              <a:lnSpc>
                <a:spcPct val="139900"/>
              </a:lnSpc>
              <a:spcBef>
                <a:spcPts val="100"/>
              </a:spcBef>
            </a:pPr>
            <a:r>
              <a:rPr dirty="0" sz="800" spc="-55">
                <a:latin typeface="Lucida Sans Unicode"/>
                <a:cs typeface="Lucida Sans Unicode"/>
              </a:rPr>
              <a:t>Inciso:</a:t>
            </a:r>
            <a:r>
              <a:rPr dirty="0" sz="800" spc="10">
                <a:latin typeface="Lucida Sans Unicode"/>
                <a:cs typeface="Lucida Sans Unicode"/>
              </a:rPr>
              <a:t> </a:t>
            </a:r>
            <a:r>
              <a:rPr dirty="0" sz="800" spc="-10">
                <a:solidFill>
                  <a:srgbClr val="1D1D1D"/>
                </a:solidFill>
                <a:latin typeface="Lucida Sans Unicode"/>
                <a:cs typeface="Lucida Sans Unicode"/>
              </a:rPr>
              <a:t>II</a:t>
            </a:r>
            <a:r>
              <a:rPr dirty="0" sz="800" spc="-15">
                <a:solidFill>
                  <a:srgbClr val="1D1D1D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60">
                <a:solidFill>
                  <a:srgbClr val="232323"/>
                </a:solidFill>
                <a:latin typeface="Lucida Sans Unicode"/>
                <a:cs typeface="Lucida Sans Unicode"/>
              </a:rPr>
              <a:t>-</a:t>
            </a:r>
            <a:r>
              <a:rPr dirty="0" sz="800" spc="-100">
                <a:solidFill>
                  <a:srgbClr val="23232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35">
                <a:solidFill>
                  <a:srgbClr val="1A1A1A"/>
                </a:solidFill>
                <a:latin typeface="Lucida Sans Unicode"/>
                <a:cs typeface="Lucida Sans Unicode"/>
              </a:rPr>
              <a:t>Excasso</a:t>
            </a:r>
            <a:r>
              <a:rPr dirty="0" sz="800" spc="-10">
                <a:solidFill>
                  <a:srgbClr val="1A1A1A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30">
                <a:solidFill>
                  <a:srgbClr val="131313"/>
                </a:solidFill>
                <a:latin typeface="Lucida Sans Unicode"/>
                <a:cs typeface="Lucida Sans Unicode"/>
              </a:rPr>
              <a:t>de</a:t>
            </a:r>
            <a:r>
              <a:rPr dirty="0" sz="800" spc="-55">
                <a:solidFill>
                  <a:srgbClr val="131313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45">
                <a:latin typeface="Lucida Sans Unicode"/>
                <a:cs typeface="Lucida Sans Unicode"/>
              </a:rPr>
              <a:t>ArrecadaçBo: </a:t>
            </a:r>
            <a:r>
              <a:rPr dirty="0" sz="800">
                <a:solidFill>
                  <a:srgbClr val="181818"/>
                </a:solidFill>
                <a:latin typeface="Lucida Sans Unicode"/>
                <a:cs typeface="Lucida Sans Unicode"/>
              </a:rPr>
              <a:t>III</a:t>
            </a:r>
            <a:r>
              <a:rPr dirty="0" sz="800" spc="-114">
                <a:solidFill>
                  <a:srgbClr val="18181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160">
                <a:solidFill>
                  <a:srgbClr val="282828"/>
                </a:solidFill>
                <a:latin typeface="Lucida Sans Unicode"/>
                <a:cs typeface="Lucida Sans Unicode"/>
              </a:rPr>
              <a:t>-</a:t>
            </a:r>
            <a:r>
              <a:rPr dirty="0" sz="800" spc="-50">
                <a:solidFill>
                  <a:srgbClr val="282828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65">
                <a:latin typeface="Lucida Sans Unicode"/>
                <a:cs typeface="Lucida Sans Unicode"/>
              </a:rPr>
              <a:t>Anulaç4o</a:t>
            </a:r>
            <a:r>
              <a:rPr dirty="0" sz="800" spc="-10">
                <a:latin typeface="Lucida Sans Unicode"/>
                <a:cs typeface="Lucida Sans Unicode"/>
              </a:rPr>
              <a:t> </a:t>
            </a:r>
            <a:r>
              <a:rPr dirty="0" sz="800" spc="-45">
                <a:latin typeface="Lucida Sans Unicode"/>
                <a:cs typeface="Lucida Sans Unicode"/>
              </a:rPr>
              <a:t>da</a:t>
            </a:r>
            <a:r>
              <a:rPr dirty="0" sz="800" spc="-40">
                <a:latin typeface="Lucida Sans Unicode"/>
                <a:cs typeface="Lucida Sans Unicode"/>
              </a:rPr>
              <a:t> </a:t>
            </a:r>
            <a:r>
              <a:rPr dirty="0" sz="800" spc="-55">
                <a:solidFill>
                  <a:srgbClr val="0F0F0F"/>
                </a:solidFill>
                <a:latin typeface="Lucida Sans Unicode"/>
                <a:cs typeface="Lucida Sans Unicode"/>
              </a:rPr>
              <a:t>Dotaçăo</a:t>
            </a:r>
            <a:r>
              <a:rPr dirty="0" sz="800" spc="-10">
                <a:solidFill>
                  <a:srgbClr val="0F0F0F"/>
                </a:solidFill>
                <a:latin typeface="Lucida Sans Unicode"/>
                <a:cs typeface="Lucida Sans Unicode"/>
              </a:rPr>
              <a:t> </a:t>
            </a:r>
            <a:r>
              <a:rPr dirty="0" sz="800" spc="-50">
                <a:solidFill>
                  <a:srgbClr val="131313"/>
                </a:solidFill>
                <a:latin typeface="Lucida Sans Unicode"/>
                <a:cs typeface="Lucida Sans Unicode"/>
              </a:rPr>
              <a:t>:</a:t>
            </a:r>
            <a:endParaRPr sz="800">
              <a:latin typeface="Lucida Sans Unicode"/>
              <a:cs typeface="Lucida Sans Unicode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499032" y="6287645"/>
            <a:ext cx="1877060" cy="375285"/>
          </a:xfrm>
          <a:prstGeom prst="rect">
            <a:avLst/>
          </a:prstGeom>
        </p:spPr>
        <p:txBody>
          <a:bodyPr wrap="square" lIns="0" tIns="501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dirty="0" u="heavy" sz="800" spc="-25">
                <a:uFill>
                  <a:solidFill>
                    <a:srgbClr val="3B3F3F"/>
                  </a:solidFill>
                </a:uFill>
                <a:latin typeface="Lucida Sans Unicode"/>
                <a:cs typeface="Lucida Sans Unicode"/>
              </a:rPr>
              <a:t>Dotaçóes</a:t>
            </a:r>
            <a:r>
              <a:rPr dirty="0" u="heavy" sz="800" spc="-15">
                <a:uFill>
                  <a:solidFill>
                    <a:srgbClr val="3B3F3F"/>
                  </a:solidFill>
                </a:uFill>
                <a:latin typeface="Lucida Sans Unicode"/>
                <a:cs typeface="Lucida Sans Unicode"/>
              </a:rPr>
              <a:t> </a:t>
            </a:r>
            <a:r>
              <a:rPr dirty="0" u="heavy" sz="800" spc="-10">
                <a:uFill>
                  <a:solidFill>
                    <a:srgbClr val="3B3F3F"/>
                  </a:solidFill>
                </a:uFill>
                <a:latin typeface="Lucida Sans Unicode"/>
                <a:cs typeface="Lucida Sans Unicode"/>
              </a:rPr>
              <a:t>Anuladas</a:t>
            </a:r>
            <a:r>
              <a:rPr dirty="0" u="heavy" sz="800" spc="500">
                <a:uFill>
                  <a:solidFill>
                    <a:srgbClr val="3B3F3F"/>
                  </a:solidFill>
                </a:uFill>
                <a:latin typeface="Lucida Sans Unicode"/>
                <a:cs typeface="Lucida Sans Unicode"/>
              </a:rPr>
              <a:t> </a:t>
            </a:r>
            <a:endParaRPr sz="800">
              <a:latin typeface="Lucida Sans Unicode"/>
              <a:cs typeface="Lucida Sans Unicode"/>
            </a:endParaRPr>
          </a:p>
          <a:p>
            <a:pPr marL="55880">
              <a:lnSpc>
                <a:spcPct val="100000"/>
              </a:lnSpc>
              <a:spcBef>
                <a:spcPts val="355"/>
              </a:spcBef>
            </a:pPr>
            <a:r>
              <a:rPr dirty="0" sz="950" b="1">
                <a:solidFill>
                  <a:srgbClr val="181818"/>
                </a:solidFill>
                <a:latin typeface="Arial"/>
                <a:cs typeface="Arial"/>
              </a:rPr>
              <a:t>FUNDO</a:t>
            </a:r>
            <a:r>
              <a:rPr dirty="0" sz="950" spc="35" b="1">
                <a:solidFill>
                  <a:srgbClr val="181818"/>
                </a:solidFill>
                <a:latin typeface="Arial"/>
                <a:cs typeface="Arial"/>
              </a:rPr>
              <a:t> </a:t>
            </a:r>
            <a:r>
              <a:rPr dirty="0" sz="950" b="1">
                <a:solidFill>
                  <a:srgbClr val="111111"/>
                </a:solidFill>
                <a:latin typeface="Arial"/>
                <a:cs typeface="Arial"/>
              </a:rPr>
              <a:t>MUNICIPAL</a:t>
            </a:r>
            <a:r>
              <a:rPr dirty="0" sz="950" spc="45" b="1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dirty="0" sz="950" b="1">
                <a:solidFill>
                  <a:srgbClr val="1F1F1F"/>
                </a:solidFill>
                <a:latin typeface="Arial"/>
                <a:cs typeface="Arial"/>
              </a:rPr>
              <a:t>DE</a:t>
            </a:r>
            <a:r>
              <a:rPr dirty="0" sz="950" spc="-40" b="1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dirty="0" sz="950" spc="-10" b="1">
                <a:solidFill>
                  <a:srgbClr val="181818"/>
                </a:solidFill>
                <a:latin typeface="Arial"/>
                <a:cs typeface="Arial"/>
              </a:rPr>
              <a:t>SAÚDE</a:t>
            </a:r>
            <a:endParaRPr sz="950">
              <a:latin typeface="Arial"/>
              <a:cs typeface="Arial"/>
            </a:endParaRPr>
          </a:p>
        </p:txBody>
      </p:sp>
      <p:sp>
        <p:nvSpPr>
          <p:cNvPr id="11" name="object 11" descr=""/>
          <p:cNvSpPr txBox="1"/>
          <p:nvPr/>
        </p:nvSpPr>
        <p:spPr>
          <a:xfrm>
            <a:off x="3859736" y="5959934"/>
            <a:ext cx="633730" cy="367030"/>
          </a:xfrm>
          <a:prstGeom prst="rect">
            <a:avLst/>
          </a:prstGeom>
        </p:spPr>
        <p:txBody>
          <a:bodyPr wrap="square" lIns="0" tIns="60960" rIns="0" bIns="0" rtlCol="0" vert="horz">
            <a:spAutoFit/>
          </a:bodyPr>
          <a:lstStyle/>
          <a:p>
            <a:pPr marL="19685">
              <a:lnSpc>
                <a:spcPct val="100000"/>
              </a:lnSpc>
              <a:spcBef>
                <a:spcPts val="480"/>
              </a:spcBef>
            </a:pPr>
            <a:r>
              <a:rPr dirty="0" sz="800" spc="-65">
                <a:solidFill>
                  <a:srgbClr val="1C1C1C"/>
                </a:solidFill>
                <a:latin typeface="Lucida Sans Unicode"/>
                <a:cs typeface="Lucida Sans Unicode"/>
              </a:rPr>
              <a:t>R$500.000,00</a:t>
            </a:r>
            <a:endParaRPr sz="80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dirty="0" sz="800" spc="-20">
                <a:solidFill>
                  <a:srgbClr val="131313"/>
                </a:solidFill>
                <a:latin typeface="Lucida Sans Unicode"/>
                <a:cs typeface="Lucida Sans Unicode"/>
              </a:rPr>
              <a:t>$500.000,00</a:t>
            </a:r>
            <a:endParaRPr sz="800">
              <a:latin typeface="Lucida Sans Unicode"/>
              <a:cs typeface="Lucida Sans Unicode"/>
            </a:endParaRPr>
          </a:p>
        </p:txBody>
      </p:sp>
      <p:graphicFrame>
        <p:nvGraphicFramePr>
          <p:cNvPr id="12" name="object 12" descr=""/>
          <p:cNvGraphicFramePr>
            <a:graphicFrameLocks noGrp="1"/>
          </p:cNvGraphicFramePr>
          <p:nvPr/>
        </p:nvGraphicFramePr>
        <p:xfrm>
          <a:off x="588867" y="6656961"/>
          <a:ext cx="6343650" cy="11544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0410"/>
                <a:gridCol w="4896485"/>
                <a:gridCol w="629285"/>
              </a:tblGrid>
              <a:tr h="17081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dirty="0" sz="800" spc="-10">
                          <a:solidFill>
                            <a:srgbClr val="181818"/>
                          </a:solidFill>
                          <a:latin typeface="Arial Black"/>
                          <a:cs typeface="Arial Black"/>
                        </a:rPr>
                        <a:t>05.22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1016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dirty="0" sz="800" spc="-90">
                          <a:solidFill>
                            <a:srgbClr val="111111"/>
                          </a:solidFill>
                          <a:latin typeface="Arial Black"/>
                          <a:cs typeface="Arial Black"/>
                        </a:rPr>
                        <a:t>Fundo</a:t>
                      </a:r>
                      <a:r>
                        <a:rPr dirty="0" sz="800" spc="20">
                          <a:solidFill>
                            <a:srgbClr val="111111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85">
                          <a:solidFill>
                            <a:srgbClr val="0C0C0C"/>
                          </a:solidFill>
                          <a:latin typeface="Arial Black"/>
                          <a:cs typeface="Arial Black"/>
                        </a:rPr>
                        <a:t>Municipal</a:t>
                      </a:r>
                      <a:r>
                        <a:rPr dirty="0" sz="800" spc="10">
                          <a:solidFill>
                            <a:srgbClr val="0C0C0C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110">
                          <a:solidFill>
                            <a:srgbClr val="1F1F1F"/>
                          </a:solidFill>
                          <a:latin typeface="Arial Black"/>
                          <a:cs typeface="Arial Black"/>
                        </a:rPr>
                        <a:t>de</a:t>
                      </a:r>
                      <a:r>
                        <a:rPr dirty="0" sz="800" spc="-20">
                          <a:solidFill>
                            <a:srgbClr val="1F1F1F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10">
                          <a:solidFill>
                            <a:srgbClr val="1C1C1C"/>
                          </a:solidFill>
                          <a:latin typeface="Arial Black"/>
                          <a:cs typeface="Arial Black"/>
                        </a:rPr>
                        <a:t>Saúde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1016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</a:tr>
              <a:tr h="177165">
                <a:tc>
                  <a:txBody>
                    <a:bodyPr/>
                    <a:lstStyle/>
                    <a:p>
                      <a:pPr marL="3619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dirty="0" sz="800" spc="-1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2.023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4765"/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dirty="0" baseline="6944" sz="1200" spc="-37">
                          <a:latin typeface="Lucida Sans Unicode"/>
                          <a:cs typeface="Lucida Sans Unicode"/>
                        </a:rPr>
                        <a:t>MANUTEN</a:t>
                      </a:r>
                      <a:r>
                        <a:rPr dirty="0" sz="800" spc="-25">
                          <a:latin typeface="Lucida Sans Unicode"/>
                          <a:cs typeface="Lucida Sans Unicode"/>
                        </a:rPr>
                        <a:t>CĂ</a:t>
                      </a:r>
                      <a:r>
                        <a:rPr dirty="0" baseline="6944" sz="1200" spc="-37">
                          <a:latin typeface="Lucida Sans Unicode"/>
                          <a:cs typeface="Lucida Sans Unicode"/>
                        </a:rPr>
                        <a:t>O</a:t>
                      </a:r>
                      <a:r>
                        <a:rPr dirty="0" baseline="6944" sz="1200" spc="-112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212121"/>
                          </a:solidFill>
                          <a:latin typeface="Lucida Sans Unicode"/>
                          <a:cs typeface="Lucida Sans Unicode"/>
                        </a:rPr>
                        <a:t>E</a:t>
                      </a:r>
                      <a:r>
                        <a:rPr dirty="0" baseline="3472" sz="1200" spc="82">
                          <a:solidFill>
                            <a:srgbClr val="212121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OPERACIONALIZ</a:t>
                      </a:r>
                      <a:r>
                        <a:rPr dirty="0" sz="800" spc="-10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AC</a:t>
                      </a:r>
                      <a:r>
                        <a:rPr dirty="0" baseline="3472" sz="1200" spc="-1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ÂO</a:t>
                      </a:r>
                      <a:r>
                        <a:rPr dirty="0" baseline="3472" sz="1200" spc="-172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7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DA</a:t>
                      </a:r>
                      <a:r>
                        <a:rPr dirty="0" baseline="3472" sz="1200" spc="-1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37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UNIDADE</a:t>
                      </a:r>
                      <a:r>
                        <a:rPr dirty="0" baseline="3472" sz="1200" spc="6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DE</a:t>
                      </a:r>
                      <a:r>
                        <a:rPr dirty="0" baseline="3472" sz="1200" spc="-60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latin typeface="Lucida Sans Unicode"/>
                          <a:cs typeface="Lucida Sans Unicode"/>
                        </a:rPr>
                        <a:t>PRONTO</a:t>
                      </a:r>
                      <a:r>
                        <a:rPr dirty="0" baseline="3472" sz="1200" spc="30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37">
                          <a:latin typeface="Lucida Sans Unicode"/>
                          <a:cs typeface="Lucida Sans Unicode"/>
                        </a:rPr>
                        <a:t>ATENDIMENTO</a:t>
                      </a:r>
                      <a:r>
                        <a:rPr dirty="0" baseline="3472" sz="1200" spc="7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82">
                          <a:solidFill>
                            <a:srgbClr val="1F1F1F"/>
                          </a:solidFill>
                          <a:latin typeface="Lucida Sans Unicode"/>
                          <a:cs typeface="Lucida Sans Unicode"/>
                        </a:rPr>
                        <a:t>24</a:t>
                      </a:r>
                      <a:r>
                        <a:rPr dirty="0" baseline="3472" sz="1200" spc="-97">
                          <a:solidFill>
                            <a:srgbClr val="1F1F1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latin typeface="Lucida Sans Unicode"/>
                          <a:cs typeface="Lucida Sans Unicode"/>
                        </a:rPr>
                        <a:t>HORAS</a:t>
                      </a:r>
                      <a:r>
                        <a:rPr dirty="0" baseline="3472" sz="1200" spc="15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5">
                          <a:latin typeface="Lucida Sans Unicode"/>
                          <a:cs typeface="Lucida Sans Unicode"/>
                        </a:rPr>
                        <a:t>(UPA)</a:t>
                      </a:r>
                      <a:endParaRPr baseline="3472" sz="12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33655"/>
                </a:tc>
                <a:tc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67640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dirty="0" sz="800" spc="-1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3.3.9.0.39.05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4604"/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3164205" algn="l"/>
                        </a:tabLst>
                      </a:pPr>
                      <a:r>
                        <a:rPr dirty="0" baseline="3472" sz="1200">
                          <a:solidFill>
                            <a:srgbClr val="0E0E0E"/>
                          </a:solidFill>
                          <a:latin typeface="Lucida Sans Unicode"/>
                          <a:cs typeface="Lucida Sans Unicode"/>
                        </a:rPr>
                        <a:t>DEMAIS</a:t>
                      </a:r>
                      <a:r>
                        <a:rPr dirty="0" baseline="3472" sz="1200" spc="172">
                          <a:solidFill>
                            <a:srgbClr val="0E0E0E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SERVI</a:t>
                      </a:r>
                      <a:r>
                        <a:rPr dirty="0" sz="8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C</a:t>
                      </a:r>
                      <a:r>
                        <a:rPr dirty="0" baseline="3472" sz="12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OS</a:t>
                      </a:r>
                      <a:r>
                        <a:rPr dirty="0" baseline="3472" sz="1200" spc="97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DE</a:t>
                      </a:r>
                      <a:r>
                        <a:rPr dirty="0" baseline="3472" sz="1200" spc="135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TERCEIROS</a:t>
                      </a:r>
                      <a:r>
                        <a:rPr dirty="0" baseline="3472" sz="1200" spc="112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95">
                          <a:solidFill>
                            <a:srgbClr val="232323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r>
                        <a:rPr dirty="0" baseline="3472" sz="1200" spc="-89">
                          <a:solidFill>
                            <a:srgbClr val="232323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PESSOA</a:t>
                      </a:r>
                      <a:r>
                        <a:rPr dirty="0" baseline="3472" sz="1200" spc="300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15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JURIDICA</a:t>
                      </a:r>
                      <a:r>
                        <a:rPr dirty="0" baseline="3472" sz="1200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	</a:t>
                      </a:r>
                      <a:r>
                        <a:rPr dirty="0" baseline="3472" sz="1200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SUS</a:t>
                      </a:r>
                      <a:r>
                        <a:rPr dirty="0" baseline="3472" sz="1200" spc="195">
                          <a:solidFill>
                            <a:srgbClr val="1C1C1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24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r>
                        <a:rPr dirty="0" baseline="3472" sz="1200" spc="-150">
                          <a:solidFill>
                            <a:srgbClr val="151515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82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Manutançăo</a:t>
                      </a:r>
                      <a:r>
                        <a:rPr dirty="0" baseline="3472" sz="1200" spc="15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75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ASPS</a:t>
                      </a:r>
                      <a:r>
                        <a:rPr dirty="0" baseline="3472" sz="1200" spc="-82">
                          <a:solidFill>
                            <a:srgbClr val="0C0C0C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240">
                          <a:solidFill>
                            <a:srgbClr val="282828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r>
                        <a:rPr dirty="0" baseline="3472" sz="1200" spc="-89">
                          <a:solidFill>
                            <a:srgbClr val="28282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82">
                          <a:latin typeface="Lucida Sans Unicode"/>
                          <a:cs typeface="Lucida Sans Unicode"/>
                        </a:rPr>
                        <a:t>Governo</a:t>
                      </a:r>
                      <a:r>
                        <a:rPr dirty="0" baseline="3472" sz="1200" spc="-44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baseline="3472" sz="1200" spc="-75">
                          <a:solidFill>
                            <a:srgbClr val="1F1F1F"/>
                          </a:solidFill>
                          <a:latin typeface="Lucida Sans Unicode"/>
                          <a:cs typeface="Lucida Sans Unicode"/>
                        </a:rPr>
                        <a:t>I</a:t>
                      </a:r>
                      <a:endParaRPr baseline="3472" sz="12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3495"/>
                </a:tc>
                <a:tc>
                  <a:txBody>
                    <a:bodyPr/>
                    <a:lstStyle/>
                    <a:p>
                      <a:pPr algn="ctr" marL="6985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dirty="0" sz="800" spc="-20">
                          <a:solidFill>
                            <a:srgbClr val="161616"/>
                          </a:solidFill>
                          <a:latin typeface="Lucida Sans Unicode"/>
                          <a:cs typeface="Lucida Sans Unicode"/>
                        </a:rPr>
                        <a:t>500.000,00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14604"/>
                </a:tc>
              </a:tr>
              <a:tr h="1530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68795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dirty="0" sz="800" spc="-20" b="1">
                          <a:solidFill>
                            <a:srgbClr val="0E0E0E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dirty="0" sz="800" spc="-15" b="1">
                          <a:solidFill>
                            <a:srgbClr val="0E0E0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b="1">
                          <a:solidFill>
                            <a:srgbClr val="131313"/>
                          </a:solidFill>
                          <a:latin typeface="Arial"/>
                          <a:cs typeface="Arial"/>
                        </a:rPr>
                        <a:t>do</a:t>
                      </a:r>
                      <a:r>
                        <a:rPr dirty="0" sz="800" spc="-35" b="1">
                          <a:solidFill>
                            <a:srgbClr val="13131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70" b="1">
                          <a:solidFill>
                            <a:srgbClr val="131313"/>
                          </a:solidFill>
                          <a:latin typeface="Arial"/>
                          <a:cs typeface="Arial"/>
                        </a:rPr>
                        <a:t>ProJeto</a:t>
                      </a:r>
                      <a:r>
                        <a:rPr dirty="0" sz="800" spc="25" b="1">
                          <a:solidFill>
                            <a:srgbClr val="13131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b="1">
                          <a:latin typeface="Arial"/>
                          <a:cs typeface="Arial"/>
                        </a:rPr>
                        <a:t>/</a:t>
                      </a:r>
                      <a:r>
                        <a:rPr dirty="0" sz="800" spc="-30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25" b="1">
                          <a:latin typeface="Arial"/>
                          <a:cs typeface="Arial"/>
                        </a:rPr>
                        <a:t>Atlvldade</a:t>
                      </a:r>
                      <a:r>
                        <a:rPr dirty="0" sz="800" spc="3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800" spc="-25" b="1">
                          <a:solidFill>
                            <a:srgbClr val="111111"/>
                          </a:solidFill>
                          <a:latin typeface="Arial"/>
                          <a:cs typeface="Arial"/>
                        </a:rPr>
                        <a:t>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11430"/>
                </a:tc>
                <a:tc>
                  <a:txBody>
                    <a:bodyPr/>
                    <a:lstStyle/>
                    <a:p>
                      <a:pPr algn="ctr" marL="831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dirty="0" sz="800" spc="-10" b="1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500.000,00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B="0" marT="11430"/>
                </a:tc>
              </a:tr>
              <a:tr h="1676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68795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dirty="0" sz="800" spc="-100">
                          <a:solidFill>
                            <a:srgbClr val="0C0C0C"/>
                          </a:solidFill>
                          <a:latin typeface="Arial Black"/>
                          <a:cs typeface="Arial Black"/>
                        </a:rPr>
                        <a:t>Total</a:t>
                      </a:r>
                      <a:r>
                        <a:rPr dirty="0" sz="800" spc="-30">
                          <a:solidFill>
                            <a:srgbClr val="0C0C0C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110">
                          <a:solidFill>
                            <a:srgbClr val="111111"/>
                          </a:solidFill>
                          <a:latin typeface="Arial Black"/>
                          <a:cs typeface="Arial Black"/>
                        </a:rPr>
                        <a:t>da</a:t>
                      </a:r>
                      <a:r>
                        <a:rPr dirty="0" sz="800" spc="-10">
                          <a:solidFill>
                            <a:srgbClr val="111111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90">
                          <a:latin typeface="Arial Black"/>
                          <a:cs typeface="Arial Black"/>
                        </a:rPr>
                        <a:t>Unldada</a:t>
                      </a:r>
                      <a:r>
                        <a:rPr dirty="0" sz="800" spc="165"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25">
                          <a:solidFill>
                            <a:srgbClr val="1A1A1A"/>
                          </a:solidFill>
                          <a:latin typeface="Arial Black"/>
                          <a:cs typeface="Arial Black"/>
                        </a:rPr>
                        <a:t>Rț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28575"/>
                </a:tc>
                <a:tc>
                  <a:txBody>
                    <a:bodyPr/>
                    <a:lstStyle/>
                    <a:p>
                      <a:pPr algn="ctr" marL="77470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dirty="0" sz="800" spc="-60">
                          <a:latin typeface="Arial Black"/>
                          <a:cs typeface="Arial Black"/>
                        </a:rPr>
                        <a:t>500.000,00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28575"/>
                </a:tc>
              </a:tr>
              <a:tr h="1752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464184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dirty="0" sz="800" spc="-95">
                          <a:solidFill>
                            <a:srgbClr val="0F0F0F"/>
                          </a:solidFill>
                          <a:latin typeface="Arial Black"/>
                          <a:cs typeface="Arial Black"/>
                        </a:rPr>
                        <a:t>Valor</a:t>
                      </a:r>
                      <a:r>
                        <a:rPr dirty="0" sz="800" spc="-5">
                          <a:solidFill>
                            <a:srgbClr val="0F0F0F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90">
                          <a:solidFill>
                            <a:srgbClr val="161616"/>
                          </a:solidFill>
                          <a:latin typeface="Arial Black"/>
                          <a:cs typeface="Arial Black"/>
                        </a:rPr>
                        <a:t>Total</a:t>
                      </a:r>
                      <a:r>
                        <a:rPr dirty="0" sz="800" spc="20">
                          <a:solidFill>
                            <a:srgbClr val="161616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100">
                          <a:solidFill>
                            <a:srgbClr val="151515"/>
                          </a:solidFill>
                          <a:latin typeface="Arial Black"/>
                          <a:cs typeface="Arial Black"/>
                        </a:rPr>
                        <a:t>Anulado</a:t>
                      </a:r>
                      <a:r>
                        <a:rPr dirty="0" sz="800" spc="45">
                          <a:solidFill>
                            <a:srgbClr val="151515"/>
                          </a:solidFill>
                          <a:latin typeface="Arial Black"/>
                          <a:cs typeface="Arial Black"/>
                        </a:rPr>
                        <a:t> </a:t>
                      </a:r>
                      <a:r>
                        <a:rPr dirty="0" sz="800" spc="-25">
                          <a:solidFill>
                            <a:srgbClr val="131313"/>
                          </a:solidFill>
                          <a:latin typeface="Arial Black"/>
                          <a:cs typeface="Arial Black"/>
                        </a:rPr>
                        <a:t>R$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15875"/>
                </a:tc>
                <a:tc>
                  <a:txBody>
                    <a:bodyPr/>
                    <a:lstStyle/>
                    <a:p>
                      <a:pPr algn="ctr" marL="7747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dirty="0" sz="800" spc="-60">
                          <a:solidFill>
                            <a:srgbClr val="0F0F0F"/>
                          </a:solidFill>
                          <a:latin typeface="Arial Black"/>
                          <a:cs typeface="Arial Black"/>
                        </a:rPr>
                        <a:t>500.000,00</a:t>
                      </a:r>
                      <a:endParaRPr sz="800">
                        <a:latin typeface="Arial Black"/>
                        <a:cs typeface="Arial Black"/>
                      </a:endParaRPr>
                    </a:p>
                  </a:txBody>
                  <a:tcPr marL="0" marR="0" marB="0" marT="15875"/>
                </a:tc>
              </a:tr>
              <a:tr h="142875">
                <a:tc>
                  <a:txBody>
                    <a:bodyPr/>
                    <a:lstStyle/>
                    <a:p>
                      <a:pPr marL="241935">
                        <a:lnSpc>
                          <a:spcPts val="869"/>
                        </a:lnSpc>
                        <a:spcBef>
                          <a:spcPts val="160"/>
                        </a:spcBef>
                      </a:pPr>
                      <a:r>
                        <a:rPr dirty="0" sz="800" spc="-8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Artigo</a:t>
                      </a:r>
                      <a:r>
                        <a:rPr dirty="0" sz="800" spc="-35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50">
                          <a:solidFill>
                            <a:srgbClr val="282828"/>
                          </a:solidFill>
                          <a:latin typeface="Lucida Sans Unicode"/>
                          <a:cs typeface="Lucida Sans Unicode"/>
                        </a:rPr>
                        <a:t>3º</a:t>
                      </a:r>
                      <a:r>
                        <a:rPr dirty="0" sz="800" spc="-80">
                          <a:solidFill>
                            <a:srgbClr val="282828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50">
                          <a:solidFill>
                            <a:srgbClr val="282828"/>
                          </a:solidFill>
                          <a:latin typeface="Lucida Sans Unicode"/>
                          <a:cs typeface="Lucida Sans Unicode"/>
                        </a:rPr>
                        <a:t>-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032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ts val="869"/>
                        </a:lnSpc>
                        <a:spcBef>
                          <a:spcPts val="160"/>
                        </a:spcBef>
                      </a:pPr>
                      <a:r>
                        <a:rPr dirty="0" sz="800" spc="-35">
                          <a:latin typeface="Lucida Sans Unicode"/>
                          <a:cs typeface="Lucida Sans Unicode"/>
                        </a:rPr>
                        <a:t>Revogadas</a:t>
                      </a:r>
                      <a:r>
                        <a:rPr dirty="0" sz="800" spc="25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as</a:t>
                      </a:r>
                      <a:r>
                        <a:rPr dirty="0" sz="800" spc="-100">
                          <a:solidFill>
                            <a:srgbClr val="0F0F0F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60">
                          <a:latin typeface="Lucida Sans Unicode"/>
                          <a:cs typeface="Lucida Sans Unicode"/>
                        </a:rPr>
                        <a:t>disposições</a:t>
                      </a:r>
                      <a:r>
                        <a:rPr dirty="0" sz="800" spc="5"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50">
                          <a:solidFill>
                            <a:srgbClr val="1D1D1D"/>
                          </a:solidFill>
                          <a:latin typeface="Lucida Sans Unicode"/>
                          <a:cs typeface="Lucida Sans Unicode"/>
                        </a:rPr>
                        <a:t>em</a:t>
                      </a:r>
                      <a:r>
                        <a:rPr dirty="0" sz="800" spc="-40">
                          <a:solidFill>
                            <a:srgbClr val="1D1D1D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70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contrãrio.</a:t>
                      </a:r>
                      <a:r>
                        <a:rPr dirty="0" sz="800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7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Publique-</a:t>
                      </a:r>
                      <a:r>
                        <a:rPr dirty="0" sz="800" spc="-50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se,</a:t>
                      </a:r>
                      <a:r>
                        <a:rPr dirty="0" sz="800" spc="35">
                          <a:solidFill>
                            <a:srgbClr val="0A0A0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8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afixe-</a:t>
                      </a:r>
                      <a:r>
                        <a:rPr dirty="0" sz="800" spc="-90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se</a:t>
                      </a:r>
                      <a:r>
                        <a:rPr dirty="0" sz="800" spc="-35">
                          <a:solidFill>
                            <a:srgbClr val="131313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>
                          <a:solidFill>
                            <a:srgbClr val="1A1A1A"/>
                          </a:solidFill>
                          <a:latin typeface="Lucida Sans Unicode"/>
                          <a:cs typeface="Lucida Sans Unicode"/>
                        </a:rPr>
                        <a:t>e</a:t>
                      </a:r>
                      <a:r>
                        <a:rPr dirty="0" sz="800" spc="45">
                          <a:solidFill>
                            <a:srgbClr val="1A1A1A"/>
                          </a:solidFill>
                          <a:latin typeface="Lucida Sans Unicode"/>
                          <a:cs typeface="Lucida Sans Unicode"/>
                        </a:rPr>
                        <a:t> </a:t>
                      </a:r>
                      <a:r>
                        <a:rPr dirty="0" sz="800" spc="-90">
                          <a:latin typeface="Lucida Sans Unicode"/>
                          <a:cs typeface="Lucida Sans Unicode"/>
                        </a:rPr>
                        <a:t>cumpra-</a:t>
                      </a:r>
                      <a:r>
                        <a:rPr dirty="0" sz="800" spc="-25">
                          <a:latin typeface="Lucida Sans Unicode"/>
                          <a:cs typeface="Lucida Sans Unicode"/>
                        </a:rPr>
                        <a:t>se.</a:t>
                      </a:r>
                      <a:endParaRPr sz="800">
                        <a:latin typeface="Lucida Sans Unicode"/>
                        <a:cs typeface="Lucida Sans Unicode"/>
                      </a:endParaRPr>
                    </a:p>
                  </a:txBody>
                  <a:tcPr marL="0" marR="0" marB="0" marT="2032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</a:tr>
            </a:tbl>
          </a:graphicData>
        </a:graphic>
      </p:graphicFrame>
      <p:sp>
        <p:nvSpPr>
          <p:cNvPr id="13" name="object 13" descr=""/>
          <p:cNvSpPr txBox="1"/>
          <p:nvPr/>
        </p:nvSpPr>
        <p:spPr>
          <a:xfrm>
            <a:off x="2716518" y="8412401"/>
            <a:ext cx="1891030" cy="1397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750" spc="-25">
                <a:latin typeface="Lucida Sans Unicode"/>
                <a:cs typeface="Lucida Sans Unicode"/>
              </a:rPr>
              <a:t>Gabinete</a:t>
            </a:r>
            <a:r>
              <a:rPr dirty="0" sz="750" spc="-35">
                <a:latin typeface="Lucida Sans Unicode"/>
                <a:cs typeface="Lucida Sans Unicode"/>
              </a:rPr>
              <a:t> </a:t>
            </a:r>
            <a:r>
              <a:rPr dirty="0" sz="750" spc="-45">
                <a:solidFill>
                  <a:srgbClr val="161616"/>
                </a:solidFill>
                <a:latin typeface="Lucida Sans Unicode"/>
                <a:cs typeface="Lucida Sans Unicode"/>
              </a:rPr>
              <a:t>do</a:t>
            </a:r>
            <a:r>
              <a:rPr dirty="0" sz="750" spc="-40">
                <a:solidFill>
                  <a:srgbClr val="161616"/>
                </a:solidFill>
                <a:latin typeface="Lucida Sans Unicode"/>
                <a:cs typeface="Lucida Sans Unicode"/>
              </a:rPr>
              <a:t> </a:t>
            </a:r>
            <a:r>
              <a:rPr dirty="0" sz="750" spc="-25">
                <a:latin typeface="Lucida Sans Unicode"/>
                <a:cs typeface="Lucida Sans Unicode"/>
              </a:rPr>
              <a:t>Prefeito.</a:t>
            </a:r>
            <a:r>
              <a:rPr dirty="0" sz="750" spc="-10">
                <a:latin typeface="Lucida Sans Unicode"/>
                <a:cs typeface="Lucida Sans Unicode"/>
              </a:rPr>
              <a:t> </a:t>
            </a:r>
            <a:r>
              <a:rPr dirty="0" sz="750">
                <a:latin typeface="Lucida Sans Unicode"/>
                <a:cs typeface="Lucida Sans Unicode"/>
              </a:rPr>
              <a:t>14</a:t>
            </a:r>
            <a:r>
              <a:rPr dirty="0" sz="750" spc="350">
                <a:latin typeface="Lucida Sans Unicode"/>
                <a:cs typeface="Lucida Sans Unicode"/>
              </a:rPr>
              <a:t> </a:t>
            </a:r>
            <a:r>
              <a:rPr dirty="0" sz="750">
                <a:solidFill>
                  <a:srgbClr val="111111"/>
                </a:solidFill>
                <a:latin typeface="Lucida Sans Unicode"/>
                <a:cs typeface="Lucida Sans Unicode"/>
              </a:rPr>
              <a:t>de</a:t>
            </a:r>
            <a:r>
              <a:rPr dirty="0" sz="750" spc="180">
                <a:solidFill>
                  <a:srgbClr val="111111"/>
                </a:solidFill>
                <a:latin typeface="Lucida Sans Unicode"/>
                <a:cs typeface="Lucida Sans Unicode"/>
              </a:rPr>
              <a:t> </a:t>
            </a:r>
            <a:r>
              <a:rPr dirty="0" sz="750" spc="-40">
                <a:latin typeface="Lucida Sans Unicode"/>
                <a:cs typeface="Lucida Sans Unicode"/>
              </a:rPr>
              <a:t>janeiro,</a:t>
            </a:r>
            <a:r>
              <a:rPr dirty="0" sz="750">
                <a:latin typeface="Lucida Sans Unicode"/>
                <a:cs typeface="Lucida Sans Unicode"/>
              </a:rPr>
              <a:t> </a:t>
            </a:r>
            <a:r>
              <a:rPr dirty="0" sz="750" spc="-20">
                <a:solidFill>
                  <a:srgbClr val="151515"/>
                </a:solidFill>
                <a:latin typeface="Lucida Sans Unicode"/>
                <a:cs typeface="Lucida Sans Unicode"/>
              </a:rPr>
              <a:t>2026</a:t>
            </a:r>
            <a:endParaRPr sz="750">
              <a:latin typeface="Lucida Sans Unicode"/>
              <a:cs typeface="Lucida Sans Unicode"/>
            </a:endParaRPr>
          </a:p>
        </p:txBody>
      </p:sp>
      <p:sp>
        <p:nvSpPr>
          <p:cNvPr id="14" name="object 14" descr=""/>
          <p:cNvSpPr txBox="1"/>
          <p:nvPr/>
        </p:nvSpPr>
        <p:spPr>
          <a:xfrm>
            <a:off x="6380993" y="9546358"/>
            <a:ext cx="478790" cy="11683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00" spc="-40">
                <a:latin typeface="Lucida Sans Unicode"/>
                <a:cs typeface="Lucida Sans Unicode"/>
              </a:rPr>
              <a:t>Página</a:t>
            </a:r>
            <a:r>
              <a:rPr dirty="0" sz="600" spc="15">
                <a:latin typeface="Lucida Sans Unicode"/>
                <a:cs typeface="Lucida Sans Unicode"/>
              </a:rPr>
              <a:t> </a:t>
            </a:r>
            <a:r>
              <a:rPr dirty="0" sz="600" spc="-40">
                <a:latin typeface="Lucida Sans Unicode"/>
                <a:cs typeface="Lucida Sans Unicode"/>
              </a:rPr>
              <a:t>1</a:t>
            </a:r>
            <a:r>
              <a:rPr dirty="0" sz="600" spc="-45">
                <a:latin typeface="Lucida Sans Unicode"/>
                <a:cs typeface="Lucida Sans Unicode"/>
              </a:rPr>
              <a:t> </a:t>
            </a:r>
            <a:r>
              <a:rPr dirty="0" sz="600" spc="-50">
                <a:solidFill>
                  <a:srgbClr val="363636"/>
                </a:solidFill>
                <a:latin typeface="Lucida Sans Unicode"/>
                <a:cs typeface="Lucida Sans Unicode"/>
              </a:rPr>
              <a:t>da</a:t>
            </a:r>
            <a:r>
              <a:rPr dirty="0" sz="600" spc="-15">
                <a:solidFill>
                  <a:srgbClr val="363636"/>
                </a:solidFill>
                <a:latin typeface="Lucida Sans Unicode"/>
                <a:cs typeface="Lucida Sans Unicode"/>
              </a:rPr>
              <a:t> </a:t>
            </a:r>
            <a:r>
              <a:rPr dirty="0" sz="600" spc="-50">
                <a:latin typeface="Lucida Sans Unicode"/>
                <a:cs typeface="Lucida Sans Unicode"/>
              </a:rPr>
              <a:t>1</a:t>
            </a:r>
            <a:endParaRPr sz="6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2026-01-27T13:11:42Z</dcterms:created>
  <dcterms:modified xsi:type="dcterms:W3CDTF">2026-01-27T13:11:42Z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2026-01-16T00:00:00Z</vt:filetime>
  </property>
  <property fmtid="{D5CDD505-2E9C-101B-9397-08002B2CF9AE}" pid="3" name="Creator">
    <vt:lpwstr>Scanner System</vt:lpwstr>
  </property>
  <property fmtid="{D5CDD505-2E9C-101B-9397-08002B2CF9AE}" pid="4" name="LastSaved">
    <vt:filetime>2026-01-27T00:00:00Z</vt:filetime>
  </property>
  <property fmtid="{D5CDD505-2E9C-101B-9397-08002B2CF9AE}" pid="5" name="Producer">
    <vt:lpwstr>Scanner System Image Conversion</vt:lpwstr>
  </property>
</Properties>
</file>