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31313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#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31313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#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31313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#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31313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#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31313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#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30937" y="9731806"/>
            <a:ext cx="526203" cy="1290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31313"/>
                </a:solidFill>
                <a:latin typeface="Lucida Sans Unicode"/>
                <a:cs typeface="Lucida Sans Unicode"/>
              </a:defRPr>
            </a:lvl1pPr>
          </a:lstStyle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#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210190"/>
            <a:ext cx="6665976" cy="880359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08431" y="9720508"/>
            <a:ext cx="6672580" cy="113030"/>
            <a:chOff x="408431" y="9720508"/>
            <a:chExt cx="6672580" cy="113030"/>
          </a:xfrm>
        </p:grpSpPr>
        <p:sp>
          <p:nvSpPr>
            <p:cNvPr id="4" name="object 4" descr=""/>
            <p:cNvSpPr/>
            <p:nvPr/>
          </p:nvSpPr>
          <p:spPr>
            <a:xfrm>
              <a:off x="408431" y="9725077"/>
              <a:ext cx="6672580" cy="0"/>
            </a:xfrm>
            <a:custGeom>
              <a:avLst/>
              <a:gdLst/>
              <a:ahLst/>
              <a:cxnLst/>
              <a:rect l="l" t="t" r="r" b="b"/>
              <a:pathLst>
                <a:path w="6672580" h="0">
                  <a:moveTo>
                    <a:pt x="0" y="0"/>
                  </a:moveTo>
                  <a:lnTo>
                    <a:pt x="6672072" y="0"/>
                  </a:lnTo>
                </a:path>
              </a:pathLst>
            </a:custGeom>
            <a:ln w="9138">
              <a:solidFill>
                <a:srgbClr val="48484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11424" y="9772294"/>
              <a:ext cx="274320" cy="60924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1341716" y="66502"/>
            <a:ext cx="317627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200" spc="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20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200" spc="-5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685"/>
              </a:spcBef>
            </a:pP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18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175"/>
              </a:spcBef>
            </a:pPr>
            <a:r>
              <a:rPr dirty="0" sz="850" spc="-40" b="1">
                <a:solidFill>
                  <a:srgbClr val="232323"/>
                </a:solidFill>
                <a:latin typeface="Arial"/>
                <a:cs typeface="Arial"/>
              </a:rPr>
              <a:t>Fazenda</a:t>
            </a:r>
            <a:r>
              <a:rPr dirty="0" sz="850" spc="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Caxlas</a:t>
            </a:r>
            <a:endParaRPr sz="8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302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1F1F1F"/>
                </a:solidFill>
              </a:rPr>
              <a:t>Página</a:t>
            </a:r>
            <a:r>
              <a:rPr dirty="0" sz="600">
                <a:solidFill>
                  <a:srgbClr val="1F1F1F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313131"/>
                </a:solidFill>
              </a:rPr>
              <a:t>1</a:t>
            </a:fld>
            <a:r>
              <a:rPr dirty="0" sz="600" spc="-60">
                <a:solidFill>
                  <a:srgbClr val="313131"/>
                </a:solidFill>
              </a:rPr>
              <a:t> </a:t>
            </a:r>
            <a:r>
              <a:rPr dirty="0" sz="600" spc="-10">
                <a:solidFill>
                  <a:srgbClr val="2D2D2D"/>
                </a:solidFill>
              </a:rPr>
              <a:t>de</a:t>
            </a:r>
            <a:r>
              <a:rPr dirty="0" sz="600" spc="-4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3D3D3D"/>
                </a:solidFill>
              </a:rPr>
              <a:t>2</a:t>
            </a:r>
            <a:endParaRPr sz="600"/>
          </a:p>
        </p:txBody>
      </p:sp>
      <p:sp>
        <p:nvSpPr>
          <p:cNvPr id="7" name="object 7" descr=""/>
          <p:cNvSpPr txBox="1"/>
          <p:nvPr/>
        </p:nvSpPr>
        <p:spPr>
          <a:xfrm>
            <a:off x="4067403" y="1295908"/>
            <a:ext cx="2965450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0275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4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3071</a:t>
            </a:r>
            <a:r>
              <a:rPr dirty="0" sz="850" spc="-1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25</a:t>
            </a:r>
            <a:r>
              <a:rPr dirty="0" sz="850" spc="2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novembro,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41414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5890" indent="3175">
              <a:lnSpc>
                <a:spcPts val="910"/>
              </a:lnSpc>
              <a:spcBef>
                <a:spcPts val="5"/>
              </a:spcBef>
            </a:pP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D2D2D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R$800.000,00,</a:t>
            </a:r>
            <a:r>
              <a:rPr dirty="0" sz="850" spc="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que 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especifica</a:t>
            </a:r>
            <a:r>
              <a:rPr dirty="0" sz="8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4055" y="2509831"/>
            <a:ext cx="6475730" cy="955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7880">
              <a:lnSpc>
                <a:spcPct val="136400"/>
              </a:lnSpc>
              <a:spcBef>
                <a:spcPts val="100"/>
              </a:spcBef>
            </a:pPr>
            <a:r>
              <a:rPr dirty="0" sz="850" spc="-5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atribuiçóes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A3A3A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Leì</a:t>
            </a:r>
            <a:r>
              <a:rPr dirty="0" sz="8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363636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A2A2A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pubłicada</a:t>
            </a:r>
            <a:r>
              <a:rPr dirty="0" sz="850" spc="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ediçăo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11111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heavy" sz="850" spc="-95">
                <a:solidFill>
                  <a:srgbClr val="282828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55">
                <a:solidFill>
                  <a:srgbClr val="282828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F2F2F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105">
                <a:solidFill>
                  <a:srgbClr val="2F2F2F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383838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383838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2D2D2D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2D2D2D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1A1A1A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0">
                <a:solidFill>
                  <a:srgbClr val="1A1A1A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3D3D3D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3D3D3D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242424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160"/>
              </a:spcBef>
            </a:pP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8335" y="4210348"/>
            <a:ext cx="1951989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40">
                <a:solidFill>
                  <a:srgbClr val="161616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heavy" sz="850" spc="-5">
                <a:solidFill>
                  <a:srgbClr val="161616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E0E0E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0E0E0E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FUNDO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25487" y="4520339"/>
            <a:ext cx="5471795" cy="40957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90"/>
              </a:spcBef>
            </a:pPr>
            <a:r>
              <a:rPr dirty="0" sz="850" spc="-85">
                <a:solidFill>
                  <a:srgbClr val="0F0F0F"/>
                </a:solidFill>
                <a:latin typeface="Arial Black"/>
                <a:cs typeface="Arial Black"/>
              </a:rPr>
              <a:t>Fundo</a:t>
            </a:r>
            <a:r>
              <a:rPr dirty="0" sz="850" spc="-5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Arial Black"/>
                <a:cs typeface="Arial Black"/>
              </a:rPr>
              <a:t>Municipal</a:t>
            </a:r>
            <a:r>
              <a:rPr dirty="0" sz="850" spc="-1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161616"/>
                </a:solidFill>
                <a:latin typeface="Arial Black"/>
                <a:cs typeface="Arial Black"/>
              </a:rPr>
              <a:t>de</a:t>
            </a:r>
            <a:r>
              <a:rPr dirty="0" sz="850" spc="-3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50" spc="-10">
                <a:latin typeface="Arial Black"/>
                <a:cs typeface="Arial Black"/>
              </a:rPr>
              <a:t>Saúde</a:t>
            </a:r>
            <a:endParaRPr sz="850">
              <a:latin typeface="Arial Black"/>
              <a:cs typeface="Arial Black"/>
            </a:endParaRPr>
          </a:p>
          <a:p>
            <a:pPr marL="38735">
              <a:lnSpc>
                <a:spcPct val="100000"/>
              </a:lnSpc>
              <a:spcBef>
                <a:spcPts val="490"/>
              </a:spcBef>
            </a:pPr>
            <a:r>
              <a:rPr dirty="0" baseline="6535" sz="1275" spc="-52">
                <a:solidFill>
                  <a:srgbClr val="131313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CÄ</a:t>
            </a:r>
            <a:r>
              <a:rPr dirty="0" baseline="6535" sz="1275" spc="-52">
                <a:solidFill>
                  <a:srgbClr val="131313"/>
                </a:solidFill>
                <a:latin typeface="Lucida Sans Unicode"/>
                <a:cs typeface="Lucida Sans Unicode"/>
              </a:rPr>
              <a:t>O,</a:t>
            </a:r>
            <a:r>
              <a:rPr dirty="0" baseline="6535" sz="1275" spc="-217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0A0A0A"/>
                </a:solidFill>
                <a:latin typeface="Lucida Sans Unicode"/>
                <a:cs typeface="Lucida Sans Unicode"/>
              </a:rPr>
              <a:t>ADMINISTRA</a:t>
            </a:r>
            <a:r>
              <a:rPr dirty="0" sz="850" spc="-35">
                <a:solidFill>
                  <a:srgbClr val="0A0A0A"/>
                </a:solidFill>
                <a:latin typeface="Lucida Sans Unicode"/>
                <a:cs typeface="Lucida Sans Unicode"/>
              </a:rPr>
              <a:t>CA</a:t>
            </a:r>
            <a:r>
              <a:rPr dirty="0" baseline="3267" sz="1275" spc="-52">
                <a:solidFill>
                  <a:srgbClr val="0A0A0A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72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12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6535" sz="1275" spc="-44">
                <a:solidFill>
                  <a:srgbClr val="0C0C0C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ACA</a:t>
            </a:r>
            <a:r>
              <a:rPr dirty="0" baseline="6535" sz="1275" spc="-44">
                <a:solidFill>
                  <a:srgbClr val="0C0C0C"/>
                </a:solidFill>
                <a:latin typeface="Lucida Sans Unicode"/>
                <a:cs typeface="Lucida Sans Unicode"/>
              </a:rPr>
              <a:t>O</a:t>
            </a:r>
            <a:r>
              <a:rPr dirty="0" baseline="6535" sz="1275" spc="-1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212121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212121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89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7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11111"/>
                </a:solidFill>
                <a:latin typeface="Lucida Sans Unicode"/>
                <a:cs typeface="Lucida Sans Unicode"/>
              </a:rPr>
              <a:t>SAÚDE/CONST/REFORMS/AMPí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45266" y="4529478"/>
            <a:ext cx="616585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solidFill>
                  <a:srgbClr val="131313"/>
                </a:solidFill>
                <a:latin typeface="Arial Black"/>
                <a:cs typeface="Arial Black"/>
              </a:rPr>
              <a:t>05.22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latin typeface="Lucida Sans Unicode"/>
                <a:cs typeface="Lucida Sans Unicode"/>
              </a:rPr>
              <a:t>2.837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25"/>
              </a:spcBef>
            </a:pP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4.4.9.0.51.00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50370" y="4942241"/>
            <a:ext cx="12071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OBRAS</a:t>
            </a:r>
            <a:r>
              <a:rPr dirty="0" baseline="3267" sz="1275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4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INSTAL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AC</a:t>
            </a:r>
            <a:r>
              <a:rPr dirty="0" baseline="326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ÖES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75238" y="4895026"/>
            <a:ext cx="2208530" cy="7080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504825">
              <a:lnSpc>
                <a:spcPct val="100000"/>
              </a:lnSpc>
              <a:spcBef>
                <a:spcPts val="420"/>
              </a:spcBef>
            </a:pP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51515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25"/>
              </a:spcBef>
            </a:pP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31313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Projeto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b="1" i="1">
                <a:solidFill>
                  <a:srgbClr val="161616"/>
                </a:solidFill>
                <a:latin typeface="Arial"/>
                <a:cs typeface="Arial"/>
              </a:rPr>
              <a:t>I</a:t>
            </a:r>
            <a:r>
              <a:rPr dirty="0" sz="850" spc="30" b="1" i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212121"/>
                </a:solidFill>
                <a:latin typeface="Arial"/>
                <a:cs typeface="Arial"/>
              </a:rPr>
              <a:t>Atividade</a:t>
            </a:r>
            <a:r>
              <a:rPr dirty="0" sz="850" spc="1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Lucida Sans Unicode"/>
                <a:cs typeface="Lucida Sans Unicode"/>
              </a:rPr>
              <a:t>R$î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10">
                <a:solidFill>
                  <a:srgbClr val="111111"/>
                </a:solidFill>
                <a:latin typeface="Arial Black"/>
                <a:cs typeface="Arial Black"/>
              </a:rPr>
              <a:t>Total</a:t>
            </a:r>
            <a:r>
              <a:rPr dirty="0" sz="850" spc="-1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1D1D1D"/>
                </a:solidFill>
                <a:latin typeface="Arial Black"/>
                <a:cs typeface="Arial Black"/>
              </a:rPr>
              <a:t>da</a:t>
            </a:r>
            <a:r>
              <a:rPr dirty="0" sz="850" spc="-7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50" spc="-85">
                <a:solidFill>
                  <a:srgbClr val="1C1C1C"/>
                </a:solidFill>
                <a:latin typeface="Arial Black"/>
                <a:cs typeface="Arial Black"/>
              </a:rPr>
              <a:t>Unldade</a:t>
            </a:r>
            <a:r>
              <a:rPr dirty="0" sz="850" spc="14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Arial Black"/>
                <a:cs typeface="Arial Black"/>
              </a:rPr>
              <a:t>Rț</a:t>
            </a:r>
            <a:endParaRPr sz="850">
              <a:latin typeface="Arial Black"/>
              <a:cs typeface="Arial Black"/>
            </a:endParaRPr>
          </a:p>
          <a:p>
            <a:pPr marL="414020">
              <a:lnSpc>
                <a:spcPct val="100000"/>
              </a:lnSpc>
              <a:spcBef>
                <a:spcPts val="225"/>
              </a:spcBef>
            </a:pPr>
            <a:r>
              <a:rPr dirty="0" sz="850" spc="-110">
                <a:solidFill>
                  <a:srgbClr val="242424"/>
                </a:solidFill>
                <a:latin typeface="Arial Black"/>
                <a:cs typeface="Arial Black"/>
              </a:rPr>
              <a:t>Valor</a:t>
            </a:r>
            <a:r>
              <a:rPr dirty="0" sz="850" spc="5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2D2D2D"/>
                </a:solidFill>
                <a:latin typeface="Arial Black"/>
                <a:cs typeface="Arial Black"/>
              </a:rPr>
              <a:t>Total</a:t>
            </a:r>
            <a:r>
              <a:rPr dirty="0" sz="850" spc="35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1C1C1C"/>
                </a:solidFill>
                <a:latin typeface="Arial Black"/>
                <a:cs typeface="Arial Black"/>
              </a:rPr>
              <a:t>Suplementado</a:t>
            </a:r>
            <a:r>
              <a:rPr dirty="0" sz="850" spc="11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88498" y="4895026"/>
            <a:ext cx="530225" cy="7080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800.000,00</a:t>
            </a:r>
            <a:endParaRPr sz="8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25"/>
              </a:spcBef>
            </a:pP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800.000,00</a:t>
            </a:r>
            <a:endParaRPr sz="85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420"/>
              </a:spcBef>
            </a:pPr>
            <a:r>
              <a:rPr dirty="0" sz="850" spc="-114">
                <a:solidFill>
                  <a:srgbClr val="181818"/>
                </a:solidFill>
                <a:latin typeface="Arial Black"/>
                <a:cs typeface="Arial Black"/>
              </a:rPr>
              <a:t>800.000,00</a:t>
            </a:r>
            <a:endParaRPr sz="850">
              <a:latin typeface="Arial Black"/>
              <a:cs typeface="Arial Black"/>
            </a:endParaRPr>
          </a:p>
          <a:p>
            <a:pPr marL="13970">
              <a:lnSpc>
                <a:spcPct val="100000"/>
              </a:lnSpc>
              <a:spcBef>
                <a:spcPts val="225"/>
              </a:spcBef>
            </a:pPr>
            <a:r>
              <a:rPr dirty="0" sz="850" spc="-114">
                <a:solidFill>
                  <a:srgbClr val="262626"/>
                </a:solidFill>
                <a:latin typeface="Arial Black"/>
                <a:cs typeface="Arial Black"/>
              </a:rPr>
              <a:t>800.000,00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82516" y="5645919"/>
            <a:ext cx="598741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13131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8383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r,.édito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6363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Lei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81818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Inciso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66092" y="5997758"/>
            <a:ext cx="165544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6400"/>
              </a:lnSpc>
              <a:spcBef>
                <a:spcPts val="100"/>
              </a:spcBef>
            </a:pP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7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Arrecadaç8o: 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Anulaçăo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32491" y="5994711"/>
            <a:ext cx="6540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0">
              <a:lnSpc>
                <a:spcPct val="138700"/>
              </a:lnSpc>
              <a:spcBef>
                <a:spcPts val="100"/>
              </a:spcBef>
            </a:pPr>
            <a:r>
              <a:rPr dirty="0" sz="850" spc="-114" b="1">
                <a:solidFill>
                  <a:srgbClr val="111111"/>
                </a:solidFill>
                <a:latin typeface="Courier New"/>
                <a:cs typeface="Courier New"/>
              </a:rPr>
              <a:t>R$800.000,00 </a:t>
            </a:r>
            <a:r>
              <a:rPr dirty="0" sz="850" spc="-75" b="1">
                <a:solidFill>
                  <a:srgbClr val="181818"/>
                </a:solidFill>
                <a:latin typeface="Courier New"/>
                <a:cs typeface="Courier New"/>
              </a:rPr>
              <a:t>4800.000,00</a:t>
            </a:r>
            <a:endParaRPr sz="8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27554" y="6341313"/>
            <a:ext cx="1956435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40" b="1">
                <a:solidFill>
                  <a:srgbClr val="0F0F0F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Dotaşôes</a:t>
            </a:r>
            <a:r>
              <a:rPr dirty="0" u="heavy" sz="850" spc="5" b="1">
                <a:solidFill>
                  <a:srgbClr val="0F0F0F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61616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161616"/>
                </a:solidFill>
                <a:uFill>
                  <a:solidFill>
                    <a:srgbClr val="44484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solidFill>
                  <a:srgbClr val="242424"/>
                </a:solidFill>
                <a:latin typeface="Arial"/>
                <a:cs typeface="Arial"/>
              </a:rPr>
              <a:t>FUNDO</a:t>
            </a:r>
            <a:r>
              <a:rPr dirty="0" sz="950" spc="16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950" spc="21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950" spc="10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8314" y="6674020"/>
            <a:ext cx="28384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dirty="0" sz="850" spc="-20" b="1">
                <a:solidFill>
                  <a:srgbClr val="1A1A1A"/>
                </a:solidFill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25540" y="6664881"/>
            <a:ext cx="5488940" cy="41592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15"/>
              </a:spcBef>
            </a:pPr>
            <a:r>
              <a:rPr dirty="0" sz="850" spc="-40" b="1">
                <a:solidFill>
                  <a:srgbClr val="212121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8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850" spc="-5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38735">
              <a:lnSpc>
                <a:spcPct val="100000"/>
              </a:lnSpc>
              <a:spcBef>
                <a:spcPts val="515"/>
              </a:spcBef>
            </a:pPr>
            <a:r>
              <a:rPr dirty="0" baseline="6535" sz="1275" spc="-44">
                <a:solidFill>
                  <a:srgbClr val="1C1C1C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CÄ</a:t>
            </a:r>
            <a:r>
              <a:rPr dirty="0" baseline="6535" sz="1275" spc="-44">
                <a:solidFill>
                  <a:srgbClr val="1C1C1C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44">
                <a:solidFill>
                  <a:srgbClr val="282828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9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C1C1C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AC</a:t>
            </a:r>
            <a:r>
              <a:rPr dirty="0" baseline="3267" sz="1275" spc="-44">
                <a:solidFill>
                  <a:srgbClr val="1C1C1C"/>
                </a:solidFill>
                <a:latin typeface="Lucida Sans Unicode"/>
                <a:cs typeface="Lucida Sans Unicode"/>
              </a:rPr>
              <a:t>ÅO</a:t>
            </a:r>
            <a:r>
              <a:rPr dirty="0" baseline="3267" sz="1275" spc="-17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solidFill>
                  <a:srgbClr val="2A2A2A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C1C1C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5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212121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267" sz="1275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0E0E0E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9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F0F0F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solidFill>
                  <a:srgbClr val="262626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F1F1F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82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solidFill>
                  <a:srgbClr val="262626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10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262626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142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313131"/>
                </a:solidFill>
                <a:latin typeface="Lucida Sans Unicode"/>
                <a:cs typeface="Lucida Sans Unicode"/>
              </a:rPr>
              <a:t>2</a:t>
            </a:r>
            <a:endParaRPr baseline="3267" sz="1275">
              <a:latin typeface="Lucida Sans Unicode"/>
              <a:cs typeface="Lucida Sans Unicode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27262" y="7098958"/>
          <a:ext cx="6589395" cy="812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2338070"/>
                <a:gridCol w="2789555"/>
                <a:gridCol w="653415"/>
              </a:tblGrid>
              <a:tr h="149225">
                <a:tc>
                  <a:txBody>
                    <a:bodyPr/>
                    <a:lstStyle/>
                    <a:p>
                      <a:pPr algn="ctr" marR="71755">
                        <a:lnSpc>
                          <a:spcPct val="100000"/>
                        </a:lnSpc>
                      </a:pPr>
                      <a:r>
                        <a:rPr dirty="0" sz="850" spc="-5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</a:pP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Manutençáo</a:t>
                      </a:r>
                      <a:r>
                        <a:rPr dirty="0" sz="850" spc="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50" spc="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algn="ctr" marR="654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Transferèncias </a:t>
                      </a:r>
                      <a:r>
                        <a:rPr dirty="0" sz="85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50" spc="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Estat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700.000,00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50" spc="4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800.000,00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91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83640">
                        <a:lnSpc>
                          <a:spcPts val="930"/>
                        </a:lnSpc>
                        <a:spcBef>
                          <a:spcPts val="135"/>
                        </a:spcBef>
                      </a:pPr>
                      <a:r>
                        <a:rPr dirty="0" sz="85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ts val="930"/>
                        </a:lnSpc>
                        <a:spcBef>
                          <a:spcPts val="135"/>
                        </a:spcBef>
                      </a:pPr>
                      <a:r>
                        <a:rPr dirty="0" sz="85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968" y="194959"/>
            <a:ext cx="707136" cy="69453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91967" y="2481150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9138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17576" y="1072272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8277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9446" y="106103"/>
            <a:ext cx="3176905" cy="570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232323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8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262626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11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12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1D1D1D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7145" marR="2005330">
              <a:lnSpc>
                <a:spcPct val="124900"/>
              </a:lnSpc>
              <a:spcBef>
                <a:spcPts val="445"/>
              </a:spcBef>
            </a:pP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973976" y="9732091"/>
            <a:ext cx="302260" cy="1104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111111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>
                <a:solidFill>
                  <a:srgbClr val="313131"/>
                </a:solidFill>
              </a:rPr>
              <a:t>2</a:t>
            </a:fld>
            <a:r>
              <a:rPr dirty="0" spc="-30">
                <a:solidFill>
                  <a:srgbClr val="313131"/>
                </a:solidFill>
              </a:rPr>
              <a:t> </a:t>
            </a:r>
            <a:r>
              <a:rPr dirty="0">
                <a:solidFill>
                  <a:srgbClr val="1F1F1F"/>
                </a:solidFill>
              </a:rPr>
              <a:t>de</a:t>
            </a:r>
            <a:r>
              <a:rPr dirty="0" spc="5">
                <a:solidFill>
                  <a:srgbClr val="1F1F1F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794177" y="1140804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01240" y="1140804"/>
            <a:ext cx="3445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51515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25">
                <a:solidFill>
                  <a:srgbClr val="0F0F0F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31313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11111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94861" y="1908452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0A0A0A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25</a:t>
            </a:r>
            <a:r>
              <a:rPr dirty="0" sz="800" spc="3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31313"/>
                </a:solidFill>
                <a:latin typeface="Lucida Sans Unicode"/>
                <a:cs typeface="Lucida Sans Unicode"/>
              </a:rPr>
              <a:t>novembro,</a:t>
            </a:r>
            <a:r>
              <a:rPr dirty="0" sz="80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2026-01-27T13:23:53Z</dcterms:created>
  <dcterms:modified xsi:type="dcterms:W3CDTF">2026-01-27T13:23:53Z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2026-01-27T00:00:00Z</vt:filetime>
  </property>
  <property fmtid="{D5CDD505-2E9C-101B-9397-08002B2CF9AE}" pid="5" name="Producer">
    <vt:lpwstr>Scanner System Image Conversion</vt:lpwstr>
  </property>
</Properties>
</file>