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jpg"/><Relationship Id="rId5" Type="http://schemas.openxmlformats.org/officeDocument/2006/relationships/image" Target="../media/image9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2879" y="999162"/>
            <a:ext cx="6714744" cy="82248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3840" y="170589"/>
            <a:ext cx="737616" cy="731094"/>
          </a:xfrm>
          <a:prstGeom prst="rect">
            <a:avLst/>
          </a:prstGeom>
        </p:spPr>
      </p:pic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237744" y="4566105"/>
          <a:ext cx="6791325" cy="52146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50265"/>
                <a:gridCol w="2568575"/>
                <a:gridCol w="2599690"/>
                <a:gridCol w="697229"/>
              </a:tblGrid>
              <a:tr h="146685">
                <a:tc>
                  <a:txBody>
                    <a:bodyPr/>
                    <a:lstStyle/>
                    <a:p>
                      <a:pPr marL="15367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01.04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940"/>
                        </a:lnSpc>
                      </a:pPr>
                      <a:r>
                        <a:rPr dirty="0" sz="850" spc="-3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Secretárla</a:t>
                      </a:r>
                      <a:r>
                        <a:rPr dirty="0" sz="850" spc="4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2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Governo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9070"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2.798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8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50" spc="9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Operacionalizaçăo</a:t>
                      </a:r>
                      <a:r>
                        <a:rPr dirty="0" sz="850" spc="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3.3.9.0.92.00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sz="850" spc="3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EXERCICIOS</a:t>
                      </a:r>
                      <a:r>
                        <a:rPr dirty="0" sz="850" spc="9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ANTERIORES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7804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5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3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năo</a:t>
                      </a:r>
                      <a:r>
                        <a:rPr dirty="0" sz="850" spc="1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27.994,60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51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3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27.994,60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58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63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4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7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5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Unldade</a:t>
                      </a:r>
                      <a:r>
                        <a:rPr dirty="0" sz="850" spc="13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RŞ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27.994,60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80340">
                <a:tc>
                  <a:txBody>
                    <a:bodyPr/>
                    <a:lstStyle/>
                    <a:p>
                      <a:pPr marL="151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01.05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Secretárla</a:t>
                      </a:r>
                      <a:r>
                        <a:rPr dirty="0" sz="850" spc="3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4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Planejamento,</a:t>
                      </a:r>
                      <a:r>
                        <a:rPr dirty="0" sz="850" spc="6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Desenvolvimento</a:t>
                      </a:r>
                      <a:r>
                        <a:rPr dirty="0" sz="85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Suetentăvel,</a:t>
                      </a:r>
                      <a:r>
                        <a:rPr dirty="0" sz="850" spc="4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Indúst.</a:t>
                      </a:r>
                      <a:r>
                        <a:rPr dirty="0" sz="850" spc="-2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114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Co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2.799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gridSpan="2"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8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ManutençAo</a:t>
                      </a:r>
                      <a:r>
                        <a:rPr dirty="0" sz="850" spc="5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latin typeface="Lucida Sans Unicode"/>
                          <a:cs typeface="Lucida Sans Unicode"/>
                        </a:rPr>
                        <a:t>Oßeracionalizacăo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4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50" spc="4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 gridSpan="2"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350260" algn="l"/>
                        </a:tabLst>
                      </a:pPr>
                      <a:r>
                        <a:rPr dirty="0" baseline="3267" sz="1275" spc="-1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267" sz="1275" spc="82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267" sz="12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OS </a:t>
                      </a:r>
                      <a:r>
                        <a:rPr dirty="0" baseline="3267" sz="127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7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267" sz="1275" spc="44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284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-7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267" sz="1275" spc="24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r>
                        <a:rPr dirty="0" baseline="3267" sz="127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267" sz="1275" spc="-12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267" sz="1275" spc="-3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89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267" sz="1275" spc="3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04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baseline="3267" sz="1275" spc="37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7.573,68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6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3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4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2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44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7.573,68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  <a:tr h="1708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81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4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Unldade</a:t>
                      </a:r>
                      <a:r>
                        <a:rPr dirty="0" sz="850" spc="10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7.573,68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</a:tr>
              <a:tr h="159385">
                <a:tc>
                  <a:txBody>
                    <a:bodyPr/>
                    <a:lstStyle/>
                    <a:p>
                      <a:pPr marL="153670">
                        <a:lnSpc>
                          <a:spcPts val="1005"/>
                        </a:lnSpc>
                      </a:pPr>
                      <a:r>
                        <a:rPr dirty="0" sz="85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01.08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850" spc="-3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1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2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Obras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2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2245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2.805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50" spc="-7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7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Oeeracionalizaçăo</a:t>
                      </a:r>
                      <a:r>
                        <a:rPr dirty="0" sz="850" spc="-2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das </a:t>
                      </a:r>
                      <a:r>
                        <a:rPr dirty="0" sz="850" spc="-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2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348990" algn="l"/>
                        </a:tabLst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50" spc="3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50" spc="6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3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50" spc="-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1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14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JUR(DICA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5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4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2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3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4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16.073,68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73355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3.3.9.0.92.00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 gridSpan="2"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348990" algn="l"/>
                        </a:tabLst>
                      </a:pPr>
                      <a:r>
                        <a:rPr dirty="0" baseline="3267" sz="1275" spc="1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DESPESAS </a:t>
                      </a:r>
                      <a:r>
                        <a:rPr dirty="0" baseline="3267" sz="1275" spc="1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7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1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EXERCÍCIOS</a:t>
                      </a:r>
                      <a:r>
                        <a:rPr dirty="0" baseline="3267" sz="1275" spc="112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ANTERIORES</a:t>
                      </a:r>
                      <a:r>
                        <a:rPr dirty="0" baseline="3267" sz="127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5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6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năo</a:t>
                      </a:r>
                      <a:r>
                        <a:rPr dirty="0" sz="850" spc="-2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lmDosto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60.000,00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496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4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7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6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7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6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76.073,68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813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8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3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Unldade</a:t>
                      </a:r>
                      <a:r>
                        <a:rPr dirty="0" sz="850" spc="10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Rț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54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76.072,68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70180"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8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01.10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3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Secretarla</a:t>
                      </a:r>
                      <a:r>
                        <a:rPr dirty="0" sz="850" spc="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50" spc="-1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4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Trabalho,</a:t>
                      </a:r>
                      <a:r>
                        <a:rPr dirty="0" sz="850" spc="-3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Emprego</a:t>
                      </a:r>
                      <a:r>
                        <a:rPr dirty="0" sz="850" spc="3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8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Renda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2.863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 gridSpan="2"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7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Manutençäo</a:t>
                      </a:r>
                      <a:r>
                        <a:rPr dirty="0" sz="850" spc="6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6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Operacionalizaçăo</a:t>
                      </a:r>
                      <a:r>
                        <a:rPr dirty="0" sz="850" spc="-2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50" spc="7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2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gridSpan="2"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348990" algn="l"/>
                        </a:tabLst>
                      </a:pPr>
                      <a:r>
                        <a:rPr dirty="0" baseline="3267" sz="1275" spc="-1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267" sz="1275" spc="44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baseline="3267" sz="1275" spc="1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6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267" sz="1275" spc="82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322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-37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267" sz="1275" spc="232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JURIDICA</a:t>
                      </a:r>
                      <a:r>
                        <a:rPr dirty="0" baseline="3267" sz="127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5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Rovalties</a:t>
                      </a:r>
                      <a:r>
                        <a:rPr dirty="0" sz="850" spc="-3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8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4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União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4769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800.000,00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</a:tr>
              <a:tr h="161290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2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3.3.9.0.92.00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  <a:tc gridSpan="2"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85"/>
                        </a:spcBef>
                        <a:tabLst>
                          <a:tab pos="3353435" algn="l"/>
                        </a:tabLst>
                      </a:pPr>
                      <a:r>
                        <a:rPr dirty="0" sz="850" spc="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sz="850" spc="2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EXERCÍCIOS</a:t>
                      </a:r>
                      <a:r>
                        <a:rPr dirty="0" sz="850" spc="9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ANTERIORES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8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1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90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139.612,15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803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49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4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8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do </a:t>
                      </a:r>
                      <a:r>
                        <a:rPr dirty="0" sz="850" spc="-3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3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65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4769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30">
                          <a:solidFill>
                            <a:srgbClr val="151515"/>
                          </a:solidFill>
                          <a:latin typeface="Arial Black"/>
                          <a:cs typeface="Arial Black"/>
                        </a:rPr>
                        <a:t>939.612,15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651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49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4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9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5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2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RR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778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939.612,15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53670">
                <a:tc>
                  <a:txBody>
                    <a:bodyPr/>
                    <a:lstStyle/>
                    <a:p>
                      <a:pPr marL="156845">
                        <a:lnSpc>
                          <a:spcPts val="1005"/>
                        </a:lnSpc>
                      </a:pPr>
                      <a:r>
                        <a:rPr dirty="0" sz="85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01.11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850" spc="-3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50" spc="4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2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Meio</a:t>
                      </a:r>
                      <a:r>
                        <a:rPr dirty="0" sz="850" spc="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Ambiente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2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9070"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2.823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baseline="3267" sz="1275" spc="-13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Manuten0äo</a:t>
                      </a:r>
                      <a:r>
                        <a:rPr dirty="0" baseline="3267" sz="1275" spc="157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267" sz="1275" spc="1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97">
                          <a:latin typeface="Lucida Sans Unicode"/>
                          <a:cs typeface="Lucida Sans Unicode"/>
                        </a:rPr>
                        <a:t>Operacionaliza</a:t>
                      </a:r>
                      <a:r>
                        <a:rPr dirty="0" sz="850" spc="-65">
                          <a:latin typeface="Lucida Sans Unicode"/>
                          <a:cs typeface="Lucida Sans Unicode"/>
                        </a:rPr>
                        <a:t>că</a:t>
                      </a:r>
                      <a:r>
                        <a:rPr dirty="0" baseline="3267" sz="1275" spc="-97"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267" sz="1275" spc="-17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82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baseline="3267" sz="1275" spc="-22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3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3.3.9.0.92.00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"/>
                </a:tc>
                <a:tc gridSpan="2"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50"/>
                        </a:spcBef>
                        <a:tabLst>
                          <a:tab pos="3351529" algn="l"/>
                        </a:tabLst>
                      </a:pPr>
                      <a:r>
                        <a:rPr dirty="0" sz="8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sz="850" spc="1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EXERCICIOS</a:t>
                      </a:r>
                      <a:r>
                        <a:rPr dirty="0" sz="850" spc="13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ANTERIORES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5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3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năo</a:t>
                      </a:r>
                      <a:r>
                        <a:rPr dirty="0" sz="850" spc="1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2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lmgosto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45.000,00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6258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3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1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3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45.000,00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613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3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9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6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0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RŞ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45.000,00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58115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</a:pPr>
                      <a:r>
                        <a:rPr dirty="0" sz="850" spc="-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01.13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14935">
                        <a:lnSpc>
                          <a:spcPct val="100000"/>
                        </a:lnSpc>
                      </a:pPr>
                      <a:r>
                        <a:rPr dirty="0" sz="850" spc="-3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Secretarła</a:t>
                      </a:r>
                      <a:r>
                        <a:rPr dirty="0" sz="850" spc="2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Servişos</a:t>
                      </a:r>
                      <a:r>
                        <a:rPr dirty="0" sz="850" spc="-2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Públicos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9070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2.039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gridSpan="2">
                  <a:txBody>
                    <a:bodyPr/>
                    <a:lstStyle/>
                    <a:p>
                      <a:pPr marL="116839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4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Servlcos</a:t>
                      </a:r>
                      <a:r>
                        <a:rPr dirty="0" sz="850" spc="-2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8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latin typeface="Lucida Sans Unicode"/>
                          <a:cs typeface="Lucida Sans Unicode"/>
                        </a:rPr>
                        <a:t>Limoeza</a:t>
                      </a:r>
                      <a:r>
                        <a:rPr dirty="0" sz="85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Púlica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3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3.3.9.0.92.00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>
                    <a:lnB w="19050">
                      <a:solidFill>
                        <a:srgbClr val="444444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14935">
                        <a:lnSpc>
                          <a:spcPct val="100000"/>
                        </a:lnSpc>
                        <a:spcBef>
                          <a:spcPts val="70"/>
                        </a:spcBef>
                        <a:tabLst>
                          <a:tab pos="3359150" algn="l"/>
                        </a:tabLst>
                      </a:pPr>
                      <a:r>
                        <a:rPr dirty="0" sz="850" spc="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2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EXERCICIOS</a:t>
                      </a:r>
                      <a:r>
                        <a:rPr dirty="0" sz="850" spc="7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ANTERIORES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8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1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nâo</a:t>
                      </a:r>
                      <a:r>
                        <a:rPr dirty="0" sz="850" spc="-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>
                    <a:lnB w="19050">
                      <a:solidFill>
                        <a:srgbClr val="44444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455.000,00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>
                    <a:lnB w="19050">
                      <a:solidFill>
                        <a:srgbClr val="444444"/>
                      </a:solidFill>
                      <a:prstDash val="solid"/>
                    </a:lnB>
                  </a:tcPr>
                </a:tc>
              </a:tr>
              <a:tr h="1231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444444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 marR="1361440">
                        <a:lnSpc>
                          <a:spcPts val="690"/>
                        </a:lnSpc>
                        <a:spcBef>
                          <a:spcPts val="180"/>
                        </a:spcBef>
                      </a:pPr>
                      <a:r>
                        <a:rPr dirty="0" sz="60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Servaux</a:t>
                      </a:r>
                      <a:endParaRPr sz="6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>
                    <a:lnT w="19050">
                      <a:solidFill>
                        <a:srgbClr val="444444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ts val="690"/>
                        </a:lnSpc>
                        <a:spcBef>
                          <a:spcPts val="180"/>
                        </a:spcBef>
                      </a:pPr>
                      <a:r>
                        <a:rPr dirty="0" sz="600" spc="-3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PÂgina</a:t>
                      </a:r>
                      <a:r>
                        <a:rPr dirty="0" sz="600" spc="1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600" spc="-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1</a:t>
                      </a:r>
                      <a:r>
                        <a:rPr dirty="0" sz="600" spc="-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600" spc="-3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600" spc="-2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600" spc="-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4</a:t>
                      </a:r>
                      <a:endParaRPr sz="6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>
                    <a:lnT w="19050">
                      <a:solidFill>
                        <a:srgbClr val="444444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1137500" y="51271"/>
            <a:ext cx="3192780" cy="577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2314" sz="1800" b="1">
                <a:solidFill>
                  <a:srgbClr val="1D1D1D"/>
                </a:solidFill>
                <a:latin typeface="Arial"/>
                <a:cs typeface="Arial"/>
              </a:rPr>
              <a:t>PREFEITURA</a:t>
            </a:r>
            <a:r>
              <a:rPr dirty="0" baseline="2314" sz="1800" spc="112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baseline="2314" sz="1800" b="1">
                <a:solidFill>
                  <a:srgbClr val="111111"/>
                </a:solidFill>
                <a:latin typeface="Arial"/>
                <a:cs typeface="Arial"/>
              </a:rPr>
              <a:t>MUNICIPAL</a:t>
            </a:r>
            <a:r>
              <a:rPr dirty="0" baseline="2314" sz="1800" spc="3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baseline="2314" sz="1800" b="1">
                <a:solidFill>
                  <a:srgbClr val="2D2D2D"/>
                </a:solidFill>
                <a:latin typeface="Arial"/>
                <a:cs typeface="Arial"/>
              </a:rPr>
              <a:t>DE</a:t>
            </a:r>
            <a:r>
              <a:rPr dirty="0" baseline="2314" sz="1800" spc="-3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1C1C1C"/>
                </a:solidFill>
                <a:latin typeface="Arial"/>
                <a:cs typeface="Arial"/>
              </a:rPr>
              <a:t>S</a:t>
            </a:r>
            <a:r>
              <a:rPr dirty="0" baseline="2314" sz="1800" spc="-15" b="1">
                <a:solidFill>
                  <a:srgbClr val="1C1C1C"/>
                </a:solidFill>
                <a:latin typeface="Arial"/>
                <a:cs typeface="Arial"/>
              </a:rPr>
              <a:t>EROPEDICA</a:t>
            </a:r>
            <a:endParaRPr baseline="2314" sz="1800">
              <a:latin typeface="Arial"/>
              <a:cs typeface="Arial"/>
            </a:endParaRPr>
          </a:p>
          <a:p>
            <a:pPr marL="16510" marR="2013585">
              <a:lnSpc>
                <a:spcPct val="119900"/>
              </a:lnSpc>
              <a:spcBef>
                <a:spcPts val="455"/>
              </a:spcBef>
            </a:pPr>
            <a:r>
              <a:rPr dirty="0" sz="850" spc="-20">
                <a:solidFill>
                  <a:srgbClr val="151515"/>
                </a:solidFill>
                <a:latin typeface="Lucida Sans Unicode"/>
                <a:cs typeface="Lucida Sans Unicode"/>
              </a:rPr>
              <a:t>Rua </a:t>
            </a:r>
            <a:r>
              <a:rPr dirty="0" sz="850" spc="-40">
                <a:solidFill>
                  <a:srgbClr val="212121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1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212121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50" spc="-9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12121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35">
                <a:solidFill>
                  <a:srgbClr val="0F0F0F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-1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 b="1">
                <a:solidFill>
                  <a:srgbClr val="181818"/>
                </a:solidFill>
                <a:latin typeface="Arial"/>
                <a:cs typeface="Arial"/>
              </a:rPr>
              <a:t>Caxiss</a:t>
            </a:r>
            <a:endParaRPr sz="85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908907" y="1234983"/>
            <a:ext cx="2972435" cy="7188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30935">
              <a:lnSpc>
                <a:spcPct val="100000"/>
              </a:lnSpc>
              <a:spcBef>
                <a:spcPts val="100"/>
              </a:spcBef>
            </a:pPr>
            <a:r>
              <a:rPr dirty="0" sz="850" spc="-70">
                <a:solidFill>
                  <a:srgbClr val="111111"/>
                </a:solidFill>
                <a:latin typeface="Lucida Sans Unicode"/>
                <a:cs typeface="Lucida Sans Unicode"/>
              </a:rPr>
              <a:t>Decreto</a:t>
            </a:r>
            <a:r>
              <a:rPr dirty="0" sz="850" spc="-4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32323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8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C1C1C"/>
                </a:solidFill>
                <a:latin typeface="Lucida Sans Unicode"/>
                <a:cs typeface="Lucida Sans Unicode"/>
              </a:rPr>
              <a:t>3100</a:t>
            </a:r>
            <a:r>
              <a:rPr dirty="0" sz="850" spc="-1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8282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83838"/>
                </a:solidFill>
                <a:latin typeface="Lucida Sans Unicode"/>
                <a:cs typeface="Lucida Sans Unicode"/>
              </a:rPr>
              <a:t>2</a:t>
            </a:r>
            <a:r>
              <a:rPr dirty="0" sz="850" spc="33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24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61616"/>
                </a:solidFill>
                <a:latin typeface="Lucida Sans Unicode"/>
                <a:cs typeface="Lucida Sans Unicode"/>
              </a:rPr>
              <a:t>janeiro,</a:t>
            </a:r>
            <a:r>
              <a:rPr dirty="0" sz="850" spc="-5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333333"/>
                </a:solidFill>
                <a:latin typeface="Lucida Sans Unicode"/>
                <a:cs typeface="Lucida Sans Unicode"/>
              </a:rPr>
              <a:t>2026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230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2700" marR="34290" indent="3175">
              <a:lnSpc>
                <a:spcPts val="960"/>
              </a:lnSpc>
            </a:pPr>
            <a:r>
              <a:rPr dirty="0" sz="850" spc="-80">
                <a:solidFill>
                  <a:srgbClr val="282828"/>
                </a:solidFill>
                <a:latin typeface="Lucida Sans Unicode"/>
                <a:cs typeface="Lucida Sans Unicode"/>
              </a:rPr>
              <a:t>Abre</a:t>
            </a:r>
            <a:r>
              <a:rPr dirty="0" sz="850" spc="-4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F0F0F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1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11111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5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32323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3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D1D1D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-1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total</a:t>
            </a:r>
            <a:r>
              <a:rPr dirty="0" sz="850" spc="-65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343434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51515"/>
                </a:solidFill>
                <a:latin typeface="Lucida Sans Unicode"/>
                <a:cs typeface="Lucida Sans Unicode"/>
              </a:rPr>
              <a:t>R$3.239.144,61,</a:t>
            </a:r>
            <a:r>
              <a:rPr dirty="0" sz="850" spc="-6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212121"/>
                </a:solidFill>
                <a:latin typeface="Lucida Sans Unicode"/>
                <a:cs typeface="Lucida Sans Unicode"/>
              </a:rPr>
              <a:t>para </a:t>
            </a:r>
            <a:r>
              <a:rPr dirty="0" sz="850" spc="-70">
                <a:solidFill>
                  <a:srgbClr val="111111"/>
                </a:solidFill>
                <a:latin typeface="Lucida Sans Unicode"/>
                <a:cs typeface="Lucida Sans Unicode"/>
              </a:rPr>
              <a:t>fins</a:t>
            </a:r>
            <a:r>
              <a:rPr dirty="0" sz="850" spc="-4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F1F1F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9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2F2F2F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-6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especifíca</a:t>
            </a:r>
            <a:r>
              <a:rPr dirty="0" sz="850" spc="50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43434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7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C1C1C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1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62626"/>
                </a:solidFill>
                <a:latin typeface="Lucida Sans Unicode"/>
                <a:cs typeface="Lucida Sans Unicode"/>
              </a:rPr>
              <a:t>outras</a:t>
            </a:r>
            <a:r>
              <a:rPr dirty="0" sz="850" spc="-3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A1A1A"/>
                </a:solidFill>
                <a:latin typeface="Lucida Sans Unicode"/>
                <a:cs typeface="Lucida Sans Unicode"/>
              </a:rPr>
              <a:t>providências.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52567" y="2442811"/>
            <a:ext cx="6619875" cy="98551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3500" marR="55880" indent="821055">
              <a:lnSpc>
                <a:spcPct val="150500"/>
              </a:lnSpc>
              <a:spcBef>
                <a:spcPts val="100"/>
              </a:spcBef>
            </a:pPr>
            <a:r>
              <a:rPr dirty="0" baseline="-9803" sz="1275" spc="-75">
                <a:solidFill>
                  <a:srgbClr val="343434"/>
                </a:solidFill>
                <a:latin typeface="Lucida Sans Unicode"/>
                <a:cs typeface="Lucida Sans Unicode"/>
              </a:rPr>
              <a:t>O</a:t>
            </a:r>
            <a:r>
              <a:rPr dirty="0" baseline="-9803" sz="1275" spc="-6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baseline="-9803" sz="1275">
                <a:solidFill>
                  <a:srgbClr val="161616"/>
                </a:solidFill>
                <a:latin typeface="Lucida Sans Unicode"/>
                <a:cs typeface="Lucida Sans Unicode"/>
              </a:rPr>
              <a:t>PREFEITO</a:t>
            </a:r>
            <a:r>
              <a:rPr dirty="0" baseline="-9803" sz="1275" spc="-22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0C0C0C"/>
                </a:solidFill>
                <a:latin typeface="Lucida Sans Unicode"/>
                <a:cs typeface="Lucida Sans Unicode"/>
              </a:rPr>
              <a:t>MUNICIPAL,</a:t>
            </a:r>
            <a:r>
              <a:rPr dirty="0" sz="85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A1A1A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10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B2B2B"/>
                </a:solidFill>
                <a:latin typeface="Lucida Sans Unicode"/>
                <a:cs typeface="Lucida Sans Unicode"/>
              </a:rPr>
              <a:t>uso</a:t>
            </a:r>
            <a:r>
              <a:rPr dirty="0" sz="850" spc="-4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14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11111"/>
                </a:solidFill>
                <a:latin typeface="Lucida Sans Unicode"/>
                <a:cs typeface="Lucida Sans Unicode"/>
              </a:rPr>
              <a:t>suas</a:t>
            </a:r>
            <a:r>
              <a:rPr dirty="0" sz="850" spc="-4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11111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850" spc="-1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51515"/>
                </a:solidFill>
                <a:latin typeface="Lucida Sans Unicode"/>
                <a:cs typeface="Lucida Sans Unicode"/>
              </a:rPr>
              <a:t>legais,</a:t>
            </a:r>
            <a:r>
              <a:rPr dirty="0" sz="850" spc="3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C0C0C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850" spc="-8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43434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9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6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31313"/>
                </a:solidFill>
                <a:latin typeface="Lucida Sans Unicode"/>
                <a:cs typeface="Lucida Sans Unicode"/>
              </a:rPr>
              <a:t>acordo</a:t>
            </a:r>
            <a:r>
              <a:rPr dirty="0" sz="850" spc="2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D1D1D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3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444444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3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32323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2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Ihe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A1A1A"/>
                </a:solidFill>
                <a:latin typeface="Lucida Sans Unicode"/>
                <a:cs typeface="Lucida Sans Unicode"/>
              </a:rPr>
              <a:t>confere</a:t>
            </a:r>
            <a:r>
              <a:rPr dirty="0" sz="850" spc="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444444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5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12121"/>
                </a:solidFill>
                <a:latin typeface="Lucida Sans Unicode"/>
                <a:cs typeface="Lucida Sans Unicode"/>
              </a:rPr>
              <a:t>art.</a:t>
            </a:r>
            <a:r>
              <a:rPr dirty="0" sz="850" spc="-4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32323"/>
                </a:solidFill>
                <a:latin typeface="Lucida Sans Unicode"/>
                <a:cs typeface="Lucida Sans Unicode"/>
              </a:rPr>
              <a:t>8º</a:t>
            </a:r>
            <a:r>
              <a:rPr dirty="0" sz="850" spc="22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82828"/>
                </a:solidFill>
                <a:latin typeface="Lucida Sans Unicode"/>
                <a:cs typeface="Lucida Sans Unicode"/>
              </a:rPr>
              <a:t>da </a:t>
            </a:r>
            <a:r>
              <a:rPr dirty="0" sz="850">
                <a:solidFill>
                  <a:srgbClr val="232323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12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F2F2F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8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0">
                <a:solidFill>
                  <a:srgbClr val="161616"/>
                </a:solidFill>
                <a:latin typeface="Lucida Sans Unicode"/>
                <a:cs typeface="Lucida Sans Unicode"/>
              </a:rPr>
              <a:t>933/2025</a:t>
            </a:r>
            <a:r>
              <a:rPr dirty="0" sz="850" spc="-2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A1A1A"/>
                </a:solidFill>
                <a:latin typeface="Lucida Sans Unicode"/>
                <a:cs typeface="Lucida Sans Unicode"/>
              </a:rPr>
              <a:t>datada</a:t>
            </a:r>
            <a:r>
              <a:rPr dirty="0" sz="85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5">
                <a:solidFill>
                  <a:srgbClr val="0F0F0F"/>
                </a:solidFill>
                <a:latin typeface="Lucida Sans Unicode"/>
                <a:cs typeface="Lucida Sans Unicode"/>
              </a:rPr>
              <a:t>29/12/2025,</a:t>
            </a:r>
            <a:r>
              <a:rPr dirty="0" sz="850" spc="5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publicada</a:t>
            </a:r>
            <a:r>
              <a:rPr dirty="0" sz="850" spc="50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F1F1F"/>
                </a:solidFill>
                <a:latin typeface="Lucida Sans Unicode"/>
                <a:cs typeface="Lucida Sans Unicode"/>
              </a:rPr>
              <a:t>em</a:t>
            </a:r>
            <a:r>
              <a:rPr dirty="0" sz="850" spc="14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51515"/>
                </a:solidFill>
                <a:latin typeface="Lucida Sans Unicode"/>
                <a:cs typeface="Lucida Sans Unicode"/>
              </a:rPr>
              <a:t>29/12/2025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850">
              <a:latin typeface="Lucida Sans Unicode"/>
              <a:cs typeface="Lucida Sans Unicode"/>
            </a:endParaRPr>
          </a:p>
          <a:p>
            <a:pPr marL="57150">
              <a:lnSpc>
                <a:spcPct val="100000"/>
              </a:lnSpc>
            </a:pPr>
            <a:r>
              <a:rPr dirty="0" u="heavy" sz="850" spc="-65">
                <a:solidFill>
                  <a:srgbClr val="2D2D2D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heavy" sz="850" spc="-60">
                <a:solidFill>
                  <a:srgbClr val="2D2D2D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2F2F2F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50" spc="70">
                <a:solidFill>
                  <a:srgbClr val="2F2F2F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solidFill>
                  <a:srgbClr val="313131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heavy" sz="850" spc="-75">
                <a:solidFill>
                  <a:srgbClr val="313131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50">
                <a:solidFill>
                  <a:srgbClr val="1A1A1A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heavy" sz="850" spc="-70">
                <a:solidFill>
                  <a:srgbClr val="1A1A1A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2B2B2B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50" spc="45">
                <a:solidFill>
                  <a:srgbClr val="2B2B2B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90">
                <a:solidFill>
                  <a:srgbClr val="383838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heavy" sz="850" spc="-55">
                <a:solidFill>
                  <a:srgbClr val="383838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25">
                <a:solidFill>
                  <a:srgbClr val="1C1C1C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A:</a:t>
            </a:r>
            <a:endParaRPr sz="850">
              <a:latin typeface="Lucida Sans Unicode"/>
              <a:cs typeface="Lucida Sans Unicode"/>
            </a:endParaRPr>
          </a:p>
          <a:p>
            <a:pPr marL="370840">
              <a:lnSpc>
                <a:spcPct val="100000"/>
              </a:lnSpc>
              <a:spcBef>
                <a:spcPts val="1140"/>
              </a:spcBef>
            </a:pPr>
            <a:r>
              <a:rPr dirty="0" sz="850" spc="-90">
                <a:latin typeface="Lucida Sans Unicode"/>
                <a:cs typeface="Lucida Sans Unicode"/>
              </a:rPr>
              <a:t>Artigo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A2A2A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8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F2F2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212121"/>
                </a:solidFill>
                <a:latin typeface="Lucida Sans Unicode"/>
                <a:cs typeface="Lucida Sans Unicode"/>
              </a:rPr>
              <a:t>Fica</a:t>
            </a:r>
            <a:r>
              <a:rPr dirty="0" sz="850" spc="4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61616"/>
                </a:solidFill>
                <a:latin typeface="Lucida Sans Unicode"/>
                <a:cs typeface="Lucida Sans Unicode"/>
              </a:rPr>
              <a:t>aberto</a:t>
            </a:r>
            <a:r>
              <a:rPr dirty="0" sz="850" spc="-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F0F0F"/>
                </a:solidFill>
                <a:latin typeface="Lucida Sans Unicode"/>
                <a:cs typeface="Lucida Sans Unicode"/>
              </a:rPr>
              <a:t>crédİto</a:t>
            </a:r>
            <a:r>
              <a:rPr dirty="0" sz="850" spc="1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C0C0C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3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0E0E0E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8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11111"/>
                </a:solidFill>
                <a:latin typeface="Lucida Sans Unicode"/>
                <a:cs typeface="Lucida Sans Unicode"/>
              </a:rPr>
              <a:t>seguintes</a:t>
            </a:r>
            <a:r>
              <a:rPr dirty="0" sz="850" spc="1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C1C1C"/>
                </a:solidFill>
                <a:latin typeface="Lucida Sans Unicode"/>
                <a:cs typeface="Lucida Sans Unicode"/>
              </a:rPr>
              <a:t>dotações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51551" y="4173335"/>
            <a:ext cx="2721610" cy="37655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heavy" sz="850" spc="-40">
                <a:solidFill>
                  <a:srgbClr val="1C1C1C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Dotaçôes</a:t>
            </a:r>
            <a:r>
              <a:rPr dirty="0" u="heavy" sz="850" spc="5">
                <a:solidFill>
                  <a:srgbClr val="1C1C1C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 b="1">
                <a:solidFill>
                  <a:srgbClr val="181818"/>
                </a:solidFill>
                <a:uFill>
                  <a:solidFill>
                    <a:srgbClr val="3B3F3F"/>
                  </a:solidFill>
                </a:uFill>
                <a:latin typeface="Arial"/>
                <a:cs typeface="Arial"/>
              </a:rPr>
              <a:t>Suplementadas</a:t>
            </a:r>
            <a:r>
              <a:rPr dirty="0" u="heavy" sz="850" spc="500" b="1">
                <a:solidFill>
                  <a:srgbClr val="181818"/>
                </a:solidFill>
                <a:uFill>
                  <a:solidFill>
                    <a:srgbClr val="3B3F3F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64769">
              <a:lnSpc>
                <a:spcPct val="100000"/>
              </a:lnSpc>
              <a:spcBef>
                <a:spcPts val="290"/>
              </a:spcBef>
            </a:pPr>
            <a:r>
              <a:rPr dirty="0" sz="1000" spc="-10" b="1">
                <a:solidFill>
                  <a:srgbClr val="242424"/>
                </a:solidFill>
                <a:latin typeface="Arial"/>
                <a:cs typeface="Arial"/>
              </a:rPr>
              <a:t>PREFEITURA</a:t>
            </a:r>
            <a:r>
              <a:rPr dirty="0" sz="1000" spc="80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62626"/>
                </a:solidFill>
                <a:latin typeface="Arial"/>
                <a:cs typeface="Arial"/>
              </a:rPr>
              <a:t>MUNICIPAL</a:t>
            </a:r>
            <a:r>
              <a:rPr dirty="0" sz="1000" spc="80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32323"/>
                </a:solidFill>
                <a:latin typeface="Arial"/>
                <a:cs typeface="Arial"/>
              </a:rPr>
              <a:t>DE</a:t>
            </a:r>
            <a:r>
              <a:rPr dirty="0" sz="1000" spc="-1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11111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8976" y="977839"/>
            <a:ext cx="6714744" cy="10661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9936" y="176681"/>
            <a:ext cx="740664" cy="725001"/>
          </a:xfrm>
          <a:prstGeom prst="rect">
            <a:avLst/>
          </a:prstGeom>
        </p:spPr>
      </p:pic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262127" y="7816429"/>
          <a:ext cx="6791325" cy="19627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50265"/>
                <a:gridCol w="3105150"/>
                <a:gridCol w="2090419"/>
                <a:gridCol w="668654"/>
              </a:tblGrid>
              <a:tr h="147955">
                <a:tc>
                  <a:txBody>
                    <a:bodyPr/>
                    <a:lstStyle/>
                    <a:p>
                      <a:pPr marL="15367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01.04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940"/>
                        </a:lnSpc>
                      </a:pPr>
                      <a:r>
                        <a:rPr dirty="0" sz="850" spc="-3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Secretària</a:t>
                      </a:r>
                      <a:r>
                        <a:rPr dirty="0" sz="850" spc="15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3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Govemo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2245"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2.798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7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4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latin typeface="Lucida Sans Unicode"/>
                          <a:cs typeface="Lucida Sans Unicode"/>
                        </a:rPr>
                        <a:t>Operacionalizacăo </a:t>
                      </a:r>
                      <a:r>
                        <a:rPr dirty="0" sz="850" spc="-6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4305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2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50" spc="4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SERVIÇ•OS</a:t>
                      </a:r>
                      <a:r>
                        <a:rPr dirty="0" sz="850" spc="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50" spc="2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6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17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JURÎDICA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5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3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1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2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lmoosto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27.994,60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847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496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3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8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6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Projeto </a:t>
                      </a:r>
                      <a:r>
                        <a:rPr dirty="0" sz="850" i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50" spc="7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-4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RŞ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27.994,60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813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4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Totai</a:t>
                      </a:r>
                      <a:r>
                        <a:rPr dirty="0" sz="850" spc="-9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8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unidaae</a:t>
                      </a:r>
                      <a:r>
                        <a:rPr dirty="0" sz="850" spc="9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27.994,so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65735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85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01.05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3175"/>
                </a:tc>
                <a:tc gridSpan="2"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850" spc="-3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50" spc="5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Munlcipal</a:t>
                      </a:r>
                      <a:r>
                        <a:rPr dirty="0" sz="850" spc="6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PlaneJamento,</a:t>
                      </a:r>
                      <a:r>
                        <a:rPr dirty="0" sz="850" spc="8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Desenvolvimento</a:t>
                      </a:r>
                      <a:r>
                        <a:rPr dirty="0" sz="850" spc="-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Sustentável,</a:t>
                      </a:r>
                      <a:r>
                        <a:rPr dirty="0" sz="850" spc="3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Indúst.</a:t>
                      </a:r>
                      <a:r>
                        <a:rPr dirty="0" sz="850" spc="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10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Co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2.799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 gridSpan="2"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7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Operacionalizacão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4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50" spc="3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3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3.3.9.0.35.00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gridSpan="2">
                  <a:txBody>
                    <a:bodyPr/>
                    <a:lstStyle/>
                    <a:p>
                      <a:pPr marL="116839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3359150" algn="l"/>
                        </a:tabLst>
                      </a:pPr>
                      <a:r>
                        <a:rPr dirty="0" sz="85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SERVICOS </a:t>
                      </a:r>
                      <a:r>
                        <a:rPr dirty="0" sz="8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6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CONSULTORIA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8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2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3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3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20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20.000,00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7780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625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3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3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5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Rț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20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20.000,00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3335"/>
                </a:tc>
              </a:tr>
              <a:tr h="1784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6702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50" spc="-4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0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50" spc="-25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20.000,00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1590"/>
                </a:tc>
              </a:tr>
              <a:tr h="174625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01.08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B w="19050">
                      <a:solidFill>
                        <a:srgbClr val="444444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128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850" spc="-3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1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Obras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B w="19050">
                      <a:solidFill>
                        <a:srgbClr val="44444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9050">
                      <a:solidFill>
                        <a:srgbClr val="444444"/>
                      </a:solidFill>
                      <a:prstDash val="solid"/>
                    </a:lnB>
                  </a:tcPr>
                </a:tc>
              </a:tr>
              <a:tr h="1181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444444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444444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625"/>
                        </a:lnSpc>
                        <a:spcBef>
                          <a:spcPts val="204"/>
                        </a:spcBef>
                      </a:pPr>
                      <a:r>
                        <a:rPr dirty="0" sz="550">
                          <a:latin typeface="Lucida Sans Unicode"/>
                          <a:cs typeface="Lucida Sans Unicode"/>
                        </a:rPr>
                        <a:t>Pêgina</a:t>
                      </a:r>
                      <a:r>
                        <a:rPr dirty="0" sz="55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5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2</a:t>
                      </a:r>
                      <a:r>
                        <a:rPr dirty="0" sz="55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55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550" spc="2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550" spc="-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4</a:t>
                      </a:r>
                      <a:endParaRPr sz="5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>
                    <a:lnT w="19050">
                      <a:solidFill>
                        <a:srgbClr val="444444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880360" y="9708323"/>
            <a:ext cx="274319" cy="57878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068758" y="84525"/>
            <a:ext cx="3272790" cy="589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6666" sz="1875">
                <a:solidFill>
                  <a:srgbClr val="181818"/>
                </a:solidFill>
                <a:latin typeface="Lucida Sans Unicode"/>
                <a:cs typeface="Lucida Sans Unicode"/>
              </a:rPr>
              <a:t>P</a:t>
            </a:r>
            <a:r>
              <a:rPr dirty="0" baseline="-2222" sz="1875">
                <a:solidFill>
                  <a:srgbClr val="181818"/>
                </a:solidFill>
                <a:latin typeface="Lucida Sans Unicode"/>
                <a:cs typeface="Lucida Sans Unicode"/>
              </a:rPr>
              <a:t>REFEITURA</a:t>
            </a:r>
            <a:r>
              <a:rPr dirty="0" baseline="-2222" sz="1875" spc="66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baseline="2222" sz="1875">
                <a:solidFill>
                  <a:srgbClr val="212121"/>
                </a:solidFill>
                <a:latin typeface="Lucida Sans Unicode"/>
                <a:cs typeface="Lucida Sans Unicode"/>
              </a:rPr>
              <a:t>MUNICIPA</a:t>
            </a:r>
            <a:r>
              <a:rPr dirty="0" baseline="6666" sz="1875">
                <a:solidFill>
                  <a:srgbClr val="212121"/>
                </a:solidFill>
                <a:latin typeface="Lucida Sans Unicode"/>
                <a:cs typeface="Lucida Sans Unicode"/>
              </a:rPr>
              <a:t>L</a:t>
            </a:r>
            <a:r>
              <a:rPr dirty="0" baseline="6666" sz="1875" spc="-127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baseline="2222" sz="1875" spc="-15" b="1">
                <a:solidFill>
                  <a:srgbClr val="262626"/>
                </a:solidFill>
                <a:latin typeface="Arial"/>
                <a:cs typeface="Arial"/>
              </a:rPr>
              <a:t>DE</a:t>
            </a:r>
            <a:r>
              <a:rPr dirty="0" baseline="2222" sz="1875" spc="-22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250" spc="-10" b="1">
                <a:solidFill>
                  <a:srgbClr val="1D1D1D"/>
                </a:solidFill>
                <a:latin typeface="Arial"/>
                <a:cs typeface="Arial"/>
              </a:rPr>
              <a:t>S</a:t>
            </a:r>
            <a:r>
              <a:rPr dirty="0" baseline="2222" sz="1875" spc="-15" b="1">
                <a:solidFill>
                  <a:srgbClr val="1D1D1D"/>
                </a:solidFill>
                <a:latin typeface="Arial"/>
                <a:cs typeface="Arial"/>
              </a:rPr>
              <a:t>EROPEDIC</a:t>
            </a:r>
            <a:r>
              <a:rPr dirty="0" baseline="6666" sz="1875" spc="-15" b="1">
                <a:solidFill>
                  <a:srgbClr val="1D1D1D"/>
                </a:solidFill>
                <a:latin typeface="Arial"/>
                <a:cs typeface="Arial"/>
              </a:rPr>
              <a:t>A</a:t>
            </a:r>
            <a:endParaRPr baseline="6666" sz="1875">
              <a:latin typeface="Arial"/>
              <a:cs typeface="Arial"/>
            </a:endParaRPr>
          </a:p>
          <a:p>
            <a:pPr marL="42545" marR="2063750" indent="-3175">
              <a:lnSpc>
                <a:spcPct val="119900"/>
              </a:lnSpc>
              <a:spcBef>
                <a:spcPts val="495"/>
              </a:spcBef>
            </a:pPr>
            <a:r>
              <a:rPr dirty="0" sz="850" spc="-10">
                <a:solidFill>
                  <a:srgbClr val="1A1A1A"/>
                </a:solidFill>
                <a:latin typeface="Lucida Sans Unicode"/>
                <a:cs typeface="Lucida Sans Unicode"/>
              </a:rPr>
              <a:t>Rua</a:t>
            </a:r>
            <a:r>
              <a:rPr dirty="0" sz="850" spc="-1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61616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2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Lucida Sans Unicode"/>
                <a:cs typeface="Lucida Sans Unicode"/>
              </a:rPr>
              <a:t>Lourenşo,</a:t>
            </a:r>
            <a:r>
              <a:rPr dirty="0" sz="850" spc="-4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A1A1A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40">
                <a:solidFill>
                  <a:srgbClr val="212121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-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F1F1F"/>
                </a:solidFill>
                <a:latin typeface="Lucida Sans Unicode"/>
                <a:cs typeface="Lucida Sans Unicode"/>
              </a:rPr>
              <a:t>Caxłas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42407" y="1856830"/>
            <a:ext cx="2724785" cy="359410"/>
          </a:xfrm>
          <a:prstGeom prst="rect">
            <a:avLst/>
          </a:prstGeom>
        </p:spPr>
        <p:txBody>
          <a:bodyPr wrap="square" lIns="0" tIns="361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dirty="0" u="heavy" sz="850" spc="-35">
                <a:solidFill>
                  <a:srgbClr val="262626"/>
                </a:solidFill>
                <a:uFill>
                  <a:solidFill>
                    <a:srgbClr val="3F3F3F"/>
                  </a:solidFill>
                </a:uFill>
                <a:latin typeface="Lucida Sans Unicode"/>
                <a:cs typeface="Lucida Sans Unicode"/>
              </a:rPr>
              <a:t>Dotaşóes</a:t>
            </a:r>
            <a:r>
              <a:rPr dirty="0" u="heavy" sz="850" spc="-20">
                <a:solidFill>
                  <a:srgbClr val="262626"/>
                </a:solidFill>
                <a:uFill>
                  <a:solidFill>
                    <a:srgbClr val="3F3F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solidFill>
                  <a:srgbClr val="181818"/>
                </a:solidFill>
                <a:uFill>
                  <a:solidFill>
                    <a:srgbClr val="3F3F3F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heavy" sz="850" spc="500">
                <a:solidFill>
                  <a:srgbClr val="181818"/>
                </a:solidFill>
                <a:uFill>
                  <a:solidFill>
                    <a:srgbClr val="3F3F3F"/>
                  </a:solidFill>
                </a:uFill>
                <a:latin typeface="Lucida Sans Unicode"/>
                <a:cs typeface="Lucida Sans Unicode"/>
              </a:rPr>
              <a:t> </a:t>
            </a:r>
            <a:endParaRPr sz="850">
              <a:latin typeface="Lucida Sans Unicode"/>
              <a:cs typeface="Lucida Sans Unicode"/>
            </a:endParaRPr>
          </a:p>
          <a:p>
            <a:pPr marL="64769">
              <a:lnSpc>
                <a:spcPct val="100000"/>
              </a:lnSpc>
              <a:spcBef>
                <a:spcPts val="225"/>
              </a:spcBef>
            </a:pPr>
            <a:r>
              <a:rPr dirty="0" sz="1000" b="1">
                <a:solidFill>
                  <a:srgbClr val="0C0C0C"/>
                </a:solidFill>
                <a:latin typeface="Arial"/>
                <a:cs typeface="Arial"/>
              </a:rPr>
              <a:t>PREFEITURA</a:t>
            </a:r>
            <a:r>
              <a:rPr dirty="0" sz="1000" spc="5" b="1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111111"/>
                </a:solidFill>
                <a:latin typeface="Arial"/>
                <a:cs typeface="Arial"/>
              </a:rPr>
              <a:t>MUNICIPAL</a:t>
            </a:r>
            <a:r>
              <a:rPr dirty="0" sz="1000" spc="1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1C1C1C"/>
                </a:solidFill>
                <a:latin typeface="Arial"/>
                <a:cs typeface="Arial"/>
              </a:rPr>
              <a:t>DE</a:t>
            </a:r>
            <a:r>
              <a:rPr dirty="0" sz="1000" spc="-3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31313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2910" y="2153420"/>
            <a:ext cx="279400" cy="39116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850" spc="-25" b="1">
                <a:solidFill>
                  <a:srgbClr val="1D1D1D"/>
                </a:solidFill>
                <a:latin typeface="Arial"/>
                <a:cs typeface="Arial"/>
              </a:rPr>
              <a:t>01.13</a:t>
            </a:r>
            <a:endParaRPr sz="850">
              <a:latin typeface="Arial"/>
              <a:cs typeface="Arial"/>
            </a:endParaRPr>
          </a:p>
          <a:p>
            <a:pPr marL="13970">
              <a:lnSpc>
                <a:spcPct val="100000"/>
              </a:lnSpc>
              <a:spcBef>
                <a:spcPts val="415"/>
              </a:spcBef>
            </a:pPr>
            <a:r>
              <a:rPr dirty="0" sz="850" spc="-85">
                <a:solidFill>
                  <a:srgbClr val="1C1C1C"/>
                </a:solidFill>
                <a:latin typeface="Lucida Sans Unicode"/>
                <a:cs typeface="Lucida Sans Unicode"/>
              </a:rPr>
              <a:t>2.039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78214" y="2153420"/>
            <a:ext cx="2075180" cy="39116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850" spc="-30" b="1">
                <a:solidFill>
                  <a:srgbClr val="1A1A1A"/>
                </a:solidFill>
                <a:latin typeface="Arial"/>
                <a:cs typeface="Arial"/>
              </a:rPr>
              <a:t>Secretaria</a:t>
            </a:r>
            <a:r>
              <a:rPr dirty="0" sz="850" spc="3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850" spc="-30" b="1">
                <a:solidFill>
                  <a:srgbClr val="1F1F1F"/>
                </a:solidFill>
                <a:latin typeface="Arial"/>
                <a:cs typeface="Arial"/>
              </a:rPr>
              <a:t>Municipal</a:t>
            </a:r>
            <a:r>
              <a:rPr dirty="0" sz="850" spc="4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D1D1D"/>
                </a:solidFill>
                <a:latin typeface="Arial"/>
                <a:cs typeface="Arial"/>
              </a:rPr>
              <a:t>de</a:t>
            </a:r>
            <a:r>
              <a:rPr dirty="0" sz="850" spc="-15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181818"/>
                </a:solidFill>
                <a:latin typeface="Arial"/>
                <a:cs typeface="Arial"/>
              </a:rPr>
              <a:t>Servişos</a:t>
            </a:r>
            <a:r>
              <a:rPr dirty="0" sz="850" spc="-1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0C0C0C"/>
                </a:solidFill>
                <a:latin typeface="Arial"/>
                <a:cs typeface="Arial"/>
              </a:rPr>
              <a:t>Públicos</a:t>
            </a:r>
            <a:endParaRPr sz="850">
              <a:latin typeface="Arial"/>
              <a:cs typeface="Arial"/>
            </a:endParaRPr>
          </a:p>
          <a:p>
            <a:pPr marL="13970">
              <a:lnSpc>
                <a:spcPct val="100000"/>
              </a:lnSpc>
              <a:spcBef>
                <a:spcPts val="415"/>
              </a:spcBef>
            </a:pPr>
            <a:r>
              <a:rPr dirty="0" sz="850" spc="-45">
                <a:solidFill>
                  <a:srgbClr val="0F0F0F"/>
                </a:solidFill>
                <a:latin typeface="Lucida Sans Unicode"/>
                <a:cs typeface="Lucida Sans Unicode"/>
              </a:rPr>
              <a:t>Serviços</a:t>
            </a:r>
            <a:r>
              <a:rPr dirty="0" sz="850" spc="-5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A1A1A"/>
                </a:solidFill>
                <a:latin typeface="Lucida Sans Unicode"/>
                <a:cs typeface="Lucida Sans Unicode"/>
              </a:rPr>
              <a:t>Limpeza</a:t>
            </a:r>
            <a:r>
              <a:rPr dirty="0" sz="850" spc="6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61616"/>
                </a:solidFill>
                <a:latin typeface="Lucida Sans Unicode"/>
                <a:cs typeface="Lucida Sans Unicode"/>
              </a:rPr>
              <a:t>Púlica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77626" y="2707835"/>
            <a:ext cx="3493770" cy="540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 marR="5080" indent="-1270">
              <a:lnSpc>
                <a:spcPct val="131700"/>
              </a:lnSpc>
              <a:spcBef>
                <a:spcPts val="100"/>
              </a:spcBef>
              <a:tabLst>
                <a:tab pos="815975" algn="l"/>
              </a:tabLst>
            </a:pPr>
            <a:r>
              <a:rPr dirty="0" sz="850" spc="-10">
                <a:solidFill>
                  <a:srgbClr val="1D1D1D"/>
                </a:solidFill>
                <a:latin typeface="Lucida Sans Unicode"/>
                <a:cs typeface="Lucida Sans Unicode"/>
              </a:rPr>
              <a:t>2.825</a:t>
            </a:r>
            <a:r>
              <a:rPr dirty="0" sz="850">
                <a:solidFill>
                  <a:srgbClr val="1D1D1D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70">
                <a:solidFill>
                  <a:srgbClr val="0C0C0C"/>
                </a:solidFill>
                <a:latin typeface="Lucida Sans Unicode"/>
                <a:cs typeface="Lucida Sans Unicode"/>
              </a:rPr>
              <a:t>Manutenção</a:t>
            </a:r>
            <a:r>
              <a:rPr dirty="0" sz="850" spc="6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A2A2A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5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ODeracionalizaçăo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61616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C1C1C"/>
                </a:solidFill>
                <a:latin typeface="Lucida Sans Unicode"/>
                <a:cs typeface="Lucida Sans Unicode"/>
              </a:rPr>
              <a:t>Secretária </a:t>
            </a:r>
            <a:r>
              <a:rPr dirty="0" sz="850" spc="-10">
                <a:solidFill>
                  <a:srgbClr val="131313"/>
                </a:solidFill>
                <a:latin typeface="Lucida Sans Unicode"/>
                <a:cs typeface="Lucida Sans Unicode"/>
              </a:rPr>
              <a:t>3.3.9.0.36.01</a:t>
            </a:r>
            <a:r>
              <a:rPr dirty="0" sz="850">
                <a:solidFill>
                  <a:srgbClr val="131313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23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61616"/>
                </a:solidFill>
                <a:latin typeface="Lucida Sans Unicode"/>
                <a:cs typeface="Lucida Sans Unicode"/>
              </a:rPr>
              <a:t>OUTROS</a:t>
            </a:r>
            <a:r>
              <a:rPr dirty="0" sz="850" spc="5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F1F1F"/>
                </a:solidFill>
                <a:latin typeface="Lucida Sans Unicode"/>
                <a:cs typeface="Lucida Sans Unicode"/>
              </a:rPr>
              <a:t>SERVICOS</a:t>
            </a:r>
            <a:r>
              <a:rPr dirty="0" sz="850" spc="3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D1D1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TERCEIROS</a:t>
            </a:r>
            <a:r>
              <a:rPr dirty="0" sz="850" spc="4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82828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2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A1A1A"/>
                </a:solidFill>
                <a:latin typeface="Lucida Sans Unicode"/>
                <a:cs typeface="Lucida Sans Unicode"/>
              </a:rPr>
              <a:t>PESSOA</a:t>
            </a:r>
            <a:r>
              <a:rPr dirty="0" sz="850" spc="3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C1C1C"/>
                </a:solidFill>
                <a:latin typeface="Lucida Sans Unicode"/>
                <a:cs typeface="Lucida Sans Unicode"/>
              </a:rPr>
              <a:t>FISICA</a:t>
            </a:r>
            <a:endParaRPr sz="850">
              <a:latin typeface="Lucida Sans Unicode"/>
              <a:cs typeface="Lucida Sans Unicode"/>
            </a:endParaRPr>
          </a:p>
          <a:p>
            <a:pPr marL="13335">
              <a:lnSpc>
                <a:spcPct val="100000"/>
              </a:lnSpc>
              <a:spcBef>
                <a:spcPts val="345"/>
              </a:spcBef>
              <a:tabLst>
                <a:tab pos="819150" algn="l"/>
              </a:tabLst>
            </a:pPr>
            <a:r>
              <a:rPr dirty="0" sz="850" spc="-10">
                <a:solidFill>
                  <a:srgbClr val="161616"/>
                </a:solidFill>
                <a:latin typeface="Lucida Sans Unicode"/>
                <a:cs typeface="Lucida Sans Unicode"/>
              </a:rPr>
              <a:t>3.3.9.0.92.00</a:t>
            </a:r>
            <a:r>
              <a:rPr dirty="0" sz="850">
                <a:solidFill>
                  <a:srgbClr val="161616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10">
                <a:solidFill>
                  <a:srgbClr val="151515"/>
                </a:solidFill>
                <a:latin typeface="Lucida Sans Unicode"/>
                <a:cs typeface="Lucida Sans Unicode"/>
              </a:rPr>
              <a:t>DESPESAS</a:t>
            </a:r>
            <a:r>
              <a:rPr dirty="0" sz="850" spc="3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10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10">
                <a:solidFill>
                  <a:srgbClr val="1A1A1A"/>
                </a:solidFill>
                <a:latin typeface="Lucida Sans Unicode"/>
                <a:cs typeface="Lucida Sans Unicode"/>
              </a:rPr>
              <a:t>EXERCÍCIOS</a:t>
            </a:r>
            <a:r>
              <a:rPr dirty="0" sz="850" spc="7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A1A1A"/>
                </a:solidFill>
                <a:latin typeface="Lucida Sans Unicode"/>
                <a:cs typeface="Lucida Sans Unicode"/>
              </a:rPr>
              <a:t>ANTERIORES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929093" y="2535721"/>
            <a:ext cx="151193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5" b="1">
                <a:solidFill>
                  <a:srgbClr val="1F1F1F"/>
                </a:solidFill>
                <a:latin typeface="Arial"/>
                <a:cs typeface="Arial"/>
              </a:rPr>
              <a:t>Total</a:t>
            </a:r>
            <a:r>
              <a:rPr dirty="0" sz="850" spc="-3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850" spc="-45" b="1">
                <a:solidFill>
                  <a:srgbClr val="1D1D1D"/>
                </a:solidFill>
                <a:latin typeface="Arial"/>
                <a:cs typeface="Arial"/>
              </a:rPr>
              <a:t>do</a:t>
            </a:r>
            <a:r>
              <a:rPr dirty="0" sz="850" spc="-40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232323"/>
                </a:solidFill>
                <a:latin typeface="Arial"/>
                <a:cs typeface="Arial"/>
              </a:rPr>
              <a:t>Projeto</a:t>
            </a:r>
            <a:r>
              <a:rPr dirty="0" sz="850" spc="-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850" b="1">
                <a:solidFill>
                  <a:srgbClr val="262626"/>
                </a:solidFill>
                <a:latin typeface="Arial"/>
                <a:cs typeface="Arial"/>
              </a:rPr>
              <a:t>/</a:t>
            </a:r>
            <a:r>
              <a:rPr dirty="0" sz="850" spc="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1A1A1A"/>
                </a:solidFill>
                <a:latin typeface="Arial"/>
                <a:cs typeface="Arial"/>
              </a:rPr>
              <a:t>Atividade</a:t>
            </a:r>
            <a:r>
              <a:rPr dirty="0" sz="850" spc="2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1A1A1A"/>
                </a:solidFill>
                <a:latin typeface="Arial"/>
                <a:cs typeface="Arial"/>
              </a:rPr>
              <a:t>R$</a:t>
            </a:r>
            <a:endParaRPr sz="85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938237" y="2857098"/>
            <a:ext cx="2015489" cy="7200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6095" marR="5080" indent="-3175">
              <a:lnSpc>
                <a:spcPct val="131700"/>
              </a:lnSpc>
              <a:spcBef>
                <a:spcPts val="100"/>
              </a:spcBef>
            </a:pPr>
            <a:r>
              <a:rPr dirty="0" sz="850" spc="-75">
                <a:solidFill>
                  <a:srgbClr val="1D1D1D"/>
                </a:solidFill>
                <a:latin typeface="Lucida Sans Unicode"/>
                <a:cs typeface="Lucida Sans Unicode"/>
              </a:rPr>
              <a:t>Outros</a:t>
            </a:r>
            <a:r>
              <a:rPr dirty="0" sz="850" spc="-2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31313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4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0F0F0F"/>
                </a:solidFill>
                <a:latin typeface="Lucida Sans Unicode"/>
                <a:cs typeface="Lucida Sans Unicode"/>
              </a:rPr>
              <a:t>não</a:t>
            </a:r>
            <a:r>
              <a:rPr dirty="0" sz="850" spc="-4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11111"/>
                </a:solidFill>
                <a:latin typeface="Lucida Sans Unicode"/>
                <a:cs typeface="Lucida Sans Unicode"/>
              </a:rPr>
              <a:t>Vinculados </a:t>
            </a:r>
            <a:r>
              <a:rPr dirty="0" sz="850" spc="-80">
                <a:solidFill>
                  <a:srgbClr val="131313"/>
                </a:solidFill>
                <a:latin typeface="Lucida Sans Unicode"/>
                <a:cs typeface="Lucida Sans Unicode"/>
              </a:rPr>
              <a:t>Outros</a:t>
            </a:r>
            <a:r>
              <a:rPr dirty="0" sz="850" spc="-2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F1F1F"/>
                </a:solidFill>
                <a:latin typeface="Lucida Sans Unicode"/>
                <a:cs typeface="Lucida Sans Unicode"/>
              </a:rPr>
              <a:t>Recursos </a:t>
            </a:r>
            <a:r>
              <a:rPr dirty="0" sz="850" spc="-45">
                <a:solidFill>
                  <a:srgbClr val="232323"/>
                </a:solidFill>
                <a:latin typeface="Lucida Sans Unicode"/>
                <a:cs typeface="Lucida Sans Unicode"/>
              </a:rPr>
              <a:t>não</a:t>
            </a:r>
            <a:r>
              <a:rPr dirty="0" sz="850" spc="-1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0F0F0F"/>
                </a:solidFill>
                <a:latin typeface="Lucida Sans Unicode"/>
                <a:cs typeface="Lucida Sans Unicode"/>
              </a:rPr>
              <a:t>Vinculados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850" spc="-30" b="1">
                <a:solidFill>
                  <a:srgbClr val="1A1A1A"/>
                </a:solidFill>
                <a:latin typeface="Arial"/>
                <a:cs typeface="Arial"/>
              </a:rPr>
              <a:t>Total </a:t>
            </a:r>
            <a:r>
              <a:rPr dirty="0" sz="850" spc="-45" b="1">
                <a:solidFill>
                  <a:srgbClr val="212121"/>
                </a:solidFill>
                <a:latin typeface="Arial"/>
                <a:cs typeface="Arial"/>
              </a:rPr>
              <a:t>do</a:t>
            </a:r>
            <a:r>
              <a:rPr dirty="0" sz="850" spc="-1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850" spc="-30" b="1">
                <a:solidFill>
                  <a:srgbClr val="1F1F1F"/>
                </a:solidFill>
                <a:latin typeface="Arial"/>
                <a:cs typeface="Arial"/>
              </a:rPr>
              <a:t>Projeto</a:t>
            </a:r>
            <a:r>
              <a:rPr dirty="0" sz="850" spc="2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850" b="1">
                <a:solidFill>
                  <a:srgbClr val="1F1F1F"/>
                </a:solidFill>
                <a:latin typeface="Arial"/>
                <a:cs typeface="Arial"/>
              </a:rPr>
              <a:t>/</a:t>
            </a:r>
            <a:r>
              <a:rPr dirty="0" sz="850" spc="-4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A1A1A"/>
                </a:solidFill>
                <a:latin typeface="Arial"/>
                <a:cs typeface="Arial"/>
              </a:rPr>
              <a:t>Atlvidade</a:t>
            </a:r>
            <a:r>
              <a:rPr dirty="0" sz="850" spc="2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232323"/>
                </a:solidFill>
                <a:latin typeface="Arial"/>
                <a:cs typeface="Arial"/>
              </a:rPr>
              <a:t>R$</a:t>
            </a:r>
            <a:endParaRPr sz="850">
              <a:latin typeface="Arial"/>
              <a:cs typeface="Arial"/>
            </a:endParaRPr>
          </a:p>
          <a:p>
            <a:pPr marL="13970">
              <a:lnSpc>
                <a:spcPct val="100000"/>
              </a:lnSpc>
              <a:spcBef>
                <a:spcPts val="420"/>
              </a:spcBef>
            </a:pPr>
            <a:r>
              <a:rPr dirty="0" sz="850" spc="-45">
                <a:solidFill>
                  <a:srgbClr val="181818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5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212121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3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51515"/>
                </a:solidFill>
                <a:latin typeface="Lucida Sans Unicode"/>
                <a:cs typeface="Lucida Sans Unicode"/>
              </a:rPr>
              <a:t>Unidade</a:t>
            </a:r>
            <a:r>
              <a:rPr dirty="0" sz="850" spc="10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32323"/>
                </a:solidFill>
                <a:latin typeface="Lucida Sans Unicode"/>
                <a:cs typeface="Lucida Sans Unicode"/>
              </a:rPr>
              <a:t>RS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370645" y="2523538"/>
            <a:ext cx="52387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10">
                <a:solidFill>
                  <a:srgbClr val="1C1C1C"/>
                </a:solidFill>
                <a:latin typeface="Arial Black"/>
                <a:cs typeface="Arial Black"/>
              </a:rPr>
              <a:t>455.000,00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369132" y="2844915"/>
            <a:ext cx="536575" cy="716915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50" spc="-85">
                <a:solidFill>
                  <a:srgbClr val="1A1A1A"/>
                </a:solidFill>
                <a:latin typeface="Lucida Sans Unicode"/>
                <a:cs typeface="Lucida Sans Unicode"/>
              </a:rPr>
              <a:t>139.090,50</a:t>
            </a:r>
            <a:endParaRPr sz="850">
              <a:latin typeface="Lucida Sans Unicode"/>
              <a:cs typeface="Lucida Sans Unicode"/>
            </a:endParaRPr>
          </a:p>
          <a:p>
            <a:pPr marL="71755">
              <a:lnSpc>
                <a:spcPct val="100000"/>
              </a:lnSpc>
              <a:spcBef>
                <a:spcPts val="325"/>
              </a:spcBef>
            </a:pPr>
            <a:r>
              <a:rPr dirty="0" sz="850" spc="-85">
                <a:solidFill>
                  <a:srgbClr val="1A1A1A"/>
                </a:solidFill>
                <a:latin typeface="Lucida Sans Unicode"/>
                <a:cs typeface="Lucida Sans Unicode"/>
              </a:rPr>
              <a:t>48.435,00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sz="850" spc="-90">
                <a:solidFill>
                  <a:srgbClr val="181818"/>
                </a:solidFill>
                <a:latin typeface="Lucida Sans Unicode"/>
                <a:cs typeface="Lucida Sans Unicode"/>
              </a:rPr>
              <a:t>187.525,5Q</a:t>
            </a:r>
            <a:endParaRPr sz="850">
              <a:latin typeface="Lucida Sans Unicode"/>
              <a:cs typeface="Lucida Sans Unicode"/>
            </a:endParaRPr>
          </a:p>
          <a:p>
            <a:pPr marL="20955">
              <a:lnSpc>
                <a:spcPct val="100000"/>
              </a:lnSpc>
              <a:spcBef>
                <a:spcPts val="395"/>
              </a:spcBef>
            </a:pPr>
            <a:r>
              <a:rPr dirty="0" sz="850" spc="-35" b="1">
                <a:solidFill>
                  <a:srgbClr val="161616"/>
                </a:solidFill>
                <a:latin typeface="Arial"/>
                <a:cs typeface="Arial"/>
              </a:rPr>
              <a:t>642.525,50</a:t>
            </a:r>
            <a:endParaRPr sz="850">
              <a:latin typeface="Arial"/>
              <a:cs typeface="Arial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367720" y="3611941"/>
          <a:ext cx="6649084" cy="30587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5330"/>
                <a:gridCol w="3249930"/>
                <a:gridCol w="1881505"/>
                <a:gridCol w="706120"/>
              </a:tblGrid>
              <a:tr h="158750">
                <a:tc>
                  <a:txBody>
                    <a:bodyPr/>
                    <a:lstStyle/>
                    <a:p>
                      <a:pPr marL="35560">
                        <a:lnSpc>
                          <a:spcPts val="969"/>
                        </a:lnSpc>
                      </a:pPr>
                      <a:r>
                        <a:rPr dirty="0" sz="85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01.15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969"/>
                        </a:lnSpc>
                      </a:pP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Secretăria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4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Assistência</a:t>
                      </a:r>
                      <a:r>
                        <a:rPr dirty="0" sz="850" spc="4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Social </a:t>
                      </a:r>
                      <a:r>
                        <a:rPr dirty="0" sz="8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7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Direitos</a:t>
                      </a:r>
                      <a:r>
                        <a:rPr dirty="0" sz="850" spc="-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Humanoa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2.849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7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Manutenção,</a:t>
                      </a:r>
                      <a:r>
                        <a:rPr dirty="0" sz="850" spc="9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Administracão</a:t>
                      </a:r>
                      <a:r>
                        <a:rPr dirty="0" sz="850" spc="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9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Operacionalização</a:t>
                      </a:r>
                      <a:r>
                        <a:rPr dirty="0" sz="850" spc="-6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das </a:t>
                      </a: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50" spc="-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50" spc="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50" spc="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4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50" spc="3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4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13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5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3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2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2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8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lmDosto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</a:tr>
              <a:tr h="1695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3690">
                        <a:lnSpc>
                          <a:spcPts val="969"/>
                        </a:lnSpc>
                      </a:pPr>
                      <a:r>
                        <a:rPr dirty="0" sz="850" spc="-3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do </a:t>
                      </a:r>
                      <a:r>
                        <a:rPr dirty="0" sz="850" spc="-7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3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4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4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969"/>
                        </a:lnSpc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68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3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4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-1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50" spc="16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65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74625"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01.18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Secretéria</a:t>
                      </a:r>
                      <a:r>
                        <a:rPr dirty="0" sz="850" spc="-2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6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Segurança</a:t>
                      </a:r>
                      <a:r>
                        <a:rPr dirty="0" sz="850" spc="4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9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Ordem</a:t>
                      </a:r>
                      <a:r>
                        <a:rPr dirty="0" sz="85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Públìca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07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2.836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6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50" spc="3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9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Operacionalizacáo</a:t>
                      </a:r>
                      <a:r>
                        <a:rPr dirty="0" sz="850" spc="-9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6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50" spc="5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gridSpan="2"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356610" algn="l"/>
                        </a:tabLst>
                      </a:pPr>
                      <a:r>
                        <a:rPr dirty="0" sz="85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4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50" spc="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50" spc="7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5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3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FISICA</a:t>
                      </a:r>
                      <a:r>
                        <a:rPr dirty="0" sz="8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267" sz="1275" spc="-127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267" sz="1275" spc="-22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82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267" sz="1275" spc="-37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82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baseline="3267" sz="1275" spc="-22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52.000,00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</a:tr>
              <a:tr h="17208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352165" algn="l"/>
                        </a:tabLst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50" spc="3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50" spc="7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OE</a:t>
                      </a:r>
                      <a:r>
                        <a:rPr dirty="0" sz="850" spc="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50" spc="2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5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7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14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JUR(DICA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267" sz="1275" spc="-82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Royalties</a:t>
                      </a:r>
                      <a:r>
                        <a:rPr dirty="0" baseline="3267" sz="1275" spc="-3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31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-52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latin typeface="Lucida Sans Unicode"/>
                          <a:cs typeface="Lucida Sans Unicode"/>
                        </a:rPr>
                        <a:t>União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163.910,00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  <a:tr h="17208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3.3.9.0.92.00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352165" algn="l"/>
                        </a:tabLst>
                      </a:pPr>
                      <a:r>
                        <a:rPr dirty="0" sz="850" spc="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sz="850" spc="3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EXERCÍCIOS</a:t>
                      </a:r>
                      <a:r>
                        <a:rPr dirty="0" sz="850" spc="7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ANTERIORES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267" sz="1275" spc="-82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267" sz="1275" spc="-52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7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não </a:t>
                      </a:r>
                      <a:r>
                        <a:rPr dirty="0" baseline="3267" sz="1275" spc="-97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baseline="3267" sz="1275" spc="44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12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-6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lmDosto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746.955,00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6131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4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8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7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2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i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850" spc="75" i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-4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962.865,00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  <a:tr h="3409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48260">
                        <a:lnSpc>
                          <a:spcPct val="100000"/>
                        </a:lnSpc>
                      </a:pPr>
                      <a:r>
                        <a:rPr dirty="0" sz="85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01.40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53975"/>
                </a:tc>
                <a:tc gridSpan="2">
                  <a:txBody>
                    <a:bodyPr/>
                    <a:lstStyle/>
                    <a:p>
                      <a:pPr marL="28644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4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12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5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2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  <a:p>
                      <a:pPr marL="1149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-3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3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3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-2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Melhor</a:t>
                      </a:r>
                      <a:r>
                        <a:rPr dirty="0" sz="85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Idade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962.865,00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73355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2.961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 gridSpan="2"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5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Melhor</a:t>
                      </a:r>
                      <a:r>
                        <a:rPr dirty="0" sz="850" spc="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Idade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3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3.3.9.0.92.00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 gridSpan="2"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354704" algn="l"/>
                        </a:tabLst>
                      </a:pPr>
                      <a:r>
                        <a:rPr dirty="0" sz="850" spc="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sz="850" spc="4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EXERCÍCIOS</a:t>
                      </a:r>
                      <a:r>
                        <a:rPr dirty="0" sz="850" spc="4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ANTERIORES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5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1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6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ImDosto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337.500,00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6448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4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8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2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/ </a:t>
                      </a:r>
                      <a:r>
                        <a:rPr dirty="0" sz="850" spc="-4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6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88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337.500,00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644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4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0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337.500,00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498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3262629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4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50" spc="-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50" spc="6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Rț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4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3.239.144,61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736212" y="6715145"/>
            <a:ext cx="6033770" cy="28321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476884" marR="5080" indent="-464820">
              <a:lnSpc>
                <a:spcPts val="1010"/>
              </a:lnSpc>
              <a:spcBef>
                <a:spcPts val="140"/>
              </a:spcBef>
            </a:pPr>
            <a:r>
              <a:rPr dirty="0" sz="850" spc="-90">
                <a:solidFill>
                  <a:srgbClr val="131313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3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62626"/>
                </a:solidFill>
                <a:latin typeface="Lucida Sans Unicode"/>
                <a:cs typeface="Lucida Sans Unicode"/>
              </a:rPr>
              <a:t>2º</a:t>
            </a:r>
            <a:r>
              <a:rPr dirty="0" sz="850" spc="-5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282828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7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282828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7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F1F1F"/>
                </a:solidFill>
                <a:latin typeface="Lucida Sans Unicode"/>
                <a:cs typeface="Lucida Sans Unicode"/>
              </a:rPr>
              <a:t>despesas</a:t>
            </a:r>
            <a:r>
              <a:rPr dirty="0" sz="850" spc="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0F0F0F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50" spc="4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62626"/>
                </a:solidFill>
                <a:latin typeface="Lucida Sans Unicode"/>
                <a:cs typeface="Lucida Sans Unicode"/>
              </a:rPr>
              <a:t>da</a:t>
            </a:r>
            <a:r>
              <a:rPr dirty="0" sz="85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12121"/>
                </a:solidFill>
                <a:latin typeface="Lucida Sans Unicode"/>
                <a:cs typeface="Lucida Sans Unicode"/>
              </a:rPr>
              <a:t>abertura</a:t>
            </a:r>
            <a:r>
              <a:rPr dirty="0" sz="850" spc="3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343434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7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C1C1C"/>
                </a:solidFill>
                <a:latin typeface="Lucida Sans Unicode"/>
                <a:cs typeface="Lucida Sans Unicode"/>
              </a:rPr>
              <a:t>presente</a:t>
            </a:r>
            <a:r>
              <a:rPr dirty="0" sz="850" spc="1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A1A1A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61616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50" spc="2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F1F1F"/>
                </a:solidFill>
                <a:latin typeface="Lucida Sans Unicode"/>
                <a:cs typeface="Lucida Sans Unicode"/>
              </a:rPr>
              <a:t>serăo</a:t>
            </a:r>
            <a:r>
              <a:rPr dirty="0" sz="850" spc="-2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12121"/>
                </a:solidFill>
                <a:latin typeface="Lucida Sans Unicode"/>
                <a:cs typeface="Lucida Sans Unicode"/>
              </a:rPr>
              <a:t>cobertas</a:t>
            </a:r>
            <a:r>
              <a:rPr dirty="0" sz="850" spc="-1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A1A1A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5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232323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8282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32323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4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D1D1D"/>
                </a:solidFill>
                <a:latin typeface="Lucida Sans Unicode"/>
                <a:cs typeface="Lucida Sans Unicode"/>
              </a:rPr>
              <a:t>trata</a:t>
            </a:r>
            <a:r>
              <a:rPr dirty="0" sz="850" spc="-1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D2D2D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5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D1D1D"/>
                </a:solidFill>
                <a:latin typeface="Lucida Sans Unicode"/>
                <a:cs typeface="Lucida Sans Unicode"/>
              </a:rPr>
              <a:t>Artigo </a:t>
            </a:r>
            <a:r>
              <a:rPr dirty="0" sz="850" spc="-65">
                <a:solidFill>
                  <a:srgbClr val="262626"/>
                </a:solidFill>
                <a:latin typeface="Lucida Sans Unicode"/>
                <a:cs typeface="Lucida Sans Unicode"/>
              </a:rPr>
              <a:t>43</a:t>
            </a:r>
            <a:r>
              <a:rPr dirty="0" sz="850" spc="-7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11111"/>
                </a:solidFill>
                <a:latin typeface="Lucida Sans Unicode"/>
                <a:cs typeface="Lucida Sans Unicode"/>
              </a:rPr>
              <a:t>parágrafo</a:t>
            </a:r>
            <a:r>
              <a:rPr dirty="0" sz="850" spc="5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A1A1A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1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42424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2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0F0F0F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10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31313"/>
                </a:solidFill>
                <a:latin typeface="Lucida Sans Unicode"/>
                <a:cs typeface="Lucida Sans Unicode"/>
              </a:rPr>
              <a:t>Federal</a:t>
            </a:r>
            <a:r>
              <a:rPr dirty="0" sz="850" spc="-4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32323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1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0">
                <a:solidFill>
                  <a:srgbClr val="181818"/>
                </a:solidFill>
                <a:latin typeface="Lucida Sans Unicode"/>
                <a:cs typeface="Lucida Sans Unicode"/>
              </a:rPr>
              <a:t>4.320/64,</a:t>
            </a:r>
            <a:r>
              <a:rPr dirty="0" sz="850" spc="5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D1D1D"/>
                </a:solidFill>
                <a:latin typeface="Lucida Sans Unicode"/>
                <a:cs typeface="Lucida Sans Unicode"/>
              </a:rPr>
              <a:t>lnciso</a:t>
            </a:r>
            <a:r>
              <a:rPr dirty="0" sz="850" spc="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81818"/>
                </a:solidFill>
                <a:latin typeface="Lucida Sans Unicode"/>
                <a:cs typeface="Lucida Sans Unicode"/>
              </a:rPr>
              <a:t>III.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626252" y="7070030"/>
            <a:ext cx="166052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805" marR="5080" indent="-332740">
              <a:lnSpc>
                <a:spcPct val="136400"/>
              </a:lnSpc>
              <a:spcBef>
                <a:spcPts val="100"/>
              </a:spcBef>
            </a:pPr>
            <a:r>
              <a:rPr dirty="0" sz="850" spc="-55">
                <a:latin typeface="Lucida Sans Unicode"/>
                <a:cs typeface="Lucida Sans Unicode"/>
              </a:rPr>
              <a:t>Inciso: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F1F1F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114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12121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7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C1C1C"/>
                </a:solidFill>
                <a:latin typeface="Lucida Sans Unicode"/>
                <a:cs typeface="Lucida Sans Unicode"/>
              </a:rPr>
              <a:t>Excesso</a:t>
            </a:r>
            <a:r>
              <a:rPr dirty="0" sz="850" spc="-4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A1A1A"/>
                </a:solidFill>
                <a:latin typeface="Lucida Sans Unicode"/>
                <a:cs typeface="Lucida Sans Unicode"/>
              </a:rPr>
              <a:t>Arrecadação: </a:t>
            </a:r>
            <a:r>
              <a:rPr dirty="0" sz="850" spc="-30">
                <a:solidFill>
                  <a:srgbClr val="1C1C1C"/>
                </a:solidFill>
                <a:latin typeface="Lucida Sans Unicode"/>
                <a:cs typeface="Lucida Sans Unicode"/>
              </a:rPr>
              <a:t>III</a:t>
            </a:r>
            <a:r>
              <a:rPr dirty="0" sz="850" spc="-7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1F1F1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2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11111"/>
                </a:solidFill>
                <a:latin typeface="Lucida Sans Unicode"/>
                <a:cs typeface="Lucida Sans Unicode"/>
              </a:rPr>
              <a:t>Anulação</a:t>
            </a:r>
            <a:r>
              <a:rPr dirty="0" sz="850" spc="1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9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61616"/>
                </a:solidFill>
                <a:latin typeface="Lucida Sans Unicode"/>
                <a:cs typeface="Lucida Sans Unicode"/>
              </a:rPr>
              <a:t>Dotação</a:t>
            </a:r>
            <a:r>
              <a:rPr dirty="0" sz="850" spc="8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A1A1A"/>
                </a:solidFill>
                <a:latin typeface="Lucida Sans Unicode"/>
                <a:cs typeface="Lucida Sans Unicode"/>
              </a:rPr>
              <a:t>'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81250" y="7415434"/>
            <a:ext cx="2710815" cy="387985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u="heavy" sz="850" spc="-40" b="1">
                <a:solidFill>
                  <a:srgbClr val="1A1A1A"/>
                </a:solidFill>
                <a:uFill>
                  <a:solidFill>
                    <a:srgbClr val="3B3F3F"/>
                  </a:solidFill>
                </a:uFill>
                <a:latin typeface="Arial"/>
                <a:cs typeface="Arial"/>
              </a:rPr>
              <a:t>Dotaşóes</a:t>
            </a:r>
            <a:r>
              <a:rPr dirty="0" u="heavy" sz="850" spc="5" b="1">
                <a:solidFill>
                  <a:srgbClr val="1A1A1A"/>
                </a:solidFill>
                <a:uFill>
                  <a:solidFill>
                    <a:srgbClr val="3B3F3F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850" spc="-10" b="1">
                <a:solidFill>
                  <a:srgbClr val="1C1C1C"/>
                </a:solidFill>
                <a:uFill>
                  <a:solidFill>
                    <a:srgbClr val="3B3F3F"/>
                  </a:solidFill>
                </a:uFill>
                <a:latin typeface="Arial"/>
                <a:cs typeface="Arial"/>
              </a:rPr>
              <a:t>Anuladas</a:t>
            </a:r>
            <a:r>
              <a:rPr dirty="0" u="heavy" sz="850" spc="500" b="1">
                <a:solidFill>
                  <a:srgbClr val="1C1C1C"/>
                </a:solidFill>
                <a:uFill>
                  <a:solidFill>
                    <a:srgbClr val="3B3F3F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59690">
              <a:lnSpc>
                <a:spcPct val="100000"/>
              </a:lnSpc>
              <a:spcBef>
                <a:spcPts val="340"/>
              </a:spcBef>
            </a:pPr>
            <a:r>
              <a:rPr dirty="0" sz="1000" spc="-10" b="1">
                <a:solidFill>
                  <a:srgbClr val="1F1F1F"/>
                </a:solidFill>
                <a:latin typeface="Arial"/>
                <a:cs typeface="Arial"/>
              </a:rPr>
              <a:t>PREFEITURA</a:t>
            </a:r>
            <a:r>
              <a:rPr dirty="0" sz="1000" spc="7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1F1F1F"/>
                </a:solidFill>
                <a:latin typeface="Arial"/>
                <a:cs typeface="Arial"/>
              </a:rPr>
              <a:t>MUNICIPAL</a:t>
            </a:r>
            <a:r>
              <a:rPr dirty="0" sz="1000" spc="3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32323"/>
                </a:solidFill>
                <a:latin typeface="Arial"/>
                <a:cs typeface="Arial"/>
              </a:rPr>
              <a:t>DE</a:t>
            </a:r>
            <a:r>
              <a:rPr dirty="0" sz="1000" spc="-2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A1A1A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801154" y="7063937"/>
            <a:ext cx="772160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95"/>
              </a:spcBef>
            </a:pPr>
            <a:r>
              <a:rPr dirty="0" sz="850" spc="-65">
                <a:latin typeface="Lucida Sans Unicode"/>
                <a:cs typeface="Lucida Sans Unicode"/>
              </a:rPr>
              <a:t>R$3.239.144,61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850" spc="-30">
                <a:solidFill>
                  <a:srgbClr val="131313"/>
                </a:solidFill>
                <a:latin typeface="Lucida Sans Unicode"/>
                <a:cs typeface="Lucida Sans Unicode"/>
              </a:rPr>
              <a:t>$3.239.144,61</a:t>
            </a:r>
            <a:endParaRPr sz="8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4215" y="983931"/>
            <a:ext cx="6711696" cy="10052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5175" y="179728"/>
            <a:ext cx="734568" cy="715863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198120" y="10416571"/>
            <a:ext cx="1021080" cy="0"/>
          </a:xfrm>
          <a:custGeom>
            <a:avLst/>
            <a:gdLst/>
            <a:ahLst/>
            <a:cxnLst/>
            <a:rect l="l" t="t" r="r" b="b"/>
            <a:pathLst>
              <a:path w="1021080" h="0">
                <a:moveTo>
                  <a:pt x="0" y="0"/>
                </a:moveTo>
                <a:lnTo>
                  <a:pt x="1021080" y="0"/>
                </a:lnTo>
              </a:path>
            </a:pathLst>
          </a:custGeom>
          <a:ln w="913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265175" y="2232001"/>
          <a:ext cx="6791325" cy="74377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7725"/>
                <a:gridCol w="5135245"/>
                <a:gridCol w="731520"/>
              </a:tblGrid>
              <a:tr h="158750">
                <a:tc>
                  <a:txBody>
                    <a:bodyPr/>
                    <a:lstStyle/>
                    <a:p>
                      <a:pPr marL="135890">
                        <a:lnSpc>
                          <a:spcPts val="969"/>
                        </a:lnSpc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01.0g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ts val="969"/>
                        </a:lnSpc>
                      </a:pPr>
                      <a:r>
                        <a:rPr dirty="0" sz="850" spc="-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1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Obras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2.163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9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Abrigo</a:t>
                      </a:r>
                      <a:r>
                        <a:rPr dirty="0" sz="850" spc="-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9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Passaèeiro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50" spc="-2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ts val="1000"/>
                        </a:lnSpc>
                        <a:tabLst>
                          <a:tab pos="3342004" algn="l"/>
                        </a:tabLst>
                      </a:pPr>
                      <a:r>
                        <a:rPr dirty="0" baseline="-13071" sz="127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baseline="-13071" sz="1275" spc="-44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-13071" sz="127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-13071" sz="1275" spc="104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-13071" sz="1275" spc="-1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INSTALACOES</a:t>
                      </a:r>
                      <a:r>
                        <a:rPr dirty="0" baseline="-13071" sz="127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6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năo</a:t>
                      </a:r>
                      <a:r>
                        <a:rPr dirty="0" sz="850" spc="1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4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74295">
                        <a:lnSpc>
                          <a:spcPts val="1000"/>
                        </a:lnSpc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76.073,68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46705">
                        <a:lnSpc>
                          <a:spcPts val="1000"/>
                        </a:lnSpc>
                      </a:pPr>
                      <a:r>
                        <a:rPr dirty="0" sz="850" spc="-2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4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4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Atlvldade</a:t>
                      </a:r>
                      <a:r>
                        <a:rPr dirty="0" sz="850" spc="2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74295">
                        <a:lnSpc>
                          <a:spcPts val="1000"/>
                        </a:lnSpc>
                      </a:pPr>
                      <a:r>
                        <a:rPr dirty="0" sz="8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76.073,68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511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4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9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3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742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76.073,68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76530"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5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01.10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2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3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Trabalho,</a:t>
                      </a:r>
                      <a:r>
                        <a:rPr dirty="0" sz="85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Emprego</a:t>
                      </a:r>
                      <a:r>
                        <a:rPr dirty="0" sz="85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7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Renda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146050">
                        <a:lnSpc>
                          <a:spcPts val="969"/>
                        </a:lnSpc>
                        <a:spcBef>
                          <a:spcPts val="215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2.863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6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Manutencáo</a:t>
                      </a:r>
                      <a:r>
                        <a:rPr dirty="0" sz="850" spc="3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6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Oparacionalizaçăo</a:t>
                      </a:r>
                      <a:r>
                        <a:rPr dirty="0" sz="850" spc="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1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50" spc="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47320">
                        <a:lnSpc>
                          <a:spcPts val="994"/>
                        </a:lnSpc>
                        <a:spcBef>
                          <a:spcPts val="250"/>
                        </a:spcBef>
                      </a:pP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349625" algn="l"/>
                        </a:tabLst>
                      </a:pP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50" spc="2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SERVIGOS</a:t>
                      </a:r>
                      <a:r>
                        <a:rPr dirty="0" sz="850" spc="4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50" spc="4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4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14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8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1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Recursos </a:t>
                      </a:r>
                      <a:r>
                        <a:rPr dirty="0" sz="850" spc="-6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7175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30">
                          <a:solidFill>
                            <a:srgbClr val="181818"/>
                          </a:solidFill>
                          <a:latin typeface="Arial Black"/>
                          <a:cs typeface="Arial Black"/>
                        </a:rPr>
                        <a:t>800.000,00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4445"/>
                </a:tc>
              </a:tr>
              <a:tr h="1847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5305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2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3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2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4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2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30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800.000,00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6985"/>
                </a:tc>
              </a:tr>
              <a:tr h="186055"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8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2.864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873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Gerar</a:t>
                      </a:r>
                      <a:r>
                        <a:rPr dirty="0" sz="8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Trabalho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114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Renda</a:t>
                      </a:r>
                      <a:r>
                        <a:rPr dirty="0" sz="850" spc="3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para</a:t>
                      </a:r>
                      <a:r>
                        <a:rPr dirty="0" sz="850" spc="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sz="850" spc="-10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Moradores</a:t>
                      </a:r>
                      <a:r>
                        <a:rPr dirty="0" sz="850" spc="3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4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Seropédica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352800" algn="l"/>
                        </a:tabLst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3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50" spc="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3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6535" sz="1275" spc="-12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6535" sz="1275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535" sz="1275" spc="-82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6535" sz="1275" spc="-44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535" sz="1275" spc="-82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baseline="6535" sz="1275" spc="-52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535" sz="1275" spc="-1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baseline="6535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ts val="1010"/>
                        </a:lnSpc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10.000,00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352800" algn="l"/>
                        </a:tabLst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3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50" spc="4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3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50" spc="8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1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3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FISICA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267" sz="1275" spc="-112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267" sz="1275" spc="-3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82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267" sz="1275" spc="-44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82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baseline="3267" sz="1275" spc="-6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60325">
                        <a:lnSpc>
                          <a:spcPct val="100000"/>
                        </a:lnSpc>
                      </a:pPr>
                      <a:r>
                        <a:rPr dirty="0" sz="85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20.000,00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352800" algn="l"/>
                        </a:tabLst>
                      </a:pPr>
                      <a:r>
                        <a:rPr dirty="0" baseline="3267" sz="1275" spc="-1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267" sz="1275" spc="67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267" sz="127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OS </a:t>
                      </a:r>
                      <a:r>
                        <a:rPr dirty="0" baseline="3267" sz="127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67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267" sz="1275" spc="82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322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-1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267" sz="1275" spc="19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latin typeface="Lucida Sans Unicode"/>
                          <a:cs typeface="Lucida Sans Unicode"/>
                        </a:rPr>
                        <a:t>JURÍDICA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6535" sz="1275" spc="-112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6535" sz="1275" spc="-3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535" sz="1275" spc="-82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6535" sz="1275" spc="-44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535" sz="1275" spc="-82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baseline="6535" sz="1275" spc="-6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535" sz="1275" spc="-1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baseline="6535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10.000,00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"/>
                </a:tc>
              </a:tr>
              <a:tr h="170180"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3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85"/>
                        </a:spcBef>
                        <a:tabLst>
                          <a:tab pos="3354070" algn="l"/>
                        </a:tabLst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850" spc="-1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3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PERMANENTE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Rovalties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1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União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5.000,00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"/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5940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3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3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3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5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45.000,00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</a:tr>
              <a:tr h="182245"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2.865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Telecentro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355975" algn="l"/>
                        </a:tabLst>
                      </a:pPr>
                      <a:r>
                        <a:rPr dirty="0" baseline="3267" sz="1275" spc="-1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267" sz="1275" spc="44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267" sz="127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267" sz="1275" spc="3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89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267" sz="1275" spc="44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322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7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267" sz="1275" spc="37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FISICA</a:t>
                      </a:r>
                      <a:r>
                        <a:rPr dirty="0" baseline="3267" sz="127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267" sz="1275" spc="-112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267" sz="1275" spc="-3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82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267" sz="1275" spc="-44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82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baseline="3267" sz="1275" spc="-6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6604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10.000,00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  <a:tr h="170180"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358515" algn="l"/>
                        </a:tabLst>
                      </a:pPr>
                      <a:r>
                        <a:rPr dirty="0" baseline="3267" sz="1275" spc="-1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267" sz="1275" spc="82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267" sz="127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267" sz="1275" spc="1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7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267" sz="1275" spc="22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322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-7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267" sz="1275" spc="209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r>
                        <a:rPr dirty="0" baseline="3267" sz="127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6535" sz="1275" spc="-12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6535" sz="1275" spc="-3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535" sz="1275" spc="-82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6535" sz="1275" spc="-44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535" sz="1275" spc="-82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năo</a:t>
                      </a:r>
                      <a:r>
                        <a:rPr dirty="0" baseline="6535" sz="1275" spc="-52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535" sz="1275" spc="-15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baseline="6535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6032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10.000.00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</a:tr>
              <a:tr h="168910"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3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60"/>
                        </a:spcBef>
                        <a:tabLst>
                          <a:tab pos="3355975" algn="l"/>
                        </a:tabLst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850" spc="-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50" spc="3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PERMANENTE</a:t>
                      </a:r>
                      <a:r>
                        <a:rPr dirty="0" sz="8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7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2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3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4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30.000,00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619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3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3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2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4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50.000,00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76530"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2.866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7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Centro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Público</a:t>
                      </a:r>
                      <a:r>
                        <a:rPr dirty="0" sz="850" spc="-1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Emprego,</a:t>
                      </a:r>
                      <a:r>
                        <a:rPr dirty="0" sz="850" spc="8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Trabalho</a:t>
                      </a:r>
                      <a:r>
                        <a:rPr dirty="0" sz="850" spc="2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7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Renda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358515" algn="l"/>
                        </a:tabLst>
                      </a:pPr>
                      <a:r>
                        <a:rPr dirty="0" baseline="3267" sz="1275" spc="-1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267" sz="1275" spc="-44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6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MATERIALS</a:t>
                      </a:r>
                      <a:r>
                        <a:rPr dirty="0" baseline="3267" sz="1275" spc="-3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-6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baseline="3267" sz="12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8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1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9.612,15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72085"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3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358515" algn="l"/>
                        </a:tabLst>
                      </a:pPr>
                      <a:r>
                        <a:rPr dirty="0" baseline="3267" sz="1275" spc="-1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267" sz="1275" spc="6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267" sz="12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267" sz="1275" spc="1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89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267" sz="1275" spc="37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284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-52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267" sz="1275" spc="3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FISICA</a:t>
                      </a:r>
                      <a:r>
                        <a:rPr dirty="0" baseline="3267" sz="127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8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1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10.000,00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70180"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3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358515" algn="l"/>
                        </a:tabLst>
                      </a:pPr>
                      <a:r>
                        <a:rPr dirty="0" baseline="3267" sz="1275" spc="-1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267" sz="1275" spc="89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267" sz="127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267" sz="1275" spc="7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67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267" sz="1275" spc="1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322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-1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267" sz="1275" spc="202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r>
                        <a:rPr dirty="0" baseline="3267" sz="127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8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1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10.000,00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76530"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3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358515" algn="l"/>
                        </a:tabLst>
                      </a:pPr>
                      <a:r>
                        <a:rPr dirty="0" baseline="3267" sz="1275" spc="-1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baseline="3267" sz="1275" spc="-7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267" sz="1275" spc="-7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44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baseline="3267" sz="1275" spc="44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PERMANENTE</a:t>
                      </a:r>
                      <a:r>
                        <a:rPr dirty="0" baseline="3267" sz="12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8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1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10.000,00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638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4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4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4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1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12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1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39.612,15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638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4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Unldade</a:t>
                      </a:r>
                      <a:r>
                        <a:rPr dirty="0" sz="850" spc="10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934.612,15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58115">
                <a:tc>
                  <a:txBody>
                    <a:bodyPr/>
                    <a:lstStyle/>
                    <a:p>
                      <a:pPr marL="160020">
                        <a:lnSpc>
                          <a:spcPts val="1005"/>
                        </a:lnSpc>
                      </a:pPr>
                      <a:r>
                        <a:rPr dirty="0" sz="850" spc="-1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01.11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ts val="1005"/>
                        </a:lnSpc>
                      </a:pPr>
                      <a:r>
                        <a:rPr dirty="0" sz="850" spc="-3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Secretárla</a:t>
                      </a:r>
                      <a:r>
                        <a:rPr dirty="0" sz="850" spc="3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-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Melo</a:t>
                      </a:r>
                      <a:r>
                        <a:rPr dirty="0" sz="850" spc="-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Amblente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2.823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5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Operacionalização</a:t>
                      </a:r>
                      <a:r>
                        <a:rPr dirty="0" sz="8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1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3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3355975" algn="l"/>
                        </a:tabLst>
                      </a:pPr>
                      <a:r>
                        <a:rPr dirty="0" baseline="3267" sz="1275" spc="-1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baseline="3267" sz="1275" spc="52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267" sz="1275" spc="-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44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baseline="3267" sz="1275" spc="7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PERMANENTE</a:t>
                      </a:r>
                      <a:r>
                        <a:rPr dirty="0" baseline="3267" sz="127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7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2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1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50" spc="-20">
                          <a:solidFill>
                            <a:srgbClr val="181818"/>
                          </a:solidFill>
                          <a:latin typeface="Arial Black"/>
                          <a:cs typeface="Arial Black"/>
                        </a:rPr>
                        <a:t>45.000,00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413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638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4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do </a:t>
                      </a:r>
                      <a:r>
                        <a:rPr dirty="0" sz="850" spc="-3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1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3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1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6604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25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45.000,00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9685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638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4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1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50" spc="20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50" spc="-20">
                          <a:solidFill>
                            <a:srgbClr val="0E0E0E"/>
                          </a:solidFill>
                          <a:latin typeface="Arial Black"/>
                          <a:cs typeface="Arial Black"/>
                        </a:rPr>
                        <a:t>45.000,00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2860"/>
                </a:tc>
              </a:tr>
              <a:tr h="155575">
                <a:tc>
                  <a:txBody>
                    <a:bodyPr/>
                    <a:lstStyle/>
                    <a:p>
                      <a:pPr marL="156845">
                        <a:lnSpc>
                          <a:spcPts val="1010"/>
                        </a:lnSpc>
                      </a:pPr>
                      <a:r>
                        <a:rPr dirty="0" sz="85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01.13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850" spc="-3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Servişos</a:t>
                      </a:r>
                      <a:r>
                        <a:rPr dirty="0" sz="850" spc="1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Públicos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0340"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2.037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baseline="3267" sz="1275" spc="-89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llumina</a:t>
                      </a:r>
                      <a:r>
                        <a:rPr dirty="0" sz="850" spc="-6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că</a:t>
                      </a:r>
                      <a:r>
                        <a:rPr dirty="0" baseline="3267" sz="1275" spc="-89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267" sz="1275" spc="-127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latin typeface="Lucida Sans Unicode"/>
                          <a:cs typeface="Lucida Sans Unicode"/>
                        </a:rPr>
                        <a:t>Pública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0975"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354070" algn="l"/>
                        </a:tabLst>
                      </a:pPr>
                      <a:r>
                        <a:rPr dirty="0" baseline="3267" sz="1275" spc="-1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267" sz="1275" spc="7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267" sz="127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267" sz="1275" spc="1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7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267" sz="1275" spc="52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284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-6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267" sz="1275" spc="202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r>
                        <a:rPr dirty="0" baseline="3267" sz="127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267" sz="1275" spc="-89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267" sz="1275" spc="1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04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baseline="3267" sz="1275" spc="1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04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baseline="3267" sz="1275" spc="37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12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-1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Imposto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5905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187.525,00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619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3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4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4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5905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187.525,00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7620"/>
                </a:tc>
              </a:tr>
              <a:tr h="17589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2.039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6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ServiÇos</a:t>
                      </a:r>
                      <a:r>
                        <a:rPr dirty="0" sz="850" spc="-2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7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Limpeza</a:t>
                      </a:r>
                      <a:r>
                        <a:rPr dirty="0" sz="850" spc="4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Púlica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3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85"/>
                        </a:spcBef>
                        <a:tabLst>
                          <a:tab pos="3357245" algn="l"/>
                        </a:tabLst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50" spc="2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SERVIÇOS</a:t>
                      </a:r>
                      <a:r>
                        <a:rPr dirty="0" sz="850" spc="4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4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50" spc="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4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1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5778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455.000,00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6512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3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4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2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4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2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1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455.000,00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8890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6639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4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9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3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Unldade</a:t>
                      </a:r>
                      <a:r>
                        <a:rPr dirty="0" sz="850" spc="10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Rț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642.525,00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</a:tr>
              <a:tr h="156845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850" spc="-1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01.90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11938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850" spc="-3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Reserva</a:t>
                      </a:r>
                      <a:r>
                        <a:rPr dirty="0" sz="850" spc="-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4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Contlgèncla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9.999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1747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Reserva</a:t>
                      </a:r>
                      <a:r>
                        <a:rPr dirty="0" sz="8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9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Contigência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33045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9.9.9.9.99.99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>
                    <a:lnB w="19050">
                      <a:solidFill>
                        <a:srgbClr val="4444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7475">
                        <a:lnSpc>
                          <a:spcPct val="100000"/>
                        </a:lnSpc>
                        <a:spcBef>
                          <a:spcPts val="85"/>
                        </a:spcBef>
                        <a:tabLst>
                          <a:tab pos="3363595" algn="l"/>
                        </a:tabLst>
                      </a:pPr>
                      <a:r>
                        <a:rPr dirty="0" sz="8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RESERVA</a:t>
                      </a:r>
                      <a:r>
                        <a:rPr dirty="0" sz="850" spc="7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10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CONTINGÈNCIA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5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lmDosto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>
                    <a:lnB w="19050">
                      <a:solidFill>
                        <a:srgbClr val="4444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78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4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1.492.939,18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>
                    <a:lnB w="19050">
                      <a:solidFill>
                        <a:srgbClr val="444444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883407" y="9726600"/>
            <a:ext cx="274319" cy="60924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470903" y="9726600"/>
            <a:ext cx="466344" cy="73109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081620" y="87825"/>
            <a:ext cx="3267075" cy="586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6944" sz="1800" b="1">
                <a:solidFill>
                  <a:srgbClr val="1F1F1F"/>
                </a:solidFill>
                <a:latin typeface="Arial"/>
                <a:cs typeface="Arial"/>
              </a:rPr>
              <a:t>PREFEITUR</a:t>
            </a:r>
            <a:r>
              <a:rPr dirty="0" baseline="-4629" sz="1800" b="1">
                <a:solidFill>
                  <a:srgbClr val="1F1F1F"/>
                </a:solidFill>
                <a:latin typeface="Arial"/>
                <a:cs typeface="Arial"/>
              </a:rPr>
              <a:t>A</a:t>
            </a:r>
            <a:r>
              <a:rPr dirty="0" baseline="-4629" sz="1800" spc="-22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212121"/>
                </a:solidFill>
                <a:latin typeface="Arial"/>
                <a:cs typeface="Arial"/>
              </a:rPr>
              <a:t>MUNICIPAL</a:t>
            </a:r>
            <a:r>
              <a:rPr dirty="0" sz="1200" spc="8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262626"/>
                </a:solidFill>
                <a:latin typeface="Arial"/>
                <a:cs typeface="Arial"/>
              </a:rPr>
              <a:t>DE </a:t>
            </a:r>
            <a:r>
              <a:rPr dirty="0" baseline="-2314" sz="1800" spc="-15" b="1">
                <a:solidFill>
                  <a:srgbClr val="1F1F1F"/>
                </a:solidFill>
                <a:latin typeface="Arial"/>
                <a:cs typeface="Arial"/>
              </a:rPr>
              <a:t>S</a:t>
            </a:r>
            <a:r>
              <a:rPr dirty="0" sz="1200" spc="-10" b="1">
                <a:solidFill>
                  <a:srgbClr val="1F1F1F"/>
                </a:solidFill>
                <a:latin typeface="Arial"/>
                <a:cs typeface="Arial"/>
              </a:rPr>
              <a:t>EROPEDIC</a:t>
            </a:r>
            <a:r>
              <a:rPr dirty="0" baseline="2314" sz="1800" spc="-15" b="1">
                <a:solidFill>
                  <a:srgbClr val="1F1F1F"/>
                </a:solidFill>
                <a:latin typeface="Arial"/>
                <a:cs typeface="Arial"/>
              </a:rPr>
              <a:t>A</a:t>
            </a:r>
            <a:endParaRPr baseline="2314" sz="1800">
              <a:latin typeface="Arial"/>
              <a:cs typeface="Arial"/>
            </a:endParaRPr>
          </a:p>
          <a:p>
            <a:pPr marL="45085" marR="2059939" indent="-3175">
              <a:lnSpc>
                <a:spcPct val="117600"/>
              </a:lnSpc>
              <a:spcBef>
                <a:spcPts val="575"/>
              </a:spcBef>
            </a:pP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Rua</a:t>
            </a:r>
            <a:r>
              <a:rPr dirty="0" sz="850" spc="-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61616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2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latin typeface="Lucida Sans Unicode"/>
                <a:cs typeface="Lucida Sans Unicode"/>
              </a:rPr>
              <a:t>Lourenço,</a:t>
            </a:r>
            <a:r>
              <a:rPr dirty="0" sz="850" spc="-60"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31313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40">
                <a:solidFill>
                  <a:srgbClr val="1C1C1C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-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57647" y="1857289"/>
            <a:ext cx="2719070" cy="365125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dirty="0" u="heavy" sz="850" spc="-35">
                <a:solidFill>
                  <a:srgbClr val="232323"/>
                </a:solidFill>
                <a:uFill>
                  <a:solidFill>
                    <a:srgbClr val="3F3F3F"/>
                  </a:solidFill>
                </a:uFill>
                <a:latin typeface="Lucida Sans Unicode"/>
                <a:cs typeface="Lucida Sans Unicode"/>
              </a:rPr>
              <a:t>Dotaşóes</a:t>
            </a:r>
            <a:r>
              <a:rPr dirty="0" u="heavy" sz="850" spc="-5">
                <a:solidFill>
                  <a:srgbClr val="232323"/>
                </a:solidFill>
                <a:uFill>
                  <a:solidFill>
                    <a:srgbClr val="3F3F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solidFill>
                  <a:srgbClr val="1A1A1A"/>
                </a:solidFill>
                <a:uFill>
                  <a:solidFill>
                    <a:srgbClr val="3F3F3F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50">
              <a:latin typeface="Lucida Sans Unicode"/>
              <a:cs typeface="Lucida Sans Unicode"/>
            </a:endParaRPr>
          </a:p>
          <a:p>
            <a:pPr marL="67945">
              <a:lnSpc>
                <a:spcPct val="100000"/>
              </a:lnSpc>
              <a:spcBef>
                <a:spcPts val="245"/>
              </a:spcBef>
            </a:pPr>
            <a:r>
              <a:rPr dirty="0" sz="1000" spc="-10" b="1">
                <a:solidFill>
                  <a:srgbClr val="232323"/>
                </a:solidFill>
                <a:latin typeface="Arial"/>
                <a:cs typeface="Arial"/>
              </a:rPr>
              <a:t>PREFEITURA</a:t>
            </a:r>
            <a:r>
              <a:rPr dirty="0" sz="1000" spc="7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1C1C1C"/>
                </a:solidFill>
                <a:latin typeface="Arial"/>
                <a:cs typeface="Arial"/>
              </a:rPr>
              <a:t>MUNICIPAL</a:t>
            </a:r>
            <a:r>
              <a:rPr dirty="0" sz="1000" spc="30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32323"/>
                </a:solidFill>
                <a:latin typeface="Arial"/>
                <a:cs typeface="Arial"/>
              </a:rPr>
              <a:t>DE</a:t>
            </a:r>
            <a:r>
              <a:rPr dirty="0" sz="1000" spc="-2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C1C1C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1168" y="959561"/>
            <a:ext cx="6720840" cy="11575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6031" y="161450"/>
            <a:ext cx="743712" cy="725001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65175" y="9658060"/>
            <a:ext cx="6711950" cy="0"/>
          </a:xfrm>
          <a:custGeom>
            <a:avLst/>
            <a:gdLst/>
            <a:ahLst/>
            <a:cxnLst/>
            <a:rect l="l" t="t" r="r" b="b"/>
            <a:pathLst>
              <a:path w="6711950" h="0">
                <a:moveTo>
                  <a:pt x="0" y="0"/>
                </a:moveTo>
                <a:lnTo>
                  <a:pt x="6711696" y="0"/>
                </a:lnTo>
              </a:path>
            </a:pathLst>
          </a:custGeom>
          <a:ln w="9138">
            <a:solidFill>
              <a:srgbClr val="4444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624327" y="4406366"/>
            <a:ext cx="1965960" cy="0"/>
          </a:xfrm>
          <a:custGeom>
            <a:avLst/>
            <a:gdLst/>
            <a:ahLst/>
            <a:cxnLst/>
            <a:rect l="l" t="t" r="r" b="b"/>
            <a:pathLst>
              <a:path w="1965960" h="0">
                <a:moveTo>
                  <a:pt x="0" y="0"/>
                </a:moveTo>
                <a:lnTo>
                  <a:pt x="1965960" y="0"/>
                </a:lnTo>
              </a:path>
            </a:pathLst>
          </a:custGeom>
          <a:ln w="9138">
            <a:solidFill>
              <a:srgbClr val="3F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078572" y="81733"/>
            <a:ext cx="3249930" cy="577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6944" sz="1800" b="1">
                <a:solidFill>
                  <a:srgbClr val="1C1C1C"/>
                </a:solidFill>
                <a:latin typeface="Arial"/>
                <a:cs typeface="Arial"/>
              </a:rPr>
              <a:t>P</a:t>
            </a:r>
            <a:r>
              <a:rPr dirty="0" baseline="-2314" sz="1800" b="1">
                <a:solidFill>
                  <a:srgbClr val="1C1C1C"/>
                </a:solidFill>
                <a:latin typeface="Arial"/>
                <a:cs typeface="Arial"/>
              </a:rPr>
              <a:t>REFEITUR</a:t>
            </a:r>
            <a:r>
              <a:rPr dirty="0" sz="1200" b="1">
                <a:solidFill>
                  <a:srgbClr val="1C1C1C"/>
                </a:solidFill>
                <a:latin typeface="Arial"/>
                <a:cs typeface="Arial"/>
              </a:rPr>
              <a:t>A</a:t>
            </a:r>
            <a:r>
              <a:rPr dirty="0" sz="1200" spc="-3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baseline="2314" sz="1800" b="1">
                <a:solidFill>
                  <a:srgbClr val="1D1D1D"/>
                </a:solidFill>
                <a:latin typeface="Arial"/>
                <a:cs typeface="Arial"/>
              </a:rPr>
              <a:t>MUNICIPAL</a:t>
            </a:r>
            <a:r>
              <a:rPr dirty="0" baseline="2314" sz="1800" spc="127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baseline="2314" sz="1800" b="1">
                <a:solidFill>
                  <a:srgbClr val="2D2D2D"/>
                </a:solidFill>
                <a:latin typeface="Arial"/>
                <a:cs typeface="Arial"/>
              </a:rPr>
              <a:t>DE </a:t>
            </a:r>
            <a:r>
              <a:rPr dirty="0" baseline="6944" sz="1800" spc="-15" b="1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dirty="0" baseline="9259" sz="1800" spc="-15" b="1">
                <a:solidFill>
                  <a:srgbClr val="212121"/>
                </a:solidFill>
                <a:latin typeface="Arial"/>
                <a:cs typeface="Arial"/>
              </a:rPr>
              <a:t>EROPEDICA</a:t>
            </a:r>
            <a:endParaRPr baseline="9259" sz="1800">
              <a:latin typeface="Arial"/>
              <a:cs typeface="Arial"/>
            </a:endParaRPr>
          </a:p>
          <a:p>
            <a:pPr marL="45085" marR="2045335" indent="-3175">
              <a:lnSpc>
                <a:spcPct val="115199"/>
              </a:lnSpc>
              <a:spcBef>
                <a:spcPts val="550"/>
              </a:spcBef>
            </a:pPr>
            <a:r>
              <a:rPr dirty="0" sz="850" spc="-20">
                <a:solidFill>
                  <a:srgbClr val="1A1A1A"/>
                </a:solidFill>
                <a:latin typeface="Lucida Sans Unicode"/>
                <a:cs typeface="Lucida Sans Unicode"/>
              </a:rPr>
              <a:t>Rua</a:t>
            </a:r>
            <a:r>
              <a:rPr dirty="0" sz="850" spc="-3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81818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81818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50" spc="-6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12121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40">
                <a:solidFill>
                  <a:srgbClr val="1A1A1A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-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57647" y="1825844"/>
            <a:ext cx="2724150" cy="37084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heavy" sz="850" spc="-55">
                <a:solidFill>
                  <a:srgbClr val="111111"/>
                </a:solidFill>
                <a:uFill>
                  <a:solidFill>
                    <a:srgbClr val="3F3F44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heavy" sz="850" spc="-15">
                <a:solidFill>
                  <a:srgbClr val="111111"/>
                </a:solidFill>
                <a:uFill>
                  <a:solidFill>
                    <a:srgbClr val="3F3F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solidFill>
                  <a:srgbClr val="181818"/>
                </a:solidFill>
                <a:uFill>
                  <a:solidFill>
                    <a:srgbClr val="3F3F44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heavy" sz="850" spc="500">
                <a:solidFill>
                  <a:srgbClr val="181818"/>
                </a:solidFill>
                <a:uFill>
                  <a:solidFill>
                    <a:srgbClr val="3F3F44"/>
                  </a:solidFill>
                </a:uFill>
                <a:latin typeface="Lucida Sans Unicode"/>
                <a:cs typeface="Lucida Sans Unicode"/>
              </a:rPr>
              <a:t> </a:t>
            </a:r>
            <a:endParaRPr sz="850">
              <a:latin typeface="Lucida Sans Unicode"/>
              <a:cs typeface="Lucida Sans Unicode"/>
            </a:endParaRPr>
          </a:p>
          <a:p>
            <a:pPr marL="66040">
              <a:lnSpc>
                <a:spcPct val="100000"/>
              </a:lnSpc>
              <a:spcBef>
                <a:spcPts val="295"/>
              </a:spcBef>
            </a:pPr>
            <a:r>
              <a:rPr dirty="0" sz="950" spc="80">
                <a:solidFill>
                  <a:srgbClr val="232323"/>
                </a:solidFill>
                <a:latin typeface="Lucida Sans Unicode"/>
                <a:cs typeface="Lucida Sans Unicode"/>
              </a:rPr>
              <a:t>PREFEITURA</a:t>
            </a:r>
            <a:r>
              <a:rPr dirty="0" sz="950" spc="14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10">
                <a:solidFill>
                  <a:srgbClr val="212121"/>
                </a:solidFill>
                <a:latin typeface="Lucida Sans Unicode"/>
                <a:cs typeface="Lucida Sans Unicode"/>
              </a:rPr>
              <a:t>MUNICIPAL</a:t>
            </a:r>
            <a:r>
              <a:rPr dirty="0" sz="950" spc="15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50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950" spc="19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70">
                <a:solidFill>
                  <a:srgbClr val="212121"/>
                </a:solidFill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87509" y="2141235"/>
            <a:ext cx="280670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540">
              <a:lnSpc>
                <a:spcPct val="138700"/>
              </a:lnSpc>
              <a:spcBef>
                <a:spcPts val="100"/>
              </a:spcBef>
            </a:pPr>
            <a:r>
              <a:rPr dirty="0" sz="850" spc="-120">
                <a:solidFill>
                  <a:srgbClr val="262626"/>
                </a:solidFill>
                <a:latin typeface="Lucida Sans Unicode"/>
                <a:cs typeface="Lucida Sans Unicode"/>
              </a:rPr>
              <a:t>Q1.90</a:t>
            </a:r>
            <a:r>
              <a:rPr dirty="0" sz="850" spc="50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181818"/>
                </a:solidFill>
                <a:latin typeface="Lucida Sans Unicode"/>
                <a:cs typeface="Lucida Sans Unicode"/>
              </a:rPr>
              <a:t>9.999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90335" y="2141235"/>
            <a:ext cx="1174750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-3175">
              <a:lnSpc>
                <a:spcPct val="138700"/>
              </a:lnSpc>
              <a:spcBef>
                <a:spcPts val="100"/>
              </a:spcBef>
            </a:pPr>
            <a:r>
              <a:rPr dirty="0" sz="850" spc="-10">
                <a:solidFill>
                  <a:srgbClr val="1D1D1D"/>
                </a:solidFill>
                <a:latin typeface="Lucida Sans Unicode"/>
                <a:cs typeface="Lucida Sans Unicode"/>
              </a:rPr>
              <a:t>Reserva</a:t>
            </a:r>
            <a:r>
              <a:rPr dirty="0" sz="850" spc="-3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D1D1D"/>
                </a:solidFill>
                <a:latin typeface="Lucida Sans Unicode"/>
                <a:cs typeface="Lucida Sans Unicode"/>
              </a:rPr>
              <a:t>Contig6ncia </a:t>
            </a:r>
            <a:r>
              <a:rPr dirty="0" sz="850" spc="-35">
                <a:solidFill>
                  <a:srgbClr val="131313"/>
                </a:solidFill>
                <a:latin typeface="Lucida Sans Unicode"/>
                <a:cs typeface="Lucida Sans Unicode"/>
              </a:rPr>
              <a:t>Reserva</a:t>
            </a:r>
            <a:r>
              <a:rPr dirty="0" sz="850" spc="-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3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111111"/>
                </a:solidFill>
                <a:latin typeface="Lucida Sans Unicode"/>
                <a:cs typeface="Lucida Sans Unicode"/>
              </a:rPr>
              <a:t>Contiqência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17767" y="2473274"/>
            <a:ext cx="4587240" cy="760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43200" marR="349250">
              <a:lnSpc>
                <a:spcPct val="141100"/>
              </a:lnSpc>
              <a:spcBef>
                <a:spcPts val="100"/>
              </a:spcBef>
            </a:pPr>
            <a:r>
              <a:rPr dirty="0" sz="850" spc="-55">
                <a:solidFill>
                  <a:srgbClr val="1C1C1C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1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F1F1F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4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232323"/>
                </a:solidFill>
                <a:latin typeface="Lucida Sans Unicode"/>
                <a:cs typeface="Lucida Sans Unicode"/>
              </a:rPr>
              <a:t>Projeto</a:t>
            </a:r>
            <a:r>
              <a:rPr dirty="0" sz="850" spc="-7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C1C1C"/>
                </a:solidFill>
                <a:latin typeface="Lucida Sans Unicode"/>
                <a:cs typeface="Lucida Sans Unicode"/>
              </a:rPr>
              <a:t>/</a:t>
            </a:r>
            <a:r>
              <a:rPr dirty="0" sz="850" spc="-7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F1F1F"/>
                </a:solidFill>
                <a:latin typeface="Lucida Sans Unicode"/>
                <a:cs typeface="Lucida Sans Unicode"/>
              </a:rPr>
              <a:t>Atividade</a:t>
            </a:r>
            <a:r>
              <a:rPr dirty="0" sz="850" spc="2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82828"/>
                </a:solidFill>
                <a:latin typeface="Lucida Sans Unicode"/>
                <a:cs typeface="Lucida Sans Unicode"/>
              </a:rPr>
              <a:t>R$ </a:t>
            </a:r>
            <a:r>
              <a:rPr dirty="0" sz="850" spc="-45">
                <a:solidFill>
                  <a:srgbClr val="1A1A1A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5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12121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2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51515"/>
                </a:solidFill>
                <a:latin typeface="Lucida Sans Unicode"/>
                <a:cs typeface="Lucida Sans Unicode"/>
              </a:rPr>
              <a:t>Unidade</a:t>
            </a:r>
            <a:r>
              <a:rPr dirty="0" sz="850" spc="10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D2D2D"/>
                </a:solidFill>
                <a:latin typeface="Lucida Sans Unicode"/>
                <a:cs typeface="Lucida Sans Unicode"/>
              </a:rPr>
              <a:t>R$</a:t>
            </a:r>
            <a:endParaRPr sz="850">
              <a:latin typeface="Lucida Sans Unicode"/>
              <a:cs typeface="Lucida Sans Unicode"/>
            </a:endParaRPr>
          </a:p>
          <a:p>
            <a:pPr marL="3437254">
              <a:lnSpc>
                <a:spcPct val="100000"/>
              </a:lnSpc>
              <a:spcBef>
                <a:spcPts val="200"/>
              </a:spcBef>
            </a:pPr>
            <a:r>
              <a:rPr dirty="0" sz="850" spc="-40">
                <a:solidFill>
                  <a:srgbClr val="111111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-1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F1F1F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3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61616"/>
                </a:solidFill>
                <a:latin typeface="Lucida Sans Unicode"/>
                <a:cs typeface="Lucida Sans Unicode"/>
              </a:rPr>
              <a:t>Anulado</a:t>
            </a:r>
            <a:r>
              <a:rPr dirty="0" sz="850" spc="2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62626"/>
                </a:solidFill>
                <a:latin typeface="Lucida Sans Unicode"/>
                <a:cs typeface="Lucida Sans Unicode"/>
              </a:rPr>
              <a:t>R$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dirty="0" sz="850" spc="-45">
                <a:solidFill>
                  <a:srgbClr val="1A1A1A"/>
                </a:solidFill>
                <a:latin typeface="Lucida Sans Unicode"/>
                <a:cs typeface="Lucida Sans Unicode"/>
              </a:rPr>
              <a:t>Revogadas</a:t>
            </a:r>
            <a:r>
              <a:rPr dirty="0" sz="850" spc="1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232323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4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0F0F0F"/>
                </a:solidFill>
                <a:latin typeface="Lucida Sans Unicode"/>
                <a:cs typeface="Lucida Sans Unicode"/>
              </a:rPr>
              <a:t>disposições</a:t>
            </a:r>
            <a:r>
              <a:rPr dirty="0" sz="850" spc="1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11111"/>
                </a:solidFill>
                <a:latin typeface="Lucida Sans Unicode"/>
                <a:cs typeface="Lucida Sans Unicode"/>
              </a:rPr>
              <a:t>em</a:t>
            </a:r>
            <a:r>
              <a:rPr dirty="0" sz="850" spc="-3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11111"/>
                </a:solidFill>
                <a:latin typeface="Lucida Sans Unicode"/>
                <a:cs typeface="Lucida Sans Unicode"/>
              </a:rPr>
              <a:t>contrário.</a:t>
            </a:r>
            <a:r>
              <a:rPr dirty="0" sz="850" spc="5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Publique-</a:t>
            </a:r>
            <a:r>
              <a:rPr dirty="0" sz="850" spc="-50">
                <a:latin typeface="Lucida Sans Unicode"/>
                <a:cs typeface="Lucida Sans Unicode"/>
              </a:rPr>
              <a:t>se,</a:t>
            </a:r>
            <a:r>
              <a:rPr dirty="0" sz="850" spc="65"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161616"/>
                </a:solidFill>
                <a:latin typeface="Lucida Sans Unicode"/>
                <a:cs typeface="Lucida Sans Unicode"/>
              </a:rPr>
              <a:t>afixe-</a:t>
            </a:r>
            <a:r>
              <a:rPr dirty="0" sz="850" spc="-95">
                <a:solidFill>
                  <a:srgbClr val="161616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4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2D2D2D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7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latin typeface="Lucida Sans Unicode"/>
                <a:cs typeface="Lucida Sans Unicode"/>
              </a:rPr>
              <a:t>cumpra-</a:t>
            </a:r>
            <a:r>
              <a:rPr dirty="0" sz="850" spc="-25">
                <a:latin typeface="Lucida Sans Unicode"/>
                <a:cs typeface="Lucida Sans Unicode"/>
              </a:rPr>
              <a:t>se.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08196" y="3077951"/>
            <a:ext cx="47498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90">
                <a:solidFill>
                  <a:srgbClr val="181818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4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3º</a:t>
            </a:r>
            <a:r>
              <a:rPr dirty="0" sz="850" spc="-50">
                <a:latin typeface="Lucida Sans Unicode"/>
                <a:cs typeface="Lucida Sans Unicode"/>
              </a:rPr>
              <a:t> </a:t>
            </a:r>
            <a:r>
              <a:rPr dirty="0" sz="850" spc="-135">
                <a:solidFill>
                  <a:srgbClr val="262626"/>
                </a:solidFill>
                <a:latin typeface="Lucida Sans Unicode"/>
                <a:cs typeface="Lucida Sans Unicode"/>
              </a:rPr>
              <a:t>-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627482" y="3827322"/>
            <a:ext cx="191960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70">
                <a:solidFill>
                  <a:srgbClr val="131313"/>
                </a:solidFill>
                <a:latin typeface="Lucida Sans Unicode"/>
                <a:cs typeface="Lucida Sans Unicode"/>
              </a:rPr>
              <a:t>Gabinete</a:t>
            </a:r>
            <a:r>
              <a:rPr dirty="0" sz="850" spc="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1D1D1D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5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61616"/>
                </a:solidFill>
                <a:latin typeface="Lucida Sans Unicode"/>
                <a:cs typeface="Lucida Sans Unicode"/>
              </a:rPr>
              <a:t>Prefeito,</a:t>
            </a:r>
            <a:r>
              <a:rPr dirty="0" sz="850" spc="-2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12121"/>
                </a:solidFill>
                <a:latin typeface="Lucida Sans Unicode"/>
                <a:cs typeface="Lucida Sans Unicode"/>
              </a:rPr>
              <a:t>2</a:t>
            </a:r>
            <a:r>
              <a:rPr dirty="0" sz="850" spc="34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22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E0E0E"/>
                </a:solidFill>
                <a:latin typeface="Lucida Sans Unicode"/>
                <a:cs typeface="Lucida Sans Unicode"/>
              </a:rPr>
              <a:t>janeiro,</a:t>
            </a:r>
            <a:r>
              <a:rPr dirty="0" sz="850" spc="-3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32323"/>
                </a:solidFill>
                <a:latin typeface="Lucida Sans Unicode"/>
                <a:cs typeface="Lucida Sans Unicode"/>
              </a:rPr>
              <a:t>2026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864248" y="9671508"/>
            <a:ext cx="30226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solidFill>
                  <a:srgbClr val="111111"/>
                </a:solidFill>
                <a:latin typeface="Lucida Sans Unicode"/>
                <a:cs typeface="Lucida Sans Unicode"/>
              </a:rPr>
              <a:t>Servaux</a:t>
            </a:r>
            <a:endParaRPr sz="5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289884" y="2461090"/>
            <a:ext cx="625475" cy="555625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850" spc="-80">
                <a:solidFill>
                  <a:srgbClr val="212121"/>
                </a:solidFill>
                <a:latin typeface="Lucida Sans Unicode"/>
                <a:cs typeface="Lucida Sans Unicode"/>
              </a:rPr>
              <a:t>1.492.939,18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sz="850" spc="-80">
                <a:solidFill>
                  <a:srgbClr val="212121"/>
                </a:solidFill>
                <a:latin typeface="Lucida Sans Unicode"/>
                <a:cs typeface="Lucida Sans Unicode"/>
              </a:rPr>
              <a:t>1.492.939,18</a:t>
            </a:r>
            <a:endParaRPr sz="850">
              <a:latin typeface="Lucida Sans Unicode"/>
              <a:cs typeface="Lucida Sans Unicode"/>
            </a:endParaRPr>
          </a:p>
          <a:p>
            <a:pPr marL="17145">
              <a:lnSpc>
                <a:spcPct val="100000"/>
              </a:lnSpc>
              <a:spcBef>
                <a:spcPts val="275"/>
              </a:spcBef>
            </a:pPr>
            <a:r>
              <a:rPr dirty="0" sz="850" spc="-85">
                <a:solidFill>
                  <a:srgbClr val="1A1A1A"/>
                </a:solidFill>
                <a:latin typeface="Lucida Sans Unicode"/>
                <a:cs typeface="Lucida Sans Unicode"/>
              </a:rPr>
              <a:t>3.239.144,61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451688" y="9674553"/>
            <a:ext cx="495934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0F0F0F"/>
                </a:solidFill>
                <a:latin typeface="Lucida Sans Unicode"/>
                <a:cs typeface="Lucida Sans Unicode"/>
              </a:rPr>
              <a:t>Página</a:t>
            </a:r>
            <a:r>
              <a:rPr dirty="0" sz="550" spc="8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550" spc="-40">
                <a:solidFill>
                  <a:srgbClr val="111111"/>
                </a:solidFill>
                <a:latin typeface="Lucida Sans Unicode"/>
                <a:cs typeface="Lucida Sans Unicode"/>
              </a:rPr>
              <a:t>4</a:t>
            </a:r>
            <a:r>
              <a:rPr dirty="0" sz="550" spc="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550">
                <a:solidFill>
                  <a:srgbClr val="1D1D1D"/>
                </a:solidFill>
                <a:latin typeface="Lucida Sans Unicode"/>
                <a:cs typeface="Lucida Sans Unicode"/>
              </a:rPr>
              <a:t>de</a:t>
            </a:r>
            <a:r>
              <a:rPr dirty="0" sz="550" spc="1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550" spc="-50">
                <a:solidFill>
                  <a:srgbClr val="1C1C1C"/>
                </a:solidFill>
                <a:latin typeface="Lucida Sans Unicode"/>
                <a:cs typeface="Lucida Sans Unicode"/>
              </a:rPr>
              <a:t>4</a:t>
            </a:r>
            <a:endParaRPr sz="5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2026-02-04T15:51:35Z</dcterms:created>
  <dcterms:modified xsi:type="dcterms:W3CDTF">2026-02-04T15:51:35Z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2026-01-16T00:00:00Z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2026-02-04T00:00:00Z</vt:filetime>
  </property>
  <property fmtid="{D5CDD505-2E9C-101B-9397-08002B2CF9AE}" pid="5" name="Producer">
    <vt:lpwstr>Scanner System Image Conversion</vt:lpwstr>
  </property>
</Properties>
</file>