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0C0C0C"/>
                </a:solidFill>
                <a:latin typeface="Consolas"/>
                <a:cs typeface="Consolas"/>
              </a:defRPr>
            </a:lvl1pPr>
          </a:lstStyle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 spc="-25">
                <a:solidFill>
                  <a:srgbClr val="111111"/>
                </a:solidFill>
                <a:latin typeface="Lucida Sans Unicode"/>
                <a:cs typeface="Lucida Sans Unicode"/>
              </a:rPr>
              <a:t>Página</a:t>
            </a:r>
            <a:r>
              <a:rPr dirty="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fld id="{81D60167-4931-47E6-BA6A-407CBD079E47}" type="slidenum">
              <a:rPr dirty="0" spc="-10">
                <a:solidFill>
                  <a:srgbClr val="2A2A2A"/>
                </a:solidFill>
                <a:latin typeface="Lucida Sans Unicode"/>
                <a:cs typeface="Lucida Sans Unicode"/>
              </a:rPr>
              <a:t>#</a:t>
            </a:fld>
            <a:r>
              <a:rPr dirty="0" spc="-3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pc="-30">
                <a:solidFill>
                  <a:srgbClr val="363636"/>
                </a:solidFill>
                <a:latin typeface="Lucida Sans Unicode"/>
                <a:cs typeface="Lucida Sans Unicode"/>
              </a:rPr>
              <a:t>de</a:t>
            </a:r>
            <a:r>
              <a:rPr dirty="0" spc="-4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pc="-50">
                <a:solidFill>
                  <a:srgbClr val="3F3F3F"/>
                </a:solidFill>
                <a:latin typeface="Lucida Sans Unicode"/>
                <a:cs typeface="Lucida Sans Unicode"/>
              </a:rPr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0C0C0C"/>
                </a:solidFill>
                <a:latin typeface="Consolas"/>
                <a:cs typeface="Consolas"/>
              </a:defRPr>
            </a:lvl1pPr>
          </a:lstStyle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 spc="-25">
                <a:solidFill>
                  <a:srgbClr val="111111"/>
                </a:solidFill>
                <a:latin typeface="Lucida Sans Unicode"/>
                <a:cs typeface="Lucida Sans Unicode"/>
              </a:rPr>
              <a:t>Página</a:t>
            </a:r>
            <a:r>
              <a:rPr dirty="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fld id="{81D60167-4931-47E6-BA6A-407CBD079E47}" type="slidenum">
              <a:rPr dirty="0" spc="-10">
                <a:solidFill>
                  <a:srgbClr val="2A2A2A"/>
                </a:solidFill>
                <a:latin typeface="Lucida Sans Unicode"/>
                <a:cs typeface="Lucida Sans Unicode"/>
              </a:rPr>
              <a:t>#</a:t>
            </a:fld>
            <a:r>
              <a:rPr dirty="0" spc="-3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pc="-30">
                <a:solidFill>
                  <a:srgbClr val="363636"/>
                </a:solidFill>
                <a:latin typeface="Lucida Sans Unicode"/>
                <a:cs typeface="Lucida Sans Unicode"/>
              </a:rPr>
              <a:t>de</a:t>
            </a:r>
            <a:r>
              <a:rPr dirty="0" spc="-4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pc="-50">
                <a:solidFill>
                  <a:srgbClr val="3F3F3F"/>
                </a:solidFill>
                <a:latin typeface="Lucida Sans Unicode"/>
                <a:cs typeface="Lucida Sans Unicode"/>
              </a:rPr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0C0C0C"/>
                </a:solidFill>
                <a:latin typeface="Consolas"/>
                <a:cs typeface="Consolas"/>
              </a:defRPr>
            </a:lvl1pPr>
          </a:lstStyle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 spc="-25">
                <a:solidFill>
                  <a:srgbClr val="111111"/>
                </a:solidFill>
                <a:latin typeface="Lucida Sans Unicode"/>
                <a:cs typeface="Lucida Sans Unicode"/>
              </a:rPr>
              <a:t>Página</a:t>
            </a:r>
            <a:r>
              <a:rPr dirty="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fld id="{81D60167-4931-47E6-BA6A-407CBD079E47}" type="slidenum">
              <a:rPr dirty="0" spc="-10">
                <a:solidFill>
                  <a:srgbClr val="2A2A2A"/>
                </a:solidFill>
                <a:latin typeface="Lucida Sans Unicode"/>
                <a:cs typeface="Lucida Sans Unicode"/>
              </a:rPr>
              <a:t>#</a:t>
            </a:fld>
            <a:r>
              <a:rPr dirty="0" spc="-3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pc="-30">
                <a:solidFill>
                  <a:srgbClr val="363636"/>
                </a:solidFill>
                <a:latin typeface="Lucida Sans Unicode"/>
                <a:cs typeface="Lucida Sans Unicode"/>
              </a:rPr>
              <a:t>de</a:t>
            </a:r>
            <a:r>
              <a:rPr dirty="0" spc="-4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pc="-50">
                <a:solidFill>
                  <a:srgbClr val="3F3F3F"/>
                </a:solidFill>
                <a:latin typeface="Lucida Sans Unicode"/>
                <a:cs typeface="Lucida Sans Unicode"/>
              </a:rPr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0C0C0C"/>
                </a:solidFill>
                <a:latin typeface="Consolas"/>
                <a:cs typeface="Consolas"/>
              </a:defRPr>
            </a:lvl1pPr>
          </a:lstStyle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 spc="-25">
                <a:solidFill>
                  <a:srgbClr val="111111"/>
                </a:solidFill>
                <a:latin typeface="Lucida Sans Unicode"/>
                <a:cs typeface="Lucida Sans Unicode"/>
              </a:rPr>
              <a:t>Página</a:t>
            </a:r>
            <a:r>
              <a:rPr dirty="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fld id="{81D60167-4931-47E6-BA6A-407CBD079E47}" type="slidenum">
              <a:rPr dirty="0" spc="-10">
                <a:solidFill>
                  <a:srgbClr val="2A2A2A"/>
                </a:solidFill>
                <a:latin typeface="Lucida Sans Unicode"/>
                <a:cs typeface="Lucida Sans Unicode"/>
              </a:rPr>
              <a:t>#</a:t>
            </a:fld>
            <a:r>
              <a:rPr dirty="0" spc="-3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pc="-30">
                <a:solidFill>
                  <a:srgbClr val="363636"/>
                </a:solidFill>
                <a:latin typeface="Lucida Sans Unicode"/>
                <a:cs typeface="Lucida Sans Unicode"/>
              </a:rPr>
              <a:t>de</a:t>
            </a:r>
            <a:r>
              <a:rPr dirty="0" spc="-4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pc="-50">
                <a:solidFill>
                  <a:srgbClr val="3F3F3F"/>
                </a:solidFill>
                <a:latin typeface="Lucida Sans Unicode"/>
                <a:cs typeface="Lucida Sans Unicode"/>
              </a:rPr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0C0C0C"/>
                </a:solidFill>
                <a:latin typeface="Consolas"/>
                <a:cs typeface="Consolas"/>
              </a:defRPr>
            </a:lvl1pPr>
          </a:lstStyle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 spc="-25">
                <a:solidFill>
                  <a:srgbClr val="111111"/>
                </a:solidFill>
                <a:latin typeface="Lucida Sans Unicode"/>
                <a:cs typeface="Lucida Sans Unicode"/>
              </a:rPr>
              <a:t>Página</a:t>
            </a:r>
            <a:r>
              <a:rPr dirty="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fld id="{81D60167-4931-47E6-BA6A-407CBD079E47}" type="slidenum">
              <a:rPr dirty="0" spc="-10">
                <a:solidFill>
                  <a:srgbClr val="2A2A2A"/>
                </a:solidFill>
                <a:latin typeface="Lucida Sans Unicode"/>
                <a:cs typeface="Lucida Sans Unicode"/>
              </a:rPr>
              <a:t>#</a:t>
            </a:fld>
            <a:r>
              <a:rPr dirty="0" spc="-3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pc="-30">
                <a:solidFill>
                  <a:srgbClr val="363636"/>
                </a:solidFill>
                <a:latin typeface="Lucida Sans Unicode"/>
                <a:cs typeface="Lucida Sans Unicode"/>
              </a:rPr>
              <a:t>de</a:t>
            </a:r>
            <a:r>
              <a:rPr dirty="0" spc="-4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pc="-50">
                <a:solidFill>
                  <a:srgbClr val="3F3F3F"/>
                </a:solidFill>
                <a:latin typeface="Lucida Sans Unicode"/>
                <a:cs typeface="Lucida Sans Unicode"/>
              </a:rPr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446229" y="9698297"/>
            <a:ext cx="507280" cy="1337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rgbClr val="0C0C0C"/>
                </a:solidFill>
                <a:latin typeface="Consolas"/>
                <a:cs typeface="Consolas"/>
              </a:defRPr>
            </a:lvl1pPr>
          </a:lstStyle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 spc="-25">
                <a:solidFill>
                  <a:srgbClr val="111111"/>
                </a:solidFill>
                <a:latin typeface="Lucida Sans Unicode"/>
                <a:cs typeface="Lucida Sans Unicode"/>
              </a:rPr>
              <a:t>Página</a:t>
            </a:r>
            <a:r>
              <a:rPr dirty="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fld id="{81D60167-4931-47E6-BA6A-407CBD079E47}" type="slidenum">
              <a:rPr dirty="0" spc="-10">
                <a:solidFill>
                  <a:srgbClr val="2A2A2A"/>
                </a:solidFill>
                <a:latin typeface="Lucida Sans Unicode"/>
                <a:cs typeface="Lucida Sans Unicode"/>
              </a:rPr>
              <a:t>#</a:t>
            </a:fld>
            <a:r>
              <a:rPr dirty="0" spc="-3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pc="-30">
                <a:solidFill>
                  <a:srgbClr val="363636"/>
                </a:solidFill>
                <a:latin typeface="Lucida Sans Unicode"/>
                <a:cs typeface="Lucida Sans Unicode"/>
              </a:rPr>
              <a:t>de</a:t>
            </a:r>
            <a:r>
              <a:rPr dirty="0" spc="-4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pc="-50">
                <a:solidFill>
                  <a:srgbClr val="3F3F3F"/>
                </a:solidFill>
                <a:latin typeface="Lucida Sans Unicode"/>
                <a:cs typeface="Lucida Sans Unicode"/>
              </a:rPr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8704" y="170589"/>
            <a:ext cx="734568" cy="743279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265175" y="9697661"/>
            <a:ext cx="6711950" cy="0"/>
          </a:xfrm>
          <a:custGeom>
            <a:avLst/>
            <a:gdLst/>
            <a:ahLst/>
            <a:cxnLst/>
            <a:rect l="l" t="t" r="r" b="b"/>
            <a:pathLst>
              <a:path w="6711950" h="0">
                <a:moveTo>
                  <a:pt x="0" y="0"/>
                </a:moveTo>
                <a:lnTo>
                  <a:pt x="6711696" y="0"/>
                </a:lnTo>
              </a:path>
            </a:pathLst>
          </a:custGeom>
          <a:ln w="15231">
            <a:solidFill>
              <a:srgbClr val="44444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31647" y="1084456"/>
            <a:ext cx="6699884" cy="0"/>
          </a:xfrm>
          <a:custGeom>
            <a:avLst/>
            <a:gdLst/>
            <a:ahLst/>
            <a:cxnLst/>
            <a:rect l="l" t="t" r="r" b="b"/>
            <a:pathLst>
              <a:path w="6699884" h="0">
                <a:moveTo>
                  <a:pt x="0" y="0"/>
                </a:moveTo>
                <a:lnTo>
                  <a:pt x="6699504" y="0"/>
                </a:lnTo>
              </a:path>
            </a:pathLst>
          </a:custGeom>
          <a:ln w="18277">
            <a:solidFill>
              <a:srgbClr val="3A3A3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193383" y="72594"/>
            <a:ext cx="3197860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181818"/>
                </a:solidFill>
                <a:latin typeface="Arial"/>
                <a:cs typeface="Arial"/>
              </a:rPr>
              <a:t>PREFEITURA</a:t>
            </a:r>
            <a:r>
              <a:rPr dirty="0" sz="1200" spc="45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1C1C1C"/>
                </a:solidFill>
                <a:latin typeface="Arial"/>
                <a:cs typeface="Arial"/>
              </a:rPr>
              <a:t>MUNICIPAL</a:t>
            </a:r>
            <a:r>
              <a:rPr dirty="0" sz="1200" spc="20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282828"/>
                </a:solidFill>
                <a:latin typeface="Arial"/>
                <a:cs typeface="Arial"/>
              </a:rPr>
              <a:t>DE</a:t>
            </a:r>
            <a:r>
              <a:rPr dirty="0" sz="1200" spc="-45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212121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18664">
              <a:lnSpc>
                <a:spcPct val="119900"/>
              </a:lnSpc>
              <a:spcBef>
                <a:spcPts val="430"/>
              </a:spcBef>
            </a:pPr>
            <a:r>
              <a:rPr dirty="0" sz="850" spc="-10">
                <a:solidFill>
                  <a:srgbClr val="1C1C1C"/>
                </a:solidFill>
                <a:latin typeface="Lucida Sans Unicode"/>
                <a:cs typeface="Lucida Sans Unicode"/>
              </a:rPr>
              <a:t>Rua</a:t>
            </a:r>
            <a:r>
              <a:rPr dirty="0" sz="850" spc="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31313"/>
                </a:solidFill>
                <a:latin typeface="Lucida Sans Unicode"/>
                <a:cs typeface="Lucida Sans Unicode"/>
              </a:rPr>
              <a:t>Maria</a:t>
            </a:r>
            <a:r>
              <a:rPr dirty="0" sz="850" spc="1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51515"/>
                </a:solidFill>
                <a:latin typeface="Lucida Sans Unicode"/>
                <a:cs typeface="Lucida Sans Unicode"/>
              </a:rPr>
              <a:t>Lourønço,</a:t>
            </a:r>
            <a:r>
              <a:rPr dirty="0" sz="850" spc="-3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242424"/>
                </a:solidFill>
                <a:latin typeface="Lucida Sans Unicode"/>
                <a:cs typeface="Lucida Sans Unicode"/>
              </a:rPr>
              <a:t>18 </a:t>
            </a:r>
            <a:r>
              <a:rPr dirty="0" sz="850" spc="-40">
                <a:solidFill>
                  <a:srgbClr val="1A1A1A"/>
                </a:solidFill>
                <a:latin typeface="Lucida Sans Unicode"/>
                <a:cs typeface="Lucida Sans Unicode"/>
              </a:rPr>
              <a:t>Fazenda</a:t>
            </a:r>
            <a:r>
              <a:rPr dirty="0" sz="850" spc="-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31313"/>
                </a:solidFill>
                <a:latin typeface="Lucida Sans Unicode"/>
                <a:cs typeface="Lucida Sans Unicode"/>
              </a:rPr>
              <a:t>Caxlas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 spc="-25">
                <a:solidFill>
                  <a:srgbClr val="111111"/>
                </a:solidFill>
                <a:latin typeface="Lucida Sans Unicode"/>
                <a:cs typeface="Lucida Sans Unicode"/>
              </a:rPr>
              <a:t>Página</a:t>
            </a:r>
            <a:r>
              <a:rPr dirty="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fld id="{81D60167-4931-47E6-BA6A-407CBD079E47}" type="slidenum">
              <a:rPr dirty="0" spc="-10">
                <a:solidFill>
                  <a:srgbClr val="2A2A2A"/>
                </a:solidFill>
                <a:latin typeface="Lucida Sans Unicode"/>
                <a:cs typeface="Lucida Sans Unicode"/>
              </a:rPr>
              <a:t>1</a:t>
            </a:fld>
            <a:r>
              <a:rPr dirty="0" spc="-3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pc="-30">
                <a:solidFill>
                  <a:srgbClr val="363636"/>
                </a:solidFill>
                <a:latin typeface="Lucida Sans Unicode"/>
                <a:cs typeface="Lucida Sans Unicode"/>
              </a:rPr>
              <a:t>de</a:t>
            </a:r>
            <a:r>
              <a:rPr dirty="0" spc="-4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pc="-50">
                <a:solidFill>
                  <a:srgbClr val="3F3F3F"/>
                </a:solidFill>
                <a:latin typeface="Lucida Sans Unicode"/>
                <a:cs typeface="Lucida Sans Unicode"/>
              </a:rPr>
              <a:t>2</a:t>
            </a:r>
          </a:p>
        </p:txBody>
      </p:sp>
      <p:sp>
        <p:nvSpPr>
          <p:cNvPr id="16" name="object 16" descr=""/>
          <p:cNvSpPr txBox="1"/>
          <p:nvPr/>
        </p:nvSpPr>
        <p:spPr>
          <a:xfrm>
            <a:off x="2864906" y="9721115"/>
            <a:ext cx="298450" cy="110489"/>
          </a:xfrm>
          <a:prstGeom prst="rect">
            <a:avLst/>
          </a:prstGeom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30" b="1">
                <a:solidFill>
                  <a:srgbClr val="1C1C1C"/>
                </a:solidFill>
                <a:latin typeface="Arial"/>
                <a:cs typeface="Arial"/>
              </a:rPr>
              <a:t>Servaux</a:t>
            </a:r>
            <a:endParaRPr sz="6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936339" y="1298954"/>
            <a:ext cx="2975610" cy="7067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79500">
              <a:lnSpc>
                <a:spcPct val="100000"/>
              </a:lnSpc>
              <a:spcBef>
                <a:spcPts val="100"/>
              </a:spcBef>
            </a:pPr>
            <a:r>
              <a:rPr dirty="0" sz="850" spc="-70">
                <a:solidFill>
                  <a:srgbClr val="232323"/>
                </a:solidFill>
                <a:latin typeface="Lucida Sans Unicode"/>
                <a:cs typeface="Lucida Sans Unicode"/>
              </a:rPr>
              <a:t>Decreto</a:t>
            </a:r>
            <a:r>
              <a:rPr dirty="0" sz="850" spc="-1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B2B2B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9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2A2A2A"/>
                </a:solidFill>
                <a:latin typeface="Lucida Sans Unicode"/>
                <a:cs typeface="Lucida Sans Unicode"/>
              </a:rPr>
              <a:t>3111 </a:t>
            </a:r>
            <a:r>
              <a:rPr dirty="0" sz="850" spc="-60">
                <a:solidFill>
                  <a:srgbClr val="343434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8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B2B2B"/>
                </a:solidFill>
                <a:latin typeface="Lucida Sans Unicode"/>
                <a:cs typeface="Lucida Sans Unicode"/>
              </a:rPr>
              <a:t>27</a:t>
            </a:r>
            <a:r>
              <a:rPr dirty="0" sz="850" spc="27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A2A2A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19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janeiro,</a:t>
            </a:r>
            <a:r>
              <a:rPr dirty="0" sz="850" spc="-30"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2F2F2F"/>
                </a:solidFill>
                <a:latin typeface="Lucida Sans Unicode"/>
                <a:cs typeface="Lucida Sans Unicode"/>
              </a:rPr>
              <a:t>2026</a:t>
            </a:r>
            <a:endParaRPr sz="8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225"/>
              </a:spcBef>
            </a:pPr>
            <a:endParaRPr sz="850">
              <a:latin typeface="Lucida Sans Unicode"/>
              <a:cs typeface="Lucida Sans Unicode"/>
            </a:endParaRPr>
          </a:p>
          <a:p>
            <a:pPr marL="12700" marR="40005" indent="3175">
              <a:lnSpc>
                <a:spcPts val="910"/>
              </a:lnSpc>
            </a:pPr>
            <a:r>
              <a:rPr dirty="0" sz="850" spc="-85">
                <a:solidFill>
                  <a:srgbClr val="232323"/>
                </a:solidFill>
                <a:latin typeface="Lucida Sans Unicode"/>
                <a:cs typeface="Lucida Sans Unicode"/>
              </a:rPr>
              <a:t>Abre</a:t>
            </a:r>
            <a:r>
              <a:rPr dirty="0" sz="85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61616"/>
                </a:solidFill>
                <a:latin typeface="Lucida Sans Unicode"/>
                <a:cs typeface="Lucida Sans Unicode"/>
              </a:rPr>
              <a:t>crédito</a:t>
            </a:r>
            <a:r>
              <a:rPr dirty="0" sz="850" spc="3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C0C0C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50" spc="3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262626"/>
                </a:solidFill>
                <a:latin typeface="Lucida Sans Unicode"/>
                <a:cs typeface="Lucida Sans Unicode"/>
              </a:rPr>
              <a:t>no</a:t>
            </a:r>
            <a:r>
              <a:rPr dirty="0" sz="850" spc="1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282828"/>
                </a:solidFill>
                <a:latin typeface="Lucida Sans Unicode"/>
                <a:cs typeface="Lucida Sans Unicode"/>
              </a:rPr>
              <a:t>valor</a:t>
            </a:r>
            <a:r>
              <a:rPr dirty="0" sz="850" spc="-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C1C1C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4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282828"/>
                </a:solidFill>
                <a:latin typeface="Lucida Sans Unicode"/>
                <a:cs typeface="Lucida Sans Unicode"/>
              </a:rPr>
              <a:t>de </a:t>
            </a:r>
            <a:r>
              <a:rPr dirty="0" sz="850" spc="-85">
                <a:solidFill>
                  <a:srgbClr val="212121"/>
                </a:solidFill>
                <a:latin typeface="Lucida Sans Unicode"/>
                <a:cs typeface="Lucida Sans Unicode"/>
              </a:rPr>
              <a:t>R$3.000.000,00,</a:t>
            </a:r>
            <a:r>
              <a:rPr dirty="0" sz="850" spc="-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2D2D2D"/>
                </a:solidFill>
                <a:latin typeface="Lucida Sans Unicode"/>
                <a:cs typeface="Lucida Sans Unicode"/>
              </a:rPr>
              <a:t>para </a:t>
            </a:r>
            <a:r>
              <a:rPr dirty="0" sz="850" spc="-70">
                <a:solidFill>
                  <a:srgbClr val="1D1D1D"/>
                </a:solidFill>
                <a:latin typeface="Lucida Sans Unicode"/>
                <a:cs typeface="Lucida Sans Unicode"/>
              </a:rPr>
              <a:t>fins</a:t>
            </a:r>
            <a:r>
              <a:rPr dirty="0" sz="850" spc="-3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12121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8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282828"/>
                </a:solidFill>
                <a:latin typeface="Lucida Sans Unicode"/>
                <a:cs typeface="Lucida Sans Unicode"/>
              </a:rPr>
              <a:t>se</a:t>
            </a:r>
            <a:r>
              <a:rPr dirty="0" sz="850" spc="-5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0C0C0C"/>
                </a:solidFill>
                <a:latin typeface="Lucida Sans Unicode"/>
                <a:cs typeface="Lucida Sans Unicode"/>
              </a:rPr>
              <a:t>especiffca</a:t>
            </a:r>
            <a:r>
              <a:rPr dirty="0" sz="850" spc="6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F2F2F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10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242424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2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D1D1D"/>
                </a:solidFill>
                <a:latin typeface="Lucida Sans Unicode"/>
                <a:cs typeface="Lucida Sans Unicode"/>
              </a:rPr>
              <a:t>outras</a:t>
            </a:r>
            <a:r>
              <a:rPr dirty="0" sz="850" spc="-5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31313"/>
                </a:solidFill>
                <a:latin typeface="Lucida Sans Unicode"/>
                <a:cs typeface="Lucida Sans Unicode"/>
              </a:rPr>
              <a:t>providências.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21655" y="2506785"/>
            <a:ext cx="6515734" cy="9575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821055">
              <a:lnSpc>
                <a:spcPct val="138700"/>
              </a:lnSpc>
              <a:spcBef>
                <a:spcPts val="100"/>
              </a:spcBef>
            </a:pPr>
            <a:r>
              <a:rPr dirty="0" sz="850" spc="-50">
                <a:solidFill>
                  <a:srgbClr val="343434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5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A1A1A"/>
                </a:solidFill>
                <a:latin typeface="Lucida Sans Unicode"/>
                <a:cs typeface="Lucida Sans Unicode"/>
              </a:rPr>
              <a:t>PREFEITO</a:t>
            </a:r>
            <a:r>
              <a:rPr dirty="0" sz="850" spc="-1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161616"/>
                </a:solidFill>
                <a:latin typeface="Lucida Sans Unicode"/>
                <a:cs typeface="Lucida Sans Unicode"/>
              </a:rPr>
              <a:t>MUNICIPAL,</a:t>
            </a:r>
            <a:r>
              <a:rPr dirty="0" sz="850" spc="2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31313"/>
                </a:solidFill>
                <a:latin typeface="Lucida Sans Unicode"/>
                <a:cs typeface="Lucida Sans Unicode"/>
              </a:rPr>
              <a:t>no</a:t>
            </a:r>
            <a:r>
              <a:rPr dirty="0" sz="850" spc="-5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C1C1C"/>
                </a:solidFill>
                <a:latin typeface="Lucida Sans Unicode"/>
                <a:cs typeface="Lucida Sans Unicode"/>
              </a:rPr>
              <a:t>uso</a:t>
            </a:r>
            <a:r>
              <a:rPr dirty="0" sz="850" spc="-3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F1F1F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9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212121"/>
                </a:solidFill>
                <a:latin typeface="Lucida Sans Unicode"/>
                <a:cs typeface="Lucida Sans Unicode"/>
              </a:rPr>
              <a:t>suas</a:t>
            </a:r>
            <a:r>
              <a:rPr dirty="0" sz="850" spc="-1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61616"/>
                </a:solidFill>
                <a:latin typeface="Lucida Sans Unicode"/>
                <a:cs typeface="Lucida Sans Unicode"/>
              </a:rPr>
              <a:t>atribuições</a:t>
            </a:r>
            <a:r>
              <a:rPr dirty="0" sz="850" spc="5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0E0E0E"/>
                </a:solidFill>
                <a:latin typeface="Lucida Sans Unicode"/>
                <a:cs typeface="Lucida Sans Unicode"/>
              </a:rPr>
              <a:t>legais,</a:t>
            </a:r>
            <a:r>
              <a:rPr dirty="0" sz="850" spc="-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0C0C0C"/>
                </a:solidFill>
                <a:latin typeface="Lucida Sans Unicode"/>
                <a:cs typeface="Lucida Sans Unicode"/>
              </a:rPr>
              <a:t>constitucionais</a:t>
            </a:r>
            <a:r>
              <a:rPr dirty="0" sz="850" spc="-9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3B3B3B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10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232323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3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A1A1A"/>
                </a:solidFill>
                <a:latin typeface="Lucida Sans Unicode"/>
                <a:cs typeface="Lucida Sans Unicode"/>
              </a:rPr>
              <a:t>acordo</a:t>
            </a:r>
            <a:r>
              <a:rPr dirty="0" sz="850" spc="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232323"/>
                </a:solidFill>
                <a:latin typeface="Lucida Sans Unicode"/>
                <a:cs typeface="Lucida Sans Unicode"/>
              </a:rPr>
              <a:t>com</a:t>
            </a:r>
            <a:r>
              <a:rPr dirty="0" sz="850" spc="-4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62626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6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12121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6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212121"/>
                </a:solidFill>
                <a:latin typeface="Lucida Sans Unicode"/>
                <a:cs typeface="Lucida Sans Unicode"/>
              </a:rPr>
              <a:t>Ihe</a:t>
            </a:r>
            <a:r>
              <a:rPr dirty="0" sz="850" spc="-3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31313"/>
                </a:solidFill>
                <a:latin typeface="Lucida Sans Unicode"/>
                <a:cs typeface="Lucida Sans Unicode"/>
              </a:rPr>
              <a:t>confere</a:t>
            </a:r>
            <a:r>
              <a:rPr dirty="0" sz="85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333333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6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383838"/>
                </a:solidFill>
                <a:latin typeface="Lucida Sans Unicode"/>
                <a:cs typeface="Lucida Sans Unicode"/>
              </a:rPr>
              <a:t>art.</a:t>
            </a:r>
            <a:r>
              <a:rPr dirty="0" sz="850" spc="-5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F2F2F"/>
                </a:solidFill>
                <a:latin typeface="Lucida Sans Unicode"/>
                <a:cs typeface="Lucida Sans Unicode"/>
              </a:rPr>
              <a:t>8º</a:t>
            </a:r>
            <a:r>
              <a:rPr dirty="0" sz="850" spc="204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2D2D2D"/>
                </a:solidFill>
                <a:latin typeface="Lucida Sans Unicode"/>
                <a:cs typeface="Lucida Sans Unicode"/>
              </a:rPr>
              <a:t>da </a:t>
            </a:r>
            <a:r>
              <a:rPr dirty="0" sz="850">
                <a:solidFill>
                  <a:srgbClr val="313131"/>
                </a:solidFill>
                <a:latin typeface="Lucida Sans Unicode"/>
                <a:cs typeface="Lucida Sans Unicode"/>
              </a:rPr>
              <a:t>LEI</a:t>
            </a:r>
            <a:r>
              <a:rPr dirty="0" sz="850" spc="-9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A2A2A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6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30">
                <a:solidFill>
                  <a:srgbClr val="131313"/>
                </a:solidFill>
                <a:latin typeface="Lucida Sans Unicode"/>
                <a:cs typeface="Lucida Sans Unicode"/>
              </a:rPr>
              <a:t>933/2025</a:t>
            </a:r>
            <a:r>
              <a:rPr dirty="0" sz="85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11111"/>
                </a:solidFill>
                <a:latin typeface="Lucida Sans Unicode"/>
                <a:cs typeface="Lucida Sans Unicode"/>
              </a:rPr>
              <a:t>datada</a:t>
            </a:r>
            <a:r>
              <a:rPr dirty="0" sz="850" spc="1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C1C1C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9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30">
                <a:solidFill>
                  <a:srgbClr val="0C0C0C"/>
                </a:solidFill>
                <a:latin typeface="Lucida Sans Unicode"/>
                <a:cs typeface="Lucida Sans Unicode"/>
              </a:rPr>
              <a:t>29/12/2025,</a:t>
            </a:r>
            <a:r>
              <a:rPr dirty="0" sz="850" spc="9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11111"/>
                </a:solidFill>
                <a:latin typeface="Lucida Sans Unicode"/>
                <a:cs typeface="Lucida Sans Unicode"/>
              </a:rPr>
              <a:t>publicada</a:t>
            </a:r>
            <a:r>
              <a:rPr dirty="0" sz="850" spc="3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12121"/>
                </a:solidFill>
                <a:latin typeface="Lucida Sans Unicode"/>
                <a:cs typeface="Lucida Sans Unicode"/>
              </a:rPr>
              <a:t>em</a:t>
            </a:r>
            <a:r>
              <a:rPr dirty="0" sz="850" spc="17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latin typeface="Lucida Sans Unicode"/>
                <a:cs typeface="Lucida Sans Unicode"/>
              </a:rPr>
              <a:t>29/12/2025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1280"/>
              </a:spcBef>
            </a:pPr>
            <a:r>
              <a:rPr dirty="0" u="heavy" sz="850" spc="-65">
                <a:solidFill>
                  <a:srgbClr val="232323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heavy" sz="850" spc="-60">
                <a:solidFill>
                  <a:srgbClr val="232323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>
                <a:solidFill>
                  <a:srgbClr val="232323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50" spc="45">
                <a:solidFill>
                  <a:srgbClr val="232323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>
                <a:solidFill>
                  <a:srgbClr val="2A2A2A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heavy" sz="850" spc="-75">
                <a:solidFill>
                  <a:srgbClr val="2A2A2A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50">
                <a:solidFill>
                  <a:srgbClr val="242424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heavy" sz="850" spc="-65">
                <a:solidFill>
                  <a:srgbClr val="242424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>
                <a:solidFill>
                  <a:srgbClr val="262626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50" spc="20">
                <a:solidFill>
                  <a:srgbClr val="262626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55">
                <a:solidFill>
                  <a:srgbClr val="2B2B2B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T </a:t>
            </a:r>
            <a:r>
              <a:rPr dirty="0" u="heavy" sz="850" spc="-25">
                <a:solidFill>
                  <a:srgbClr val="1A1A1A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A:</a:t>
            </a:r>
            <a:endParaRPr sz="850">
              <a:latin typeface="Lucida Sans Unicode"/>
              <a:cs typeface="Lucida Sans Unicode"/>
            </a:endParaRPr>
          </a:p>
          <a:p>
            <a:pPr marL="326390">
              <a:lnSpc>
                <a:spcPct val="100000"/>
              </a:lnSpc>
              <a:spcBef>
                <a:spcPts val="1190"/>
              </a:spcBef>
            </a:pPr>
            <a:r>
              <a:rPr dirty="0" sz="850" spc="-85">
                <a:latin typeface="Lucida Sans Unicode"/>
                <a:cs typeface="Lucida Sans Unicode"/>
              </a:rPr>
              <a:t>Artigo</a:t>
            </a:r>
            <a:r>
              <a:rPr dirty="0" sz="850" spc="-45"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82828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7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333333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1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212121"/>
                </a:solidFill>
                <a:latin typeface="Lucida Sans Unicode"/>
                <a:cs typeface="Lucida Sans Unicode"/>
              </a:rPr>
              <a:t>Fica</a:t>
            </a:r>
            <a:r>
              <a:rPr dirty="0" sz="85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0F0F0F"/>
                </a:solidFill>
                <a:latin typeface="Lucida Sans Unicode"/>
                <a:cs typeface="Lucida Sans Unicode"/>
              </a:rPr>
              <a:t>aberto</a:t>
            </a:r>
            <a:r>
              <a:rPr dirty="0" sz="850" spc="-3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80808"/>
                </a:solidFill>
                <a:latin typeface="Lucida Sans Unicode"/>
                <a:cs typeface="Lucida Sans Unicode"/>
              </a:rPr>
              <a:t>crédito</a:t>
            </a:r>
            <a:r>
              <a:rPr dirty="0" sz="850" spc="-25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suplementar</a:t>
            </a:r>
            <a:r>
              <a:rPr dirty="0" sz="850" spc="30"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C1C1C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114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51515"/>
                </a:solidFill>
                <a:latin typeface="Lucida Sans Unicode"/>
                <a:cs typeface="Lucida Sans Unicode"/>
              </a:rPr>
              <a:t>seguintes</a:t>
            </a:r>
            <a:r>
              <a:rPr dirty="0" sz="850" spc="1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61616"/>
                </a:solidFill>
                <a:latin typeface="Lucida Sans Unicode"/>
                <a:cs typeface="Lucida Sans Unicode"/>
              </a:rPr>
              <a:t>dotações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75935" y="4206843"/>
            <a:ext cx="1959610" cy="37655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u="heavy" sz="850" spc="-40">
                <a:solidFill>
                  <a:srgbClr val="0F0F0F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Dotaşóes</a:t>
            </a:r>
            <a:r>
              <a:rPr dirty="0" u="heavy" sz="850">
                <a:solidFill>
                  <a:srgbClr val="0F0F0F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10">
                <a:solidFill>
                  <a:srgbClr val="151515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heavy" sz="850" spc="500">
                <a:solidFill>
                  <a:srgbClr val="151515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 </a:t>
            </a:r>
            <a:endParaRPr sz="850">
              <a:latin typeface="Lucida Sans Unicode"/>
              <a:cs typeface="Lucida Sans Unicode"/>
            </a:endParaRPr>
          </a:p>
          <a:p>
            <a:pPr marL="64769">
              <a:lnSpc>
                <a:spcPct val="100000"/>
              </a:lnSpc>
              <a:spcBef>
                <a:spcPts val="290"/>
              </a:spcBef>
            </a:pPr>
            <a:r>
              <a:rPr dirty="0" sz="1000" spc="-110">
                <a:solidFill>
                  <a:srgbClr val="1C1C1C"/>
                </a:solidFill>
                <a:latin typeface="Arial Black"/>
                <a:cs typeface="Arial Black"/>
              </a:rPr>
              <a:t>FUNDO</a:t>
            </a:r>
            <a:r>
              <a:rPr dirty="0" sz="1000" spc="10">
                <a:solidFill>
                  <a:srgbClr val="1C1C1C"/>
                </a:solidFill>
                <a:latin typeface="Arial Black"/>
                <a:cs typeface="Arial Black"/>
              </a:rPr>
              <a:t> </a:t>
            </a:r>
            <a:r>
              <a:rPr dirty="0" sz="1000" spc="-105">
                <a:solidFill>
                  <a:srgbClr val="1C1C1C"/>
                </a:solidFill>
                <a:latin typeface="Arial Black"/>
                <a:cs typeface="Arial Black"/>
              </a:rPr>
              <a:t>MUNICIPAL</a:t>
            </a:r>
            <a:r>
              <a:rPr dirty="0" sz="1000" spc="60">
                <a:solidFill>
                  <a:srgbClr val="1C1C1C"/>
                </a:solidFill>
                <a:latin typeface="Arial Black"/>
                <a:cs typeface="Arial Black"/>
              </a:rPr>
              <a:t> </a:t>
            </a:r>
            <a:r>
              <a:rPr dirty="0" sz="1000" spc="-55">
                <a:solidFill>
                  <a:srgbClr val="1F1F1F"/>
                </a:solidFill>
                <a:latin typeface="Arial Black"/>
                <a:cs typeface="Arial Black"/>
              </a:rPr>
              <a:t>DE</a:t>
            </a:r>
            <a:r>
              <a:rPr dirty="0" sz="1000" spc="-30">
                <a:solidFill>
                  <a:srgbClr val="1F1F1F"/>
                </a:solidFill>
                <a:latin typeface="Arial Black"/>
                <a:cs typeface="Arial Black"/>
              </a:rPr>
              <a:t> </a:t>
            </a:r>
            <a:r>
              <a:rPr dirty="0" sz="1000" spc="-50">
                <a:solidFill>
                  <a:srgbClr val="1F1F1F"/>
                </a:solidFill>
                <a:latin typeface="Arial Black"/>
                <a:cs typeface="Arial Black"/>
              </a:rPr>
              <a:t>SAÚDE</a:t>
            </a:r>
            <a:endParaRPr sz="1000">
              <a:latin typeface="Arial Black"/>
              <a:cs typeface="Arial Black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377910" y="4599614"/>
          <a:ext cx="6622415" cy="9740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345"/>
                <a:gridCol w="2681605"/>
                <a:gridCol w="2442845"/>
                <a:gridCol w="694054"/>
              </a:tblGrid>
              <a:tr h="144145">
                <a:tc>
                  <a:txBody>
                    <a:bodyPr/>
                    <a:lstStyle/>
                    <a:p>
                      <a:pPr marL="38100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05.22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ts val="940"/>
                        </a:lnSpc>
                      </a:pPr>
                      <a:r>
                        <a:rPr dirty="0" sz="850" spc="-3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Fundo</a:t>
                      </a:r>
                      <a:r>
                        <a:rPr dirty="0" sz="85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-2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2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Saúda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780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2.020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baseline="3267" sz="1275" spc="-52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MANUTENÇÂO</a:t>
                      </a:r>
                      <a:r>
                        <a:rPr dirty="0" baseline="3267" sz="1275" spc="67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267" sz="1275" spc="13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44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OPERACIONALIZ</a:t>
                      </a:r>
                      <a:r>
                        <a:rPr dirty="0" sz="850" spc="-3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AC</a:t>
                      </a:r>
                      <a:r>
                        <a:rPr dirty="0" baseline="3267" sz="1275" spc="-44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ÃO</a:t>
                      </a:r>
                      <a:r>
                        <a:rPr dirty="0" baseline="3267" sz="1275" spc="-16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82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baseline="3267" sz="1275" spc="1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37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FMS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365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81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50" spc="-2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3.3.9.0.92.00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50" spc="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DESPESAS </a:t>
                      </a:r>
                      <a:r>
                        <a:rPr dirty="0" sz="850" spc="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EXERCICIOS</a:t>
                      </a:r>
                      <a:r>
                        <a:rPr dirty="0" sz="850" spc="5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ANTERIORES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66421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5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1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de </a:t>
                      </a:r>
                      <a:r>
                        <a:rPr dirty="0" sz="850" spc="-8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850" spc="1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6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Sa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425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5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3.000.000,00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</a:tr>
              <a:tr h="1695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3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3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-5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 i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I </a:t>
                      </a:r>
                      <a:r>
                        <a:rPr dirty="0" sz="850" spc="-3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L="4889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3.000.000,00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399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50" spc="-4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9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6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Unldade</a:t>
                      </a:r>
                      <a:r>
                        <a:rPr dirty="0" sz="850" spc="12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algn="ctr" marL="4254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50" spc="-5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3.000.000,00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034"/>
                </a:tc>
              </a:tr>
              <a:tr h="1428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72135">
                        <a:lnSpc>
                          <a:spcPts val="930"/>
                        </a:lnSpc>
                        <a:spcBef>
                          <a:spcPts val="95"/>
                        </a:spcBef>
                      </a:pPr>
                      <a:r>
                        <a:rPr dirty="0" sz="850" spc="-3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50" spc="-3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5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850" spc="6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ctr" marL="42545">
                        <a:lnSpc>
                          <a:spcPts val="930"/>
                        </a:lnSpc>
                        <a:spcBef>
                          <a:spcPts val="95"/>
                        </a:spcBef>
                      </a:pPr>
                      <a:r>
                        <a:rPr dirty="0" sz="850" spc="-5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3.000.000,00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733164" y="5633734"/>
            <a:ext cx="6024245" cy="28638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480059" marR="5080" indent="-467995">
              <a:lnSpc>
                <a:spcPct val="101099"/>
              </a:lnSpc>
              <a:spcBef>
                <a:spcPts val="85"/>
              </a:spcBef>
            </a:pPr>
            <a:r>
              <a:rPr dirty="0" sz="850" spc="-90">
                <a:solidFill>
                  <a:srgbClr val="161616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5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62626"/>
                </a:solidFill>
                <a:latin typeface="Lucida Sans Unicode"/>
                <a:cs typeface="Lucida Sans Unicode"/>
              </a:rPr>
              <a:t>2º</a:t>
            </a:r>
            <a:r>
              <a:rPr dirty="0" sz="850" spc="-5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262626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10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61616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7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51515"/>
                </a:solidFill>
                <a:latin typeface="Lucida Sans Unicode"/>
                <a:cs typeface="Lucida Sans Unicode"/>
              </a:rPr>
              <a:t>despesas</a:t>
            </a:r>
            <a:r>
              <a:rPr dirty="0" sz="850" spc="1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11111"/>
                </a:solidFill>
                <a:latin typeface="Lucida Sans Unicode"/>
                <a:cs typeface="Lucida Sans Unicode"/>
              </a:rPr>
              <a:t>decorrentes</a:t>
            </a:r>
            <a:r>
              <a:rPr dirty="0" sz="850" spc="2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C1C1C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11111"/>
                </a:solidFill>
                <a:latin typeface="Lucida Sans Unicode"/>
                <a:cs typeface="Lucida Sans Unicode"/>
              </a:rPr>
              <a:t>abertura</a:t>
            </a:r>
            <a:r>
              <a:rPr dirty="0" sz="850" spc="4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A1A1A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5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A1A1A"/>
                </a:solidFill>
                <a:latin typeface="Lucida Sans Unicode"/>
                <a:cs typeface="Lucida Sans Unicode"/>
              </a:rPr>
              <a:t>presente</a:t>
            </a:r>
            <a:r>
              <a:rPr dirty="0" sz="850" spc="1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31313"/>
                </a:solidFill>
                <a:latin typeface="Lucida Sans Unicode"/>
                <a:cs typeface="Lucida Sans Unicode"/>
              </a:rPr>
              <a:t>crédito</a:t>
            </a:r>
            <a:r>
              <a:rPr dirty="0" sz="850" spc="2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61616"/>
                </a:solidFill>
                <a:latin typeface="Lucida Sans Unicode"/>
                <a:cs typeface="Lucida Sans Unicode"/>
              </a:rPr>
              <a:t>suplementar,</a:t>
            </a:r>
            <a:r>
              <a:rPr dirty="0" sz="850" spc="3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212121"/>
                </a:solidFill>
                <a:latin typeface="Lucida Sans Unicode"/>
                <a:cs typeface="Lucida Sans Unicode"/>
              </a:rPr>
              <a:t>serão</a:t>
            </a:r>
            <a:r>
              <a:rPr dirty="0" sz="850" spc="-1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212121"/>
                </a:solidFill>
                <a:latin typeface="Lucida Sans Unicode"/>
                <a:cs typeface="Lucida Sans Unicode"/>
              </a:rPr>
              <a:t>cobertas</a:t>
            </a:r>
            <a:r>
              <a:rPr dirty="0" sz="850" spc="3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C1C1C"/>
                </a:solidFill>
                <a:latin typeface="Lucida Sans Unicode"/>
                <a:cs typeface="Lucida Sans Unicode"/>
              </a:rPr>
              <a:t>com</a:t>
            </a:r>
            <a:r>
              <a:rPr dirty="0" sz="850" spc="-7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282828"/>
                </a:solidFill>
                <a:latin typeface="Lucida Sans Unicode"/>
                <a:cs typeface="Lucida Sans Unicode"/>
              </a:rPr>
              <a:t>recursos</a:t>
            </a:r>
            <a:r>
              <a:rPr dirty="0" sz="850" spc="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333333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4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242424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3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51515"/>
                </a:solidFill>
                <a:latin typeface="Lucida Sans Unicode"/>
                <a:cs typeface="Lucida Sans Unicode"/>
              </a:rPr>
              <a:t>trata</a:t>
            </a:r>
            <a:r>
              <a:rPr dirty="0" sz="850" spc="3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363636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1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81818"/>
                </a:solidFill>
                <a:latin typeface="Lucida Sans Unicode"/>
                <a:cs typeface="Lucida Sans Unicode"/>
              </a:rPr>
              <a:t>Artigo </a:t>
            </a:r>
            <a:r>
              <a:rPr dirty="0" sz="850" spc="-65">
                <a:solidFill>
                  <a:srgbClr val="181818"/>
                </a:solidFill>
                <a:latin typeface="Lucida Sans Unicode"/>
                <a:cs typeface="Lucida Sans Unicode"/>
              </a:rPr>
              <a:t>43</a:t>
            </a:r>
            <a:r>
              <a:rPr dirty="0" sz="850" spc="-114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11111"/>
                </a:solidFill>
                <a:latin typeface="Lucida Sans Unicode"/>
                <a:cs typeface="Lucida Sans Unicode"/>
              </a:rPr>
              <a:t>parágrafo</a:t>
            </a:r>
            <a:r>
              <a:rPr dirty="0" sz="850" spc="-1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82828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6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81818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3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1F1F1F"/>
                </a:solidFill>
                <a:latin typeface="Lucida Sans Unicode"/>
                <a:cs typeface="Lucida Sans Unicode"/>
              </a:rPr>
              <a:t>Lei</a:t>
            </a:r>
            <a:r>
              <a:rPr dirty="0" sz="850" spc="-8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81818"/>
                </a:solidFill>
                <a:latin typeface="Lucida Sans Unicode"/>
                <a:cs typeface="Lucida Sans Unicode"/>
              </a:rPr>
              <a:t>Federal</a:t>
            </a:r>
            <a:r>
              <a:rPr dirty="0" sz="850" spc="-2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A1A1A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8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0">
                <a:solidFill>
                  <a:srgbClr val="1F1F1F"/>
                </a:solidFill>
                <a:latin typeface="Lucida Sans Unicode"/>
                <a:cs typeface="Lucida Sans Unicode"/>
              </a:rPr>
              <a:t>4.320/64,</a:t>
            </a:r>
            <a:r>
              <a:rPr dirty="0" sz="850" spc="1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1A1A1A"/>
                </a:solidFill>
                <a:latin typeface="Lucida Sans Unicode"/>
                <a:cs typeface="Lucida Sans Unicode"/>
              </a:rPr>
              <a:t>lnciso</a:t>
            </a:r>
            <a:r>
              <a:rPr dirty="0" sz="850" spc="2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212121"/>
                </a:solidFill>
                <a:latin typeface="Lucida Sans Unicode"/>
                <a:cs typeface="Lucida Sans Unicode"/>
              </a:rPr>
              <a:t>III.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623204" y="5988620"/>
            <a:ext cx="1661160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4805" marR="5080" indent="-332740">
              <a:lnSpc>
                <a:spcPct val="136400"/>
              </a:lnSpc>
              <a:spcBef>
                <a:spcPts val="100"/>
              </a:spcBef>
            </a:pPr>
            <a:r>
              <a:rPr dirty="0" sz="850" spc="-55">
                <a:solidFill>
                  <a:srgbClr val="0F0F0F"/>
                </a:solidFill>
                <a:latin typeface="Lucida Sans Unicode"/>
                <a:cs typeface="Lucida Sans Unicode"/>
              </a:rPr>
              <a:t>Inciso:</a:t>
            </a:r>
            <a:r>
              <a:rPr dirty="0" sz="850" spc="4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81818"/>
                </a:solidFill>
                <a:latin typeface="Lucida Sans Unicode"/>
                <a:cs typeface="Lucida Sans Unicode"/>
              </a:rPr>
              <a:t>II</a:t>
            </a:r>
            <a:r>
              <a:rPr dirty="0" sz="850" spc="-114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2D2D2D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7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C1C1C"/>
                </a:solidFill>
                <a:latin typeface="Lucida Sans Unicode"/>
                <a:cs typeface="Lucida Sans Unicode"/>
              </a:rPr>
              <a:t>Excesso</a:t>
            </a:r>
            <a:r>
              <a:rPr dirty="0" sz="850" spc="-4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82828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4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0F0F0F"/>
                </a:solidFill>
                <a:latin typeface="Lucida Sans Unicode"/>
                <a:cs typeface="Lucida Sans Unicode"/>
              </a:rPr>
              <a:t>Arrecadaçdo: </a:t>
            </a:r>
            <a:r>
              <a:rPr dirty="0" sz="850" spc="-20">
                <a:solidFill>
                  <a:srgbClr val="1F1F1F"/>
                </a:solidFill>
                <a:latin typeface="Lucida Sans Unicode"/>
                <a:cs typeface="Lucida Sans Unicode"/>
              </a:rPr>
              <a:t>III</a:t>
            </a:r>
            <a:r>
              <a:rPr dirty="0" sz="850" spc="-8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282828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4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E0E0E"/>
                </a:solidFill>
                <a:latin typeface="Lucida Sans Unicode"/>
                <a:cs typeface="Lucida Sans Unicode"/>
              </a:rPr>
              <a:t>Anulação</a:t>
            </a:r>
            <a:r>
              <a:rPr dirty="0" sz="850" spc="4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F1F1F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6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0F0F0F"/>
                </a:solidFill>
                <a:latin typeface="Lucida Sans Unicode"/>
                <a:cs typeface="Lucida Sans Unicode"/>
              </a:rPr>
              <a:t>Dotaçäo</a:t>
            </a:r>
            <a:r>
              <a:rPr dirty="0" sz="850" spc="2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333333"/>
                </a:solidFill>
                <a:latin typeface="Lucida Sans Unicode"/>
                <a:cs typeface="Lucida Sans Unicode"/>
              </a:rPr>
              <a:t>: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798106" y="5982526"/>
            <a:ext cx="755015" cy="38544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495"/>
              </a:spcBef>
            </a:pPr>
            <a:r>
              <a:rPr dirty="0" sz="850" spc="-75">
                <a:solidFill>
                  <a:srgbClr val="111111"/>
                </a:solidFill>
                <a:latin typeface="Lucida Sans Unicode"/>
                <a:cs typeface="Lucida Sans Unicode"/>
              </a:rPr>
              <a:t>R$3.000.000,00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sz="850" spc="-40">
                <a:solidFill>
                  <a:srgbClr val="1C1C1C"/>
                </a:solidFill>
                <a:latin typeface="Lucida Sans Unicode"/>
                <a:cs typeface="Lucida Sans Unicode"/>
              </a:rPr>
              <a:t>$3.000.000,00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81250" y="6339658"/>
            <a:ext cx="1963420" cy="382270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heavy" sz="850" spc="-40" b="1">
                <a:solidFill>
                  <a:srgbClr val="111111"/>
                </a:solidFill>
                <a:uFill>
                  <a:solidFill>
                    <a:srgbClr val="444448"/>
                  </a:solidFill>
                </a:uFill>
                <a:latin typeface="Arial"/>
                <a:cs typeface="Arial"/>
              </a:rPr>
              <a:t>Dotaçôas</a:t>
            </a:r>
            <a:r>
              <a:rPr dirty="0" u="heavy" sz="850" spc="5" b="1">
                <a:solidFill>
                  <a:srgbClr val="111111"/>
                </a:solidFill>
                <a:uFill>
                  <a:solidFill>
                    <a:srgbClr val="444448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850" spc="-10" b="1">
                <a:solidFill>
                  <a:srgbClr val="0F0F0F"/>
                </a:solidFill>
                <a:uFill>
                  <a:solidFill>
                    <a:srgbClr val="444448"/>
                  </a:solidFill>
                </a:uFill>
                <a:latin typeface="Arial"/>
                <a:cs typeface="Arial"/>
              </a:rPr>
              <a:t>Anuladas</a:t>
            </a:r>
            <a:r>
              <a:rPr dirty="0" u="heavy" sz="850" spc="500" b="1">
                <a:solidFill>
                  <a:srgbClr val="0F0F0F"/>
                </a:solidFill>
                <a:uFill>
                  <a:solidFill>
                    <a:srgbClr val="444448"/>
                  </a:solidFill>
                </a:uFill>
                <a:latin typeface="Arial"/>
                <a:cs typeface="Arial"/>
              </a:rPr>
              <a:t> </a:t>
            </a:r>
            <a:endParaRPr sz="850">
              <a:latin typeface="Arial"/>
              <a:cs typeface="Arial"/>
            </a:endParaRPr>
          </a:p>
          <a:p>
            <a:pPr marL="62865">
              <a:lnSpc>
                <a:spcPct val="100000"/>
              </a:lnSpc>
              <a:spcBef>
                <a:spcPts val="315"/>
              </a:spcBef>
            </a:pPr>
            <a:r>
              <a:rPr dirty="0" sz="1000" spc="-10" b="1">
                <a:solidFill>
                  <a:srgbClr val="131313"/>
                </a:solidFill>
                <a:latin typeface="Arial"/>
                <a:cs typeface="Arial"/>
              </a:rPr>
              <a:t>FUNDO</a:t>
            </a:r>
            <a:r>
              <a:rPr dirty="0" sz="1000" spc="-5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61616"/>
                </a:solidFill>
                <a:latin typeface="Arial"/>
                <a:cs typeface="Arial"/>
              </a:rPr>
              <a:t>MUNICIPAL</a:t>
            </a:r>
            <a:r>
              <a:rPr dirty="0" sz="1000" spc="60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232323"/>
                </a:solidFill>
                <a:latin typeface="Arial"/>
                <a:cs typeface="Arial"/>
              </a:rPr>
              <a:t>DE</a:t>
            </a:r>
            <a:r>
              <a:rPr dirty="0" sz="1000" spc="-40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31313"/>
                </a:solidFill>
                <a:latin typeface="Arial"/>
                <a:cs typeface="Arial"/>
              </a:rPr>
              <a:t>SAÚDE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380958" y="6738064"/>
          <a:ext cx="6625590" cy="1325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2155"/>
                <a:gridCol w="2854324"/>
                <a:gridCol w="2268854"/>
                <a:gridCol w="695325"/>
              </a:tblGrid>
              <a:tr h="146050">
                <a:tc>
                  <a:txBody>
                    <a:bodyPr/>
                    <a:lstStyle/>
                    <a:p>
                      <a:pPr marL="38100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05.22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ts val="940"/>
                        </a:lnSpc>
                      </a:pPr>
                      <a:r>
                        <a:rPr dirty="0" sz="850" spc="-35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Fundo</a:t>
                      </a:r>
                      <a:r>
                        <a:rPr dirty="0" sz="850" spc="-2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2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Saúde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2.020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50" spc="-3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MANUTENÇÅO</a:t>
                      </a:r>
                      <a:r>
                        <a:rPr dirty="0" sz="850" spc="5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114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OPERACIONALIZACĂO</a:t>
                      </a:r>
                      <a:r>
                        <a:rPr dirty="0" sz="850" spc="-2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2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FMS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034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2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2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2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24511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5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2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3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850" spc="3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6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Sa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ctr" marL="4000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5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1.000.000,00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</a:tr>
              <a:tr h="1670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sz="850" spc="3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SERVIÇOS</a:t>
                      </a:r>
                      <a:r>
                        <a:rPr dirty="0" sz="850" spc="3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50" spc="2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1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50" spc="14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JURÍDICA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2451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3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850" spc="3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6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Sa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387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5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1.000.000,00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</a:tr>
              <a:tr h="16446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50" spc="-2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ts val="975"/>
                        </a:lnSpc>
                        <a:spcBef>
                          <a:spcPts val="215"/>
                        </a:spcBef>
                      </a:pPr>
                      <a:r>
                        <a:rPr dirty="0" baseline="3267" sz="1275" spc="-1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baseline="3267" sz="1275" spc="67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SERV</a:t>
                      </a:r>
                      <a:r>
                        <a:rPr dirty="0" sz="85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IC</a:t>
                      </a:r>
                      <a:r>
                        <a:rPr dirty="0" baseline="3267" sz="127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267" sz="1275" spc="-1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267" sz="1275" spc="6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267" sz="1275" spc="44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284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267" sz="1275" spc="-44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267" sz="1275" spc="247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JURÍDICA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305"/>
                </a:tc>
                <a:tc>
                  <a:txBody>
                    <a:bodyPr/>
                    <a:lstStyle/>
                    <a:p>
                      <a:pPr marL="245110">
                        <a:lnSpc>
                          <a:spcPts val="930"/>
                        </a:lnSpc>
                        <a:spcBef>
                          <a:spcPts val="265"/>
                        </a:spcBef>
                      </a:pPr>
                      <a:r>
                        <a:rPr dirty="0" baseline="6535" sz="1275" spc="-67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Ro</a:t>
                      </a:r>
                      <a:r>
                        <a:rPr dirty="0" sz="850" spc="-4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v</a:t>
                      </a:r>
                      <a:r>
                        <a:rPr dirty="0" baseline="6535" sz="1275" spc="-67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alties</a:t>
                      </a:r>
                      <a:r>
                        <a:rPr dirty="0" baseline="6535" sz="1275" spc="-67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6535" sz="1275" spc="-3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6535" sz="1275" spc="-1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Saúde</a:t>
                      </a:r>
                      <a:endParaRPr baseline="6535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3655"/>
                </a:tc>
                <a:tc>
                  <a:txBody>
                    <a:bodyPr/>
                    <a:lstStyle/>
                    <a:p>
                      <a:pPr algn="ctr" marL="4000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50" spc="-5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1.000.000,00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</a:tr>
              <a:tr h="180340">
                <a:tc gridSpan="3">
                  <a:txBody>
                    <a:bodyPr/>
                    <a:lstStyle/>
                    <a:p>
                      <a:pPr marL="358521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50" spc="-3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3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-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2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Atlvidade</a:t>
                      </a:r>
                      <a:r>
                        <a:rPr dirty="0" sz="850" spc="4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RŞ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304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4381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50" spc="-5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3.000.000,00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0480"/>
                </a:tc>
              </a:tr>
              <a:tr h="170815">
                <a:tc gridSpan="3">
                  <a:txBody>
                    <a:bodyPr/>
                    <a:lstStyle/>
                    <a:p>
                      <a:pPr marL="3584575">
                        <a:lnSpc>
                          <a:spcPts val="1015"/>
                        </a:lnSpc>
                        <a:spcBef>
                          <a:spcPts val="235"/>
                        </a:spcBef>
                      </a:pPr>
                      <a:r>
                        <a:rPr dirty="0" sz="850" spc="-114">
                          <a:solidFill>
                            <a:srgbClr val="151515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50" spc="-15">
                          <a:solidFill>
                            <a:srgbClr val="151515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10">
                          <a:solidFill>
                            <a:srgbClr val="232323"/>
                          </a:solidFill>
                          <a:latin typeface="Arial Black"/>
                          <a:cs typeface="Arial Black"/>
                        </a:rPr>
                        <a:t>da</a:t>
                      </a:r>
                      <a:r>
                        <a:rPr dirty="0" sz="850" spc="-60">
                          <a:solidFill>
                            <a:srgbClr val="232323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90">
                          <a:solidFill>
                            <a:srgbClr val="0F0F0F"/>
                          </a:solidFill>
                          <a:latin typeface="Arial Black"/>
                          <a:cs typeface="Arial Black"/>
                        </a:rPr>
                        <a:t>Unldade</a:t>
                      </a:r>
                      <a:r>
                        <a:rPr dirty="0" sz="850" spc="165">
                          <a:solidFill>
                            <a:srgbClr val="0F0F0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25">
                          <a:solidFill>
                            <a:srgbClr val="262626"/>
                          </a:solidFill>
                          <a:latin typeface="Arial Black"/>
                          <a:cs typeface="Arial Black"/>
                        </a:rPr>
                        <a:t>R$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98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43815">
                        <a:lnSpc>
                          <a:spcPts val="1015"/>
                        </a:lnSpc>
                        <a:spcBef>
                          <a:spcPts val="235"/>
                        </a:spcBef>
                      </a:pPr>
                      <a:r>
                        <a:rPr dirty="0" sz="850" spc="-80">
                          <a:solidFill>
                            <a:srgbClr val="151515"/>
                          </a:solidFill>
                          <a:latin typeface="Arial Black"/>
                          <a:cs typeface="Arial Black"/>
                        </a:rPr>
                        <a:t>3.000.000,00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9845"/>
                </a:tc>
              </a:tr>
              <a:tr h="151765">
                <a:tc gridSpan="3">
                  <a:txBody>
                    <a:bodyPr/>
                    <a:lstStyle/>
                    <a:p>
                      <a:pPr algn="r" marR="441325">
                        <a:lnSpc>
                          <a:spcPts val="1015"/>
                        </a:lnSpc>
                        <a:spcBef>
                          <a:spcPts val="85"/>
                        </a:spcBef>
                      </a:pPr>
                      <a:r>
                        <a:rPr dirty="0" sz="850" spc="-110">
                          <a:solidFill>
                            <a:srgbClr val="1A1A1A"/>
                          </a:solidFill>
                          <a:latin typeface="Arial Black"/>
                          <a:cs typeface="Arial Black"/>
                        </a:rPr>
                        <a:t>Valor</a:t>
                      </a:r>
                      <a:r>
                        <a:rPr dirty="0" sz="850" spc="-10">
                          <a:solidFill>
                            <a:srgbClr val="1A1A1A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14">
                          <a:solidFill>
                            <a:srgbClr val="1F1F1F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50" spc="30">
                          <a:solidFill>
                            <a:srgbClr val="1F1F1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95">
                          <a:solidFill>
                            <a:srgbClr val="1A1A1A"/>
                          </a:solidFill>
                          <a:latin typeface="Arial Black"/>
                          <a:cs typeface="Arial Black"/>
                        </a:rPr>
                        <a:t>Anulado</a:t>
                      </a:r>
                      <a:r>
                        <a:rPr dirty="0" sz="850" spc="55">
                          <a:solidFill>
                            <a:srgbClr val="1A1A1A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25">
                          <a:solidFill>
                            <a:srgbClr val="333333"/>
                          </a:solidFill>
                          <a:latin typeface="Arial Black"/>
                          <a:cs typeface="Arial Black"/>
                        </a:rPr>
                        <a:t>Rț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43815">
                        <a:lnSpc>
                          <a:spcPts val="1015"/>
                        </a:lnSpc>
                        <a:spcBef>
                          <a:spcPts val="85"/>
                        </a:spcBef>
                      </a:pPr>
                      <a:r>
                        <a:rPr dirty="0" sz="850" spc="-80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3.000.000,00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4800" y="194959"/>
            <a:ext cx="740663" cy="725001"/>
          </a:xfrm>
          <a:prstGeom prst="rect">
            <a:avLst/>
          </a:prstGeom>
        </p:spPr>
      </p:pic>
      <p:grpSp>
        <p:nvGrpSpPr>
          <p:cNvPr id="3" name="object 3" descr=""/>
          <p:cNvGrpSpPr/>
          <p:nvPr/>
        </p:nvGrpSpPr>
        <p:grpSpPr>
          <a:xfrm>
            <a:off x="262127" y="9690046"/>
            <a:ext cx="6708775" cy="21590"/>
            <a:chOff x="262127" y="9690046"/>
            <a:chExt cx="6708775" cy="21590"/>
          </a:xfrm>
        </p:grpSpPr>
        <p:sp>
          <p:nvSpPr>
            <p:cNvPr id="4" name="object 4" descr=""/>
            <p:cNvSpPr/>
            <p:nvPr/>
          </p:nvSpPr>
          <p:spPr>
            <a:xfrm>
              <a:off x="262127" y="9706800"/>
              <a:ext cx="6708775" cy="0"/>
            </a:xfrm>
            <a:custGeom>
              <a:avLst/>
              <a:gdLst/>
              <a:ahLst/>
              <a:cxnLst/>
              <a:rect l="l" t="t" r="r" b="b"/>
              <a:pathLst>
                <a:path w="6708775" h="0">
                  <a:moveTo>
                    <a:pt x="0" y="0"/>
                  </a:moveTo>
                  <a:lnTo>
                    <a:pt x="6708648" y="0"/>
                  </a:lnTo>
                </a:path>
              </a:pathLst>
            </a:custGeom>
            <a:ln w="9138">
              <a:solidFill>
                <a:srgbClr val="44444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5172456" y="9694615"/>
              <a:ext cx="426720" cy="0"/>
            </a:xfrm>
            <a:custGeom>
              <a:avLst/>
              <a:gdLst/>
              <a:ahLst/>
              <a:cxnLst/>
              <a:rect l="l" t="t" r="r" b="b"/>
              <a:pathLst>
                <a:path w="426720" h="0">
                  <a:moveTo>
                    <a:pt x="0" y="0"/>
                  </a:moveTo>
                  <a:lnTo>
                    <a:pt x="426720" y="0"/>
                  </a:lnTo>
                </a:path>
              </a:pathLst>
            </a:custGeom>
            <a:ln w="9138">
              <a:solidFill>
                <a:srgbClr val="44444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"/>
          <p:cNvSpPr/>
          <p:nvPr/>
        </p:nvSpPr>
        <p:spPr>
          <a:xfrm>
            <a:off x="2618232" y="2505521"/>
            <a:ext cx="1963420" cy="0"/>
          </a:xfrm>
          <a:custGeom>
            <a:avLst/>
            <a:gdLst/>
            <a:ahLst/>
            <a:cxnLst/>
            <a:rect l="l" t="t" r="r" b="b"/>
            <a:pathLst>
              <a:path w="1963420" h="0">
                <a:moveTo>
                  <a:pt x="0" y="0"/>
                </a:moveTo>
                <a:lnTo>
                  <a:pt x="1962912" y="0"/>
                </a:lnTo>
              </a:path>
            </a:pathLst>
          </a:custGeom>
          <a:ln w="15231">
            <a:solidFill>
              <a:srgbClr val="3F3F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237743" y="1098165"/>
            <a:ext cx="6699884" cy="0"/>
          </a:xfrm>
          <a:custGeom>
            <a:avLst/>
            <a:gdLst/>
            <a:ahLst/>
            <a:cxnLst/>
            <a:rect l="l" t="t" r="r" b="b"/>
            <a:pathLst>
              <a:path w="6699884" h="0">
                <a:moveTo>
                  <a:pt x="0" y="0"/>
                </a:moveTo>
                <a:lnTo>
                  <a:pt x="6699504" y="0"/>
                </a:lnTo>
              </a:path>
            </a:pathLst>
          </a:custGeom>
          <a:ln w="21323">
            <a:solidFill>
              <a:srgbClr val="38383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152662" y="139612"/>
            <a:ext cx="3192145" cy="5683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60">
                <a:solidFill>
                  <a:srgbClr val="161616"/>
                </a:solidFill>
                <a:latin typeface="Lucida Sans Unicode"/>
                <a:cs typeface="Lucida Sans Unicode"/>
              </a:rPr>
              <a:t>PREFEITURA</a:t>
            </a:r>
            <a:r>
              <a:rPr dirty="0" sz="1200" spc="9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200">
                <a:solidFill>
                  <a:srgbClr val="1C1C1C"/>
                </a:solidFill>
                <a:latin typeface="Lucida Sans Unicode"/>
                <a:cs typeface="Lucida Sans Unicode"/>
              </a:rPr>
              <a:t>MUNICIPAL</a:t>
            </a:r>
            <a:r>
              <a:rPr dirty="0" sz="1200" spc="8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1200" spc="50">
                <a:solidFill>
                  <a:srgbClr val="212121"/>
                </a:solidFill>
                <a:latin typeface="Lucida Sans Unicode"/>
                <a:cs typeface="Lucida Sans Unicode"/>
              </a:rPr>
              <a:t>DE</a:t>
            </a:r>
            <a:r>
              <a:rPr dirty="0" sz="1200" spc="2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1200" spc="40">
                <a:solidFill>
                  <a:srgbClr val="181818"/>
                </a:solidFill>
                <a:latin typeface="Lucida Sans Unicode"/>
                <a:cs typeface="Lucida Sans Unicode"/>
              </a:rPr>
              <a:t>SEROPEDICA</a:t>
            </a:r>
            <a:endParaRPr sz="1200">
              <a:latin typeface="Lucida Sans Unicode"/>
              <a:cs typeface="Lucida Sans Unicode"/>
            </a:endParaRPr>
          </a:p>
          <a:p>
            <a:pPr marL="13335" marR="2016125">
              <a:lnSpc>
                <a:spcPct val="115199"/>
              </a:lnSpc>
              <a:spcBef>
                <a:spcPts val="480"/>
              </a:spcBef>
            </a:pPr>
            <a:r>
              <a:rPr dirty="0" sz="850" spc="-20">
                <a:solidFill>
                  <a:srgbClr val="1A1A1A"/>
                </a:solidFill>
                <a:latin typeface="Lucida Sans Unicode"/>
                <a:cs typeface="Lucida Sans Unicode"/>
              </a:rPr>
              <a:t>Rua</a:t>
            </a:r>
            <a:r>
              <a:rPr dirty="0" sz="850" spc="-3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181818"/>
                </a:solidFill>
                <a:latin typeface="Lucida Sans Unicode"/>
                <a:cs typeface="Lucida Sans Unicode"/>
              </a:rPr>
              <a:t>Maria</a:t>
            </a:r>
            <a:r>
              <a:rPr dirty="0" sz="85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0C0C0C"/>
                </a:solidFill>
                <a:latin typeface="Lucida Sans Unicode"/>
                <a:cs typeface="Lucida Sans Unicode"/>
              </a:rPr>
              <a:t>Lourenço,</a:t>
            </a:r>
            <a:r>
              <a:rPr dirty="0" sz="850" spc="-2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61616"/>
                </a:solidFill>
                <a:latin typeface="Lucida Sans Unicode"/>
                <a:cs typeface="Lucida Sans Unicode"/>
              </a:rPr>
              <a:t>18 </a:t>
            </a:r>
            <a:r>
              <a:rPr dirty="0" sz="850" spc="-40">
                <a:solidFill>
                  <a:srgbClr val="0A0A0A"/>
                </a:solidFill>
                <a:latin typeface="Lucida Sans Unicode"/>
                <a:cs typeface="Lucida Sans Unicode"/>
              </a:rPr>
              <a:t>Fazenda</a:t>
            </a:r>
            <a:r>
              <a:rPr dirty="0" sz="850" spc="-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11111"/>
                </a:solidFill>
                <a:latin typeface="Lucida Sans Unicode"/>
                <a:cs typeface="Lucida Sans Unicode"/>
              </a:rPr>
              <a:t>Caxias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863185" y="9737923"/>
            <a:ext cx="295275" cy="1079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10"/>
              </a:lnSpc>
            </a:pPr>
            <a:r>
              <a:rPr dirty="0" sz="650" spc="-60">
                <a:solidFill>
                  <a:srgbClr val="0A0A0A"/>
                </a:solidFill>
                <a:latin typeface="Consolas"/>
                <a:cs typeface="Consolas"/>
              </a:rPr>
              <a:t>Secvaux</a:t>
            </a:r>
            <a:endParaRPr sz="650">
              <a:latin typeface="Consolas"/>
              <a:cs typeface="Consolas"/>
            </a:endParaRPr>
          </a:p>
        </p:txBody>
      </p:sp>
      <p:sp>
        <p:nvSpPr>
          <p:cNvPr id="13" name="object 1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665"/>
              </a:lnSpc>
            </a:pPr>
            <a:r>
              <a:rPr dirty="0" spc="-30"/>
              <a:t>Página</a:t>
            </a:r>
            <a:r>
              <a:rPr dirty="0" spc="-150"/>
              <a:t> </a:t>
            </a:r>
            <a:fld id="{81D60167-4931-47E6-BA6A-407CBD079E47}" type="slidenum">
              <a:rPr dirty="0" spc="-25">
                <a:solidFill>
                  <a:srgbClr val="111111"/>
                </a:solidFill>
              </a:rPr>
              <a:t>2</a:t>
            </a:fld>
            <a:r>
              <a:rPr dirty="0" spc="-95">
                <a:solidFill>
                  <a:srgbClr val="111111"/>
                </a:solidFill>
              </a:rPr>
              <a:t> </a:t>
            </a:r>
            <a:r>
              <a:rPr dirty="0" spc="-10">
                <a:solidFill>
                  <a:srgbClr val="2A2A2A"/>
                </a:solidFill>
              </a:rPr>
              <a:t>de</a:t>
            </a:r>
            <a:r>
              <a:rPr dirty="0" spc="-125">
                <a:solidFill>
                  <a:srgbClr val="2A2A2A"/>
                </a:solidFill>
              </a:rPr>
              <a:t> </a:t>
            </a:r>
            <a:r>
              <a:rPr dirty="0" spc="-50">
                <a:solidFill>
                  <a:srgbClr val="494949"/>
                </a:solidFill>
              </a:rPr>
              <a:t>2</a:t>
            </a:r>
          </a:p>
        </p:txBody>
      </p:sp>
      <p:sp>
        <p:nvSpPr>
          <p:cNvPr id="9" name="object 9" descr=""/>
          <p:cNvSpPr txBox="1"/>
          <p:nvPr/>
        </p:nvSpPr>
        <p:spPr>
          <a:xfrm>
            <a:off x="611297" y="1168220"/>
            <a:ext cx="4718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70">
                <a:solidFill>
                  <a:srgbClr val="1A1A1A"/>
                </a:solidFill>
                <a:latin typeface="Lucida Sans Unicode"/>
                <a:cs typeface="Lucida Sans Unicode"/>
              </a:rPr>
              <a:t>Artigo</a:t>
            </a:r>
            <a:r>
              <a:rPr dirty="0" sz="800" spc="-1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2D2D2D"/>
                </a:solidFill>
                <a:latin typeface="Lucida Sans Unicode"/>
                <a:cs typeface="Lucida Sans Unicode"/>
              </a:rPr>
              <a:t>3º</a:t>
            </a:r>
            <a:r>
              <a:rPr dirty="0" sz="800" spc="-4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5">
                <a:solidFill>
                  <a:srgbClr val="2F2F2F"/>
                </a:solidFill>
                <a:latin typeface="Lucida Sans Unicode"/>
                <a:cs typeface="Lucida Sans Unicode"/>
              </a:rPr>
              <a:t>-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18360" y="1168220"/>
            <a:ext cx="34639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solidFill>
                  <a:srgbClr val="0F0F0F"/>
                </a:solidFill>
                <a:latin typeface="Lucida Sans Unicode"/>
                <a:cs typeface="Lucida Sans Unicode"/>
              </a:rPr>
              <a:t>Revogadas</a:t>
            </a:r>
            <a:r>
              <a:rPr dirty="0" sz="800" spc="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32323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4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111111"/>
                </a:solidFill>
                <a:latin typeface="Lucida Sans Unicode"/>
                <a:cs typeface="Lucida Sans Unicode"/>
              </a:rPr>
              <a:t>disposições</a:t>
            </a:r>
            <a:r>
              <a:rPr dirty="0" sz="800" spc="1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1A1A1A"/>
                </a:solidFill>
                <a:latin typeface="Lucida Sans Unicode"/>
                <a:cs typeface="Lucida Sans Unicode"/>
              </a:rPr>
              <a:t>em</a:t>
            </a:r>
            <a:r>
              <a:rPr dirty="0" sz="800" spc="-1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0F0F0F"/>
                </a:solidFill>
                <a:latin typeface="Lucida Sans Unicode"/>
                <a:cs typeface="Lucida Sans Unicode"/>
              </a:rPr>
              <a:t>contrário.</a:t>
            </a:r>
            <a:r>
              <a:rPr dirty="0" sz="800" spc="2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131313"/>
                </a:solidFill>
                <a:latin typeface="Lucida Sans Unicode"/>
                <a:cs typeface="Lucida Sans Unicode"/>
              </a:rPr>
              <a:t>Publique-</a:t>
            </a:r>
            <a:r>
              <a:rPr dirty="0" sz="800" spc="-10">
                <a:solidFill>
                  <a:srgbClr val="131313"/>
                </a:solidFill>
                <a:latin typeface="Lucida Sans Unicode"/>
                <a:cs typeface="Lucida Sans Unicode"/>
              </a:rPr>
              <a:t>se,</a:t>
            </a:r>
            <a:r>
              <a:rPr dirty="0" sz="800" spc="114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181818"/>
                </a:solidFill>
                <a:latin typeface="Lucida Sans Unicode"/>
                <a:cs typeface="Lucida Sans Unicode"/>
              </a:rPr>
              <a:t>afixe-</a:t>
            </a:r>
            <a:r>
              <a:rPr dirty="0" sz="800" spc="-75">
                <a:solidFill>
                  <a:srgbClr val="181818"/>
                </a:solidFill>
                <a:latin typeface="Lucida Sans Unicode"/>
                <a:cs typeface="Lucida Sans Unicode"/>
              </a:rPr>
              <a:t>se</a:t>
            </a:r>
            <a:r>
              <a:rPr dirty="0" sz="800" spc="1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F3F3F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5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131313"/>
                </a:solidFill>
                <a:latin typeface="Lucida Sans Unicode"/>
                <a:cs typeface="Lucida Sans Unicode"/>
              </a:rPr>
              <a:t>cumpra-</a:t>
            </a:r>
            <a:r>
              <a:rPr dirty="0" sz="800" spc="-25">
                <a:solidFill>
                  <a:srgbClr val="131313"/>
                </a:solidFill>
                <a:latin typeface="Lucida Sans Unicode"/>
                <a:cs typeface="Lucida Sans Unicode"/>
              </a:rPr>
              <a:t>se.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594275" y="1932822"/>
            <a:ext cx="19735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5">
                <a:solidFill>
                  <a:srgbClr val="151515"/>
                </a:solidFill>
                <a:latin typeface="Lucida Sans Unicode"/>
                <a:cs typeface="Lucida Sans Unicode"/>
              </a:rPr>
              <a:t>Gabinete</a:t>
            </a:r>
            <a:r>
              <a:rPr dirty="0" sz="800" spc="-3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232323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3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1A1A1A"/>
                </a:solidFill>
                <a:latin typeface="Lucida Sans Unicode"/>
                <a:cs typeface="Lucida Sans Unicode"/>
              </a:rPr>
              <a:t>Prefeito,</a:t>
            </a:r>
            <a:r>
              <a:rPr dirty="0" sz="800" spc="-1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81818"/>
                </a:solidFill>
                <a:latin typeface="Lucida Sans Unicode"/>
                <a:cs typeface="Lucida Sans Unicode"/>
              </a:rPr>
              <a:t>27</a:t>
            </a:r>
            <a:r>
              <a:rPr dirty="0" sz="800" spc="37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82828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19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111111"/>
                </a:solidFill>
                <a:latin typeface="Lucida Sans Unicode"/>
                <a:cs typeface="Lucida Sans Unicode"/>
              </a:rPr>
              <a:t>janeiro,</a:t>
            </a:r>
            <a:r>
              <a:rPr dirty="0" sz="80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131313"/>
                </a:solidFill>
                <a:latin typeface="Lucida Sans Unicode"/>
                <a:cs typeface="Lucida Sans Unicode"/>
              </a:rPr>
              <a:t>2026</a:t>
            </a:r>
            <a:endParaRPr sz="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2026-02-10T14:14:14Z</dcterms:created>
  <dcterms:modified xsi:type="dcterms:W3CDTF">2026-02-10T14:14:14Z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2026-01-29T00:00:00Z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2026-02-10T00:00:00Z</vt:filetime>
  </property>
  <property fmtid="{D5CDD505-2E9C-101B-9397-08002B2CF9AE}" pid="5" name="Producer">
    <vt:lpwstr>Scanner System Image Conversion</vt:lpwstr>
  </property>
</Properties>
</file>