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031" y="1032671"/>
            <a:ext cx="6702552" cy="6701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6136" y="182773"/>
            <a:ext cx="731520" cy="73109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95656" y="9682430"/>
            <a:ext cx="6703059" cy="0"/>
          </a:xfrm>
          <a:custGeom>
            <a:avLst/>
            <a:gdLst/>
            <a:ahLst/>
            <a:cxnLst/>
            <a:rect l="l" t="t" r="r" b="b"/>
            <a:pathLst>
              <a:path w="6703059" h="0">
                <a:moveTo>
                  <a:pt x="0" y="0"/>
                </a:moveTo>
                <a:lnTo>
                  <a:pt x="6702552" y="0"/>
                </a:lnTo>
              </a:path>
            </a:pathLst>
          </a:custGeom>
          <a:ln w="15231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16748" y="63455"/>
            <a:ext cx="319913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sz="1200" spc="5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00" spc="3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200" spc="-4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6510" marR="2023110" indent="-3175">
              <a:lnSpc>
                <a:spcPct val="119900"/>
              </a:lnSpc>
              <a:spcBef>
                <a:spcPts val="505"/>
              </a:spcBef>
            </a:pP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Marla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Lourenço,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67092" y="1265445"/>
            <a:ext cx="2974975" cy="721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488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4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3118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11</a:t>
            </a:r>
            <a:r>
              <a:rPr dirty="0" sz="850" spc="2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fevereiro,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2026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5240" marR="130175" indent="-3175">
              <a:lnSpc>
                <a:spcPts val="980"/>
              </a:lnSpc>
            </a:pP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total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R$181.513,00,</a:t>
            </a:r>
            <a:r>
              <a:rPr dirty="0" sz="850" spc="1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0E0E0E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42424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outras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16575" y="2467183"/>
            <a:ext cx="6604634" cy="988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7880">
              <a:lnSpc>
                <a:spcPct val="150500"/>
              </a:lnSpc>
              <a:spcBef>
                <a:spcPts val="100"/>
              </a:spcBef>
            </a:pPr>
            <a:r>
              <a:rPr dirty="0" baseline="-9803" sz="1275" spc="-37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baseline="-9803" sz="1275" spc="-104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MUNICIPAL,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E0E0E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legais,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A0A0A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que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confere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latin typeface="Lucida Sans Unicode"/>
                <a:cs typeface="Lucida Sans Unicode"/>
              </a:rPr>
              <a:t>933/2025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5">
                <a:solidFill>
                  <a:srgbClr val="0F0F0F"/>
                </a:solidFill>
                <a:latin typeface="Lucida Sans Unicode"/>
                <a:cs typeface="Lucida Sans Unicode"/>
              </a:rPr>
              <a:t>29112/2025,</a:t>
            </a:r>
            <a:r>
              <a:rPr dirty="0" sz="850" spc="10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9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29/12/2025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3975">
              <a:lnSpc>
                <a:spcPct val="100000"/>
              </a:lnSpc>
              <a:spcBef>
                <a:spcPts val="5"/>
              </a:spcBef>
            </a:pPr>
            <a:r>
              <a:rPr dirty="0" u="heavy" sz="850" spc="-65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7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212121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212121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111111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5">
                <a:solidFill>
                  <a:srgbClr val="111111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70840">
              <a:lnSpc>
                <a:spcPct val="100000"/>
              </a:lnSpc>
              <a:spcBef>
                <a:spcPts val="1135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A0A0A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80808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12511" y="4200751"/>
            <a:ext cx="4117975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850" spc="-40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50" spc="-5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0E0E0E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0E0E0E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290"/>
              </a:spcBef>
            </a:pP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FUNDO</a:t>
            </a:r>
            <a:r>
              <a:rPr dirty="0" sz="1000" spc="-3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E0E0E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C1C1C"/>
                </a:solidFill>
                <a:latin typeface="Arial"/>
                <a:cs typeface="Arial"/>
              </a:rPr>
              <a:t>CONSERVAÇÄO</a:t>
            </a:r>
            <a:r>
              <a:rPr dirty="0" sz="1000" spc="4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AMBIENTAL</a:t>
            </a:r>
            <a:r>
              <a:rPr dirty="0" sz="1000" spc="4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131313"/>
                </a:solidFill>
                <a:latin typeface="Arial"/>
                <a:cs typeface="Arial"/>
              </a:rPr>
              <a:t>-</a:t>
            </a:r>
            <a:r>
              <a:rPr dirty="0" sz="1000" spc="-10" b="1">
                <a:solidFill>
                  <a:srgbClr val="131313"/>
                </a:solidFill>
                <a:latin typeface="Arial"/>
                <a:cs typeface="Arial"/>
              </a:rPr>
              <a:t>FUNCOMAS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14486" y="4593521"/>
          <a:ext cx="6627495" cy="98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710"/>
                <a:gridCol w="3179444"/>
                <a:gridCol w="1979929"/>
                <a:gridCol w="664209"/>
              </a:tblGrid>
              <a:tr h="154940">
                <a:tc>
                  <a:txBody>
                    <a:bodyPr/>
                    <a:lstStyle/>
                    <a:p>
                      <a:pPr marL="368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12.01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Conservaçăo</a:t>
                      </a:r>
                      <a:r>
                        <a:rPr dirty="0" sz="850" spc="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Ambiental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2.856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Manutențâo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8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28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14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JUR(DICA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181.513,00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</a:tr>
              <a:tr h="191770">
                <a:tc gridSpan="3">
                  <a:txBody>
                    <a:bodyPr/>
                    <a:lstStyle/>
                    <a:p>
                      <a:pPr marL="35820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35" b="1" i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699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181.513,00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1115"/>
                </a:tc>
              </a:tr>
              <a:tr h="182880">
                <a:tc gridSpan="3">
                  <a:txBody>
                    <a:bodyPr/>
                    <a:lstStyle/>
                    <a:p>
                      <a:pPr marL="358012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8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181.513,00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39700">
                <a:tc gridSpan="3">
                  <a:txBody>
                    <a:bodyPr/>
                    <a:lstStyle/>
                    <a:p>
                      <a:pPr algn="r" marR="470534">
                        <a:lnSpc>
                          <a:spcPts val="1005"/>
                        </a:lnSpc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ts val="1005"/>
                        </a:lnSpc>
                      </a:pP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181.513,00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69740" y="5624595"/>
            <a:ext cx="602424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despesas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decorrentes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presente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com </a:t>
            </a:r>
            <a:r>
              <a:rPr dirty="0" sz="850" spc="-70">
                <a:latin typeface="Lucida Sans Unicode"/>
                <a:cs typeface="Lucida Sans Unicode"/>
              </a:rPr>
              <a:t>recursos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que </a:t>
            </a:r>
            <a:r>
              <a:rPr dirty="0" sz="850" spc="-75">
                <a:latin typeface="Lucida Sans Unicode"/>
                <a:cs typeface="Lucida Sans Unicode"/>
              </a:rPr>
              <a:t>trata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parágrafo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8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Inciso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Ill.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56732" y="5979481"/>
            <a:ext cx="1656714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980" marR="5080" indent="-335280">
              <a:lnSpc>
                <a:spcPct val="136400"/>
              </a:lnSpc>
              <a:spcBef>
                <a:spcPts val="100"/>
              </a:spcBef>
            </a:pP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C0C0C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latin typeface="Lucida Sans Unicode"/>
                <a:cs typeface="Lucida Sans Unicode"/>
              </a:rPr>
              <a:t>III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80808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-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Dotação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28586" y="5982527"/>
            <a:ext cx="66357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70"/>
              </a:spcBef>
            </a:pP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R$181.513,00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$181.513,15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17889" y="6317264"/>
            <a:ext cx="411162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 spc="-45" b="1">
                <a:solidFill>
                  <a:srgbClr val="111111"/>
                </a:solidFill>
                <a:uFill>
                  <a:solidFill>
                    <a:srgbClr val="383B38"/>
                  </a:solidFill>
                </a:uFill>
                <a:latin typeface="Arial"/>
                <a:cs typeface="Arial"/>
              </a:rPr>
              <a:t>Ootaşóas</a:t>
            </a:r>
            <a:r>
              <a:rPr dirty="0" u="heavy" sz="850" b="1">
                <a:solidFill>
                  <a:srgbClr val="111111"/>
                </a:solidFill>
                <a:uFill>
                  <a:solidFill>
                    <a:srgbClr val="383B3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0E0E0E"/>
                </a:solidFill>
                <a:uFill>
                  <a:solidFill>
                    <a:srgbClr val="383B38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0E0E0E"/>
                </a:solidFill>
                <a:uFill>
                  <a:solidFill>
                    <a:srgbClr val="383B3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solidFill>
                  <a:srgbClr val="131313"/>
                </a:solidFill>
                <a:latin typeface="Arial"/>
                <a:cs typeface="Arial"/>
              </a:rPr>
              <a:t>FUNDO</a:t>
            </a:r>
            <a:r>
              <a:rPr dirty="0" sz="950" spc="19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950" spc="229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950" spc="10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F0F0F"/>
                </a:solidFill>
                <a:latin typeface="Arial"/>
                <a:cs typeface="Arial"/>
              </a:rPr>
              <a:t>CONSERVAÇÄO</a:t>
            </a:r>
            <a:r>
              <a:rPr dirty="0" sz="950" spc="36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11111"/>
                </a:solidFill>
                <a:latin typeface="Arial"/>
                <a:cs typeface="Arial"/>
              </a:rPr>
              <a:t>AMBIENTAL</a:t>
            </a:r>
            <a:r>
              <a:rPr dirty="0" sz="950" spc="27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11111"/>
                </a:solidFill>
                <a:latin typeface="Arial"/>
                <a:cs typeface="Arial"/>
              </a:rPr>
              <a:t>-</a:t>
            </a:r>
            <a:r>
              <a:rPr dirty="0" sz="950" spc="-10" b="1">
                <a:solidFill>
                  <a:srgbClr val="111111"/>
                </a:solidFill>
                <a:latin typeface="Arial"/>
                <a:cs typeface="Arial"/>
              </a:rPr>
              <a:t>FUNCOMAS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14486" y="6725880"/>
          <a:ext cx="6628130" cy="1172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3176905"/>
                <a:gridCol w="1985010"/>
                <a:gridCol w="661034"/>
              </a:tblGrid>
              <a:tr h="158115">
                <a:tc>
                  <a:txBody>
                    <a:bodyPr/>
                    <a:lstStyle/>
                    <a:p>
                      <a:pPr marL="368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12.01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Fundo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Conservaşăo</a:t>
                      </a:r>
                      <a:r>
                        <a:rPr dirty="0" sz="850" spc="4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Amblental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2.856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Manutencào</a:t>
                      </a:r>
                      <a:r>
                        <a:rPr dirty="0" sz="850" spc="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Operacionalizacâo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384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90.756,58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50495">
                <a:tc>
                  <a:txBody>
                    <a:bodyPr/>
                    <a:lstStyle/>
                    <a:p>
                      <a:pPr marL="33655">
                        <a:lnSpc>
                          <a:spcPts val="990"/>
                        </a:lnSpc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90"/>
                        </a:lnSpc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EQUIPAMENTOS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lmposto.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90.756,57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</a:tr>
              <a:tr h="196215">
                <a:tc gridSpan="3">
                  <a:txBody>
                    <a:bodyPr/>
                    <a:lstStyle/>
                    <a:p>
                      <a:pPr marL="358012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3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Atlvldade</a:t>
                      </a:r>
                      <a:r>
                        <a:rPr dirty="0" sz="850" spc="-3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181.513,15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70180">
                <a:tc gridSpan="3">
                  <a:txBody>
                    <a:bodyPr/>
                    <a:lstStyle/>
                    <a:p>
                      <a:pPr marL="358012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556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181.513,15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</a:tr>
              <a:tr h="141605">
                <a:tc gridSpan="3">
                  <a:txBody>
                    <a:bodyPr/>
                    <a:lstStyle/>
                    <a:p>
                      <a:pPr algn="r" marR="480695">
                        <a:lnSpc>
                          <a:spcPts val="1015"/>
                        </a:lnSpc>
                      </a:pP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ts val="1015"/>
                        </a:lnSpc>
                      </a:pP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181.513,15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2891370" y="9695623"/>
            <a:ext cx="3009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111111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469384" y="9698670"/>
            <a:ext cx="5041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Lucida Sans Unicode"/>
                <a:cs typeface="Lucida Sans Unicode"/>
              </a:rPr>
              <a:t>Pâgina</a:t>
            </a:r>
            <a:r>
              <a:rPr dirty="0" sz="600" spc="10">
                <a:latin typeface="Lucida Sans Unicode"/>
                <a:cs typeface="Lucida Sans Unicode"/>
              </a:rPr>
              <a:t> </a:t>
            </a:r>
            <a:r>
              <a:rPr dirty="0" sz="600" spc="-10">
                <a:solidFill>
                  <a:srgbClr val="161616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181818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928" y="9708323"/>
            <a:ext cx="6702552" cy="1644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0895" y="198004"/>
            <a:ext cx="731519" cy="73109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18232" y="2505520"/>
            <a:ext cx="1963420" cy="0"/>
          </a:xfrm>
          <a:custGeom>
            <a:avLst/>
            <a:gdLst/>
            <a:ahLst/>
            <a:cxnLst/>
            <a:rect l="l" t="t" r="r" b="b"/>
            <a:pathLst>
              <a:path w="1963420" h="0">
                <a:moveTo>
                  <a:pt x="0" y="0"/>
                </a:moveTo>
                <a:lnTo>
                  <a:pt x="1962912" y="0"/>
                </a:lnTo>
              </a:path>
            </a:pathLst>
          </a:custGeom>
          <a:ln w="9138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37743" y="1104257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 h="0">
                <a:moveTo>
                  <a:pt x="0" y="0"/>
                </a:moveTo>
                <a:lnTo>
                  <a:pt x="6699504" y="0"/>
                </a:lnTo>
              </a:path>
            </a:pathLst>
          </a:custGeom>
          <a:ln w="15231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55710" y="34008"/>
            <a:ext cx="3195320" cy="671830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dirty="0" sz="1200" spc="60">
                <a:solidFill>
                  <a:srgbClr val="18181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1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161616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40">
                <a:solidFill>
                  <a:srgbClr val="1F1F1F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2700" marR="2016125">
              <a:lnSpc>
                <a:spcPct val="111000"/>
              </a:lnSpc>
              <a:spcBef>
                <a:spcPts val="470"/>
              </a:spcBef>
            </a:pPr>
            <a:r>
              <a:rPr dirty="0" sz="900" spc="-55">
                <a:solidFill>
                  <a:srgbClr val="232323"/>
                </a:solidFill>
                <a:latin typeface="Lucida Sans Unicode"/>
                <a:cs typeface="Lucida Sans Unicode"/>
              </a:rPr>
              <a:t>Rua</a:t>
            </a:r>
            <a:r>
              <a:rPr dirty="0" sz="90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80">
                <a:solidFill>
                  <a:srgbClr val="151515"/>
                </a:solidFill>
                <a:latin typeface="Lucida Sans Unicode"/>
                <a:cs typeface="Lucida Sans Unicode"/>
              </a:rPr>
              <a:t>Maria</a:t>
            </a:r>
            <a:r>
              <a:rPr dirty="0" sz="900" spc="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65">
                <a:solidFill>
                  <a:srgbClr val="161616"/>
                </a:solidFill>
                <a:latin typeface="Lucida Sans Unicode"/>
                <a:cs typeface="Lucida Sans Unicode"/>
              </a:rPr>
              <a:t>Lourenço,</a:t>
            </a:r>
            <a:r>
              <a:rPr dirty="0" sz="90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Lucida Sans Unicode"/>
                <a:cs typeface="Lucida Sans Unicode"/>
              </a:rPr>
              <a:t>18 </a:t>
            </a:r>
            <a:r>
              <a:rPr dirty="0" sz="900" spc="-80">
                <a:latin typeface="Lucida Sans Unicode"/>
                <a:cs typeface="Lucida Sans Unicode"/>
              </a:rPr>
              <a:t>Fazenda</a:t>
            </a:r>
            <a:r>
              <a:rPr dirty="0" sz="900" spc="55"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0E0E0E"/>
                </a:solidFill>
                <a:latin typeface="Lucida Sans Unicode"/>
                <a:cs typeface="Lucida Sans Unicode"/>
              </a:rPr>
              <a:t>Caxias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4345" y="1171265"/>
            <a:ext cx="476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0C0C0C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21408" y="1171265"/>
            <a:ext cx="3463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Revogadas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contrário.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9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75">
                <a:latin typeface="Lucida Sans Unicode"/>
                <a:cs typeface="Lucida Sans Unicode"/>
              </a:rPr>
              <a:t>se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48637" y="1923176"/>
            <a:ext cx="206756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latin typeface="Calibri"/>
                <a:cs typeface="Calibri"/>
              </a:rPr>
              <a:t>Gabinete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do</a:t>
            </a:r>
            <a:r>
              <a:rPr dirty="0" sz="900" spc="-15"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0F0F0F"/>
                </a:solidFill>
                <a:latin typeface="Calibri"/>
                <a:cs typeface="Calibri"/>
              </a:rPr>
              <a:t>Prefeito,</a:t>
            </a:r>
            <a:r>
              <a:rPr dirty="0" sz="900" spc="50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dirty="0" sz="900" spc="-175">
                <a:solidFill>
                  <a:srgbClr val="1F1F1F"/>
                </a:solidFill>
                <a:latin typeface="Calibri"/>
                <a:cs typeface="Calibri"/>
              </a:rPr>
              <a:t>1</a:t>
            </a:r>
            <a:r>
              <a:rPr dirty="0" sz="900" spc="-6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2A2A2A"/>
                </a:solidFill>
                <a:latin typeface="Calibri"/>
                <a:cs typeface="Calibri"/>
              </a:rPr>
              <a:t>1</a:t>
            </a:r>
            <a:r>
              <a:rPr dirty="0" sz="900" spc="47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900" spc="1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00" spc="-35">
                <a:solidFill>
                  <a:srgbClr val="0E0E0E"/>
                </a:solidFill>
                <a:latin typeface="Calibri"/>
                <a:cs typeface="Calibri"/>
              </a:rPr>
              <a:t>fevereiro,</a:t>
            </a:r>
            <a:r>
              <a:rPr dirty="0" sz="900" spc="30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232323"/>
                </a:solidFill>
                <a:latin typeface="Calibri"/>
                <a:cs typeface="Calibri"/>
              </a:rPr>
              <a:t>2026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2026-02-25T16:25:34Z</dcterms:created>
  <dcterms:modified xsi:type="dcterms:W3CDTF">2026-02-25T16:25:34Z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2026-02-25T00:00:00Z</vt:filetime>
  </property>
  <property fmtid="{D5CDD505-2E9C-101B-9397-08002B2CF9AE}" pid="5" name="Producer">
    <vt:lpwstr>Scanner System Image Conversion</vt:lpwstr>
  </property>
</Properties>
</file>