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40">
                <a:solidFill>
                  <a:srgbClr val="242424"/>
                </a:solidFill>
              </a:rPr>
              <a:t>Pâgina</a:t>
            </a:r>
            <a:r>
              <a:rPr dirty="0" sz="600" spc="-5">
                <a:solidFill>
                  <a:srgbClr val="242424"/>
                </a:solidFill>
              </a:rPr>
              <a:t> </a:t>
            </a:r>
            <a:fld id="{81D60167-4931-47E6-BA6A-407CBD079E47}" type="slidenum">
              <a:rPr dirty="0" sz="600" spc="-30">
                <a:solidFill>
                  <a:srgbClr val="262626"/>
                </a:solidFill>
              </a:rPr>
              <a:t>#</a:t>
            </a:fld>
            <a:r>
              <a:rPr dirty="0" sz="600" spc="-15">
                <a:solidFill>
                  <a:srgbClr val="262626"/>
                </a:solidFill>
              </a:rPr>
              <a:t> </a:t>
            </a:r>
            <a:r>
              <a:rPr dirty="0" sz="600" spc="-55">
                <a:solidFill>
                  <a:srgbClr val="3F3F3F"/>
                </a:solidFill>
              </a:rPr>
              <a:t>de</a:t>
            </a:r>
            <a:r>
              <a:rPr dirty="0" sz="600" spc="-35">
                <a:solidFill>
                  <a:srgbClr val="3F3F3F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40">
                <a:solidFill>
                  <a:srgbClr val="242424"/>
                </a:solidFill>
              </a:rPr>
              <a:t>Pâgina</a:t>
            </a:r>
            <a:r>
              <a:rPr dirty="0" sz="600" spc="-5">
                <a:solidFill>
                  <a:srgbClr val="242424"/>
                </a:solidFill>
              </a:rPr>
              <a:t> </a:t>
            </a:r>
            <a:fld id="{81D60167-4931-47E6-BA6A-407CBD079E47}" type="slidenum">
              <a:rPr dirty="0" sz="600" spc="-30">
                <a:solidFill>
                  <a:srgbClr val="262626"/>
                </a:solidFill>
              </a:rPr>
              <a:t>#</a:t>
            </a:fld>
            <a:r>
              <a:rPr dirty="0" sz="600" spc="-15">
                <a:solidFill>
                  <a:srgbClr val="262626"/>
                </a:solidFill>
              </a:rPr>
              <a:t> </a:t>
            </a:r>
            <a:r>
              <a:rPr dirty="0" sz="600" spc="-55">
                <a:solidFill>
                  <a:srgbClr val="3F3F3F"/>
                </a:solidFill>
              </a:rPr>
              <a:t>de</a:t>
            </a:r>
            <a:r>
              <a:rPr dirty="0" sz="600" spc="-35">
                <a:solidFill>
                  <a:srgbClr val="3F3F3F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40">
                <a:solidFill>
                  <a:srgbClr val="242424"/>
                </a:solidFill>
              </a:rPr>
              <a:t>Pâgina</a:t>
            </a:r>
            <a:r>
              <a:rPr dirty="0" sz="600" spc="-5">
                <a:solidFill>
                  <a:srgbClr val="242424"/>
                </a:solidFill>
              </a:rPr>
              <a:t> </a:t>
            </a:r>
            <a:fld id="{81D60167-4931-47E6-BA6A-407CBD079E47}" type="slidenum">
              <a:rPr dirty="0" sz="600" spc="-30">
                <a:solidFill>
                  <a:srgbClr val="262626"/>
                </a:solidFill>
              </a:rPr>
              <a:t>#</a:t>
            </a:fld>
            <a:r>
              <a:rPr dirty="0" sz="600" spc="-15">
                <a:solidFill>
                  <a:srgbClr val="262626"/>
                </a:solidFill>
              </a:rPr>
              <a:t> </a:t>
            </a:r>
            <a:r>
              <a:rPr dirty="0" sz="600" spc="-55">
                <a:solidFill>
                  <a:srgbClr val="3F3F3F"/>
                </a:solidFill>
              </a:rPr>
              <a:t>de</a:t>
            </a:r>
            <a:r>
              <a:rPr dirty="0" sz="600" spc="-35">
                <a:solidFill>
                  <a:srgbClr val="3F3F3F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40">
                <a:solidFill>
                  <a:srgbClr val="242424"/>
                </a:solidFill>
              </a:rPr>
              <a:t>Pâgina</a:t>
            </a:r>
            <a:r>
              <a:rPr dirty="0" sz="600" spc="-5">
                <a:solidFill>
                  <a:srgbClr val="242424"/>
                </a:solidFill>
              </a:rPr>
              <a:t> </a:t>
            </a:r>
            <a:fld id="{81D60167-4931-47E6-BA6A-407CBD079E47}" type="slidenum">
              <a:rPr dirty="0" sz="600" spc="-30">
                <a:solidFill>
                  <a:srgbClr val="262626"/>
                </a:solidFill>
              </a:rPr>
              <a:t>#</a:t>
            </a:fld>
            <a:r>
              <a:rPr dirty="0" sz="600" spc="-15">
                <a:solidFill>
                  <a:srgbClr val="262626"/>
                </a:solidFill>
              </a:rPr>
              <a:t> </a:t>
            </a:r>
            <a:r>
              <a:rPr dirty="0" sz="600" spc="-55">
                <a:solidFill>
                  <a:srgbClr val="3F3F3F"/>
                </a:solidFill>
              </a:rPr>
              <a:t>de</a:t>
            </a:r>
            <a:r>
              <a:rPr dirty="0" sz="600" spc="-35">
                <a:solidFill>
                  <a:srgbClr val="3F3F3F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D1D1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40">
                <a:solidFill>
                  <a:srgbClr val="242424"/>
                </a:solidFill>
              </a:rPr>
              <a:t>Pâgina</a:t>
            </a:r>
            <a:r>
              <a:rPr dirty="0" sz="600" spc="-5">
                <a:solidFill>
                  <a:srgbClr val="242424"/>
                </a:solidFill>
              </a:rPr>
              <a:t> </a:t>
            </a:r>
            <a:fld id="{81D60167-4931-47E6-BA6A-407CBD079E47}" type="slidenum">
              <a:rPr dirty="0" sz="600" spc="-30">
                <a:solidFill>
                  <a:srgbClr val="262626"/>
                </a:solidFill>
              </a:rPr>
              <a:t>#</a:t>
            </a:fld>
            <a:r>
              <a:rPr dirty="0" sz="600" spc="-15">
                <a:solidFill>
                  <a:srgbClr val="262626"/>
                </a:solidFill>
              </a:rPr>
              <a:t> </a:t>
            </a:r>
            <a:r>
              <a:rPr dirty="0" sz="600" spc="-55">
                <a:solidFill>
                  <a:srgbClr val="3F3F3F"/>
                </a:solidFill>
              </a:rPr>
              <a:t>de</a:t>
            </a:r>
            <a:r>
              <a:rPr dirty="0" sz="600" spc="-35">
                <a:solidFill>
                  <a:srgbClr val="3F3F3F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05377" y="9541793"/>
            <a:ext cx="547721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1D1D1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40">
                <a:solidFill>
                  <a:srgbClr val="242424"/>
                </a:solidFill>
              </a:rPr>
              <a:t>Pâgina</a:t>
            </a:r>
            <a:r>
              <a:rPr dirty="0" sz="600" spc="-5">
                <a:solidFill>
                  <a:srgbClr val="242424"/>
                </a:solidFill>
              </a:rPr>
              <a:t> </a:t>
            </a:r>
            <a:fld id="{81D60167-4931-47E6-BA6A-407CBD079E47}" type="slidenum">
              <a:rPr dirty="0" sz="600" spc="-30">
                <a:solidFill>
                  <a:srgbClr val="262626"/>
                </a:solidFill>
              </a:rPr>
              <a:t>#</a:t>
            </a:fld>
            <a:r>
              <a:rPr dirty="0" sz="600" spc="-15">
                <a:solidFill>
                  <a:srgbClr val="262626"/>
                </a:solidFill>
              </a:rPr>
              <a:t> </a:t>
            </a:r>
            <a:r>
              <a:rPr dirty="0" sz="600" spc="-55">
                <a:solidFill>
                  <a:srgbClr val="3F3F3F"/>
                </a:solidFill>
              </a:rPr>
              <a:t>de</a:t>
            </a:r>
            <a:r>
              <a:rPr dirty="0" sz="600" spc="-35">
                <a:solidFill>
                  <a:srgbClr val="3F3F3F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24255" y="9533166"/>
            <a:ext cx="6385560" cy="0"/>
          </a:xfrm>
          <a:custGeom>
            <a:avLst/>
            <a:gdLst/>
            <a:ahLst/>
            <a:cxnLst/>
            <a:rect l="l" t="t" r="r" b="b"/>
            <a:pathLst>
              <a:path w="6385559" h="0">
                <a:moveTo>
                  <a:pt x="0" y="0"/>
                </a:moveTo>
                <a:lnTo>
                  <a:pt x="6385560" y="0"/>
                </a:lnTo>
              </a:path>
            </a:pathLst>
          </a:custGeom>
          <a:ln w="9138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499872" y="1247429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464" y="0"/>
                </a:lnTo>
              </a:path>
            </a:pathLst>
          </a:custGeom>
          <a:ln w="15231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40080" y="517859"/>
            <a:ext cx="607060" cy="557530"/>
            <a:chOff x="640080" y="517859"/>
            <a:chExt cx="607060" cy="5575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" y="740232"/>
              <a:ext cx="606552" cy="33508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6280" y="517859"/>
              <a:ext cx="387095" cy="496534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14472" y="9580381"/>
            <a:ext cx="262127" cy="5483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1312" y="731094"/>
            <a:ext cx="265175" cy="11271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08632" y="270852"/>
            <a:ext cx="5758815" cy="1867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512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1150" spc="5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150" spc="1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150" spc="-5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326390" marR="4324350">
              <a:lnSpc>
                <a:spcPct val="119900"/>
              </a:lnSpc>
              <a:spcBef>
                <a:spcPts val="430"/>
              </a:spcBef>
            </a:pP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30">
                <a:solidFill>
                  <a:srgbClr val="1A1A1A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Caxlas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0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sz="800" spc="-80">
                <a:solidFill>
                  <a:srgbClr val="181818"/>
                </a:solidFill>
                <a:latin typeface="Lucida Sans Unicode"/>
                <a:cs typeface="Lucida Sans Unicode"/>
              </a:rPr>
              <a:t>Republicado</a:t>
            </a:r>
            <a:r>
              <a:rPr dirty="0" sz="80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por</a:t>
            </a:r>
            <a:r>
              <a:rPr dirty="0" sz="800" spc="-1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A2A2A"/>
                </a:solidFill>
                <a:latin typeface="Lucida Sans Unicode"/>
                <a:cs typeface="Lucida Sans Unicode"/>
              </a:rPr>
              <a:t>haver</a:t>
            </a:r>
            <a:r>
              <a:rPr dirty="0" sz="800" spc="-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incorreção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D1D1D"/>
                </a:solidFill>
                <a:latin typeface="Lucida Sans Unicode"/>
                <a:cs typeface="Lucida Sans Unicode"/>
              </a:rPr>
              <a:t>Boletim</a:t>
            </a:r>
            <a:r>
              <a:rPr dirty="0" sz="80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D1D1D"/>
                </a:solidFill>
                <a:latin typeface="Lucida Sans Unicode"/>
                <a:cs typeface="Lucida Sans Unicode"/>
              </a:rPr>
              <a:t>Oficial</a:t>
            </a:r>
            <a:r>
              <a:rPr dirty="0" sz="800" spc="-4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1212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F1F1F"/>
                </a:solidFill>
                <a:latin typeface="Lucida Sans Unicode"/>
                <a:cs typeface="Lucida Sans Unicode"/>
              </a:rPr>
              <a:t>Município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1C1C1C"/>
                </a:solidFill>
                <a:latin typeface="Lucida Sans Unicode"/>
                <a:cs typeface="Lucida Sans Unicode"/>
              </a:rPr>
              <a:t>Serop+dica</a:t>
            </a:r>
            <a:r>
              <a:rPr dirty="0" sz="800" spc="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75">
                <a:solidFill>
                  <a:srgbClr val="1F1F1F"/>
                </a:solidFill>
                <a:latin typeface="Lucida Sans Unicode"/>
                <a:cs typeface="Lucida Sans Unicode"/>
              </a:rPr>
              <a:t>Ediç3o</a:t>
            </a:r>
            <a:r>
              <a:rPr dirty="0" sz="80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181818"/>
                </a:solidFill>
                <a:latin typeface="Lucida Sans Unicode"/>
                <a:cs typeface="Lucida Sans Unicode"/>
              </a:rPr>
              <a:t>2412</a:t>
            </a:r>
            <a:r>
              <a:rPr dirty="0" sz="800" spc="-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42424"/>
                </a:solidFill>
                <a:latin typeface="Lucida Sans Unicode"/>
                <a:cs typeface="Lucida Sans Unicode"/>
              </a:rPr>
              <a:t>Ano</a:t>
            </a:r>
            <a:r>
              <a:rPr dirty="0" sz="800" spc="-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IX </a:t>
            </a:r>
            <a:r>
              <a:rPr dirty="0" sz="800" spc="-185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1A1A1A"/>
                </a:solidFill>
                <a:latin typeface="Lucida Sans Unicode"/>
                <a:cs typeface="Lucida Sans Unicode"/>
              </a:rPr>
              <a:t>06</a:t>
            </a:r>
            <a:r>
              <a:rPr dirty="0" sz="80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31313"/>
                </a:solidFill>
                <a:latin typeface="Lucida Sans Unicode"/>
                <a:cs typeface="Lucida Sans Unicode"/>
              </a:rPr>
              <a:t>março</a:t>
            </a:r>
            <a:r>
              <a:rPr dirty="0" sz="80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40">
                <a:solidFill>
                  <a:srgbClr val="212121"/>
                </a:solidFill>
                <a:latin typeface="Lucida Sans Unicode"/>
                <a:cs typeface="Lucida Sans Unicode"/>
              </a:rPr>
              <a:t>2026</a:t>
            </a:r>
            <a:r>
              <a:rPr dirty="0" sz="80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0F0F0F"/>
                </a:solidFill>
                <a:latin typeface="Lucida Sans Unicode"/>
                <a:cs typeface="Lucida Sans Unicode"/>
              </a:rPr>
              <a:t>(Quinta-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Feira)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93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4029710">
              <a:lnSpc>
                <a:spcPct val="100000"/>
              </a:lnSpc>
            </a:pPr>
            <a:r>
              <a:rPr dirty="0" sz="800" spc="-70">
                <a:solidFill>
                  <a:srgbClr val="333333"/>
                </a:solidFill>
                <a:latin typeface="Lucida Sans Unicode"/>
                <a:cs typeface="Lucida Sans Unicode"/>
              </a:rPr>
              <a:t>Decreto</a:t>
            </a:r>
            <a:r>
              <a:rPr dirty="0" sz="800" spc="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8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B2B2B"/>
                </a:solidFill>
                <a:latin typeface="Lucida Sans Unicode"/>
                <a:cs typeface="Lucida Sans Unicode"/>
              </a:rPr>
              <a:t>3124</a:t>
            </a:r>
            <a:r>
              <a:rPr dirty="0" sz="800" spc="-3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3</a:t>
            </a:r>
            <a:r>
              <a:rPr dirty="0" sz="800" spc="3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D1D1D"/>
                </a:solidFill>
                <a:latin typeface="Lucida Sans Unicode"/>
                <a:cs typeface="Lucida Sans Unicode"/>
              </a:rPr>
              <a:t>março,</a:t>
            </a:r>
            <a:r>
              <a:rPr dirty="0" sz="800" spc="-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Lucida Sans Unicode"/>
                <a:cs typeface="Lucida Sans Unicode"/>
              </a:rPr>
              <a:t>2026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8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2934970" marR="43180" indent="2540">
              <a:lnSpc>
                <a:spcPts val="890"/>
              </a:lnSpc>
            </a:pPr>
            <a:r>
              <a:rPr dirty="0" sz="800" spc="-60">
                <a:solidFill>
                  <a:srgbClr val="1F1F1F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crêdito</a:t>
            </a:r>
            <a:r>
              <a:rPr dirty="0" sz="800" spc="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12121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62626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R$5.750.000,00,</a:t>
            </a:r>
            <a:r>
              <a:rPr dirty="0" sz="80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65">
                <a:solidFill>
                  <a:srgbClr val="262626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8282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especifica</a:t>
            </a:r>
            <a:r>
              <a:rPr dirty="0" sz="800" spc="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3" name="object 3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40">
                <a:solidFill>
                  <a:srgbClr val="242424"/>
                </a:solidFill>
              </a:rPr>
              <a:t>Pâgina</a:t>
            </a:r>
            <a:r>
              <a:rPr dirty="0" sz="600" spc="-5">
                <a:solidFill>
                  <a:srgbClr val="242424"/>
                </a:solidFill>
              </a:rPr>
              <a:t> </a:t>
            </a:r>
            <a:fld id="{81D60167-4931-47E6-BA6A-407CBD079E47}" type="slidenum">
              <a:rPr dirty="0" sz="600" spc="-30">
                <a:solidFill>
                  <a:srgbClr val="262626"/>
                </a:solidFill>
              </a:rPr>
              <a:t>1</a:t>
            </a:fld>
            <a:r>
              <a:rPr dirty="0" sz="600" spc="-15">
                <a:solidFill>
                  <a:srgbClr val="262626"/>
                </a:solidFill>
              </a:rPr>
              <a:t> </a:t>
            </a:r>
            <a:r>
              <a:rPr dirty="0" sz="600" spc="-55">
                <a:solidFill>
                  <a:srgbClr val="3F3F3F"/>
                </a:solidFill>
              </a:rPr>
              <a:t>de</a:t>
            </a:r>
            <a:r>
              <a:rPr dirty="0" sz="600" spc="-35">
                <a:solidFill>
                  <a:srgbClr val="3F3F3F"/>
                </a:solidFill>
              </a:rPr>
              <a:t> </a:t>
            </a:r>
            <a:r>
              <a:rPr dirty="0" sz="600" spc="-50">
                <a:solidFill>
                  <a:srgbClr val="343434"/>
                </a:solidFill>
              </a:rPr>
              <a:t>2</a:t>
            </a:r>
            <a:endParaRPr sz="600"/>
          </a:p>
        </p:txBody>
      </p:sp>
      <p:sp>
        <p:nvSpPr>
          <p:cNvPr id="10" name="object 10" descr=""/>
          <p:cNvSpPr txBox="1"/>
          <p:nvPr/>
        </p:nvSpPr>
        <p:spPr>
          <a:xfrm>
            <a:off x="584376" y="2618224"/>
            <a:ext cx="620712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7400">
              <a:lnSpc>
                <a:spcPct val="139900"/>
              </a:lnSpc>
              <a:spcBef>
                <a:spcPts val="100"/>
              </a:spcBef>
            </a:pPr>
            <a:r>
              <a:rPr dirty="0" sz="800" spc="-40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PREFEITO</a:t>
            </a:r>
            <a:r>
              <a:rPr dirty="0" sz="800" spc="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61616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3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12121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legais,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D1D1D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8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0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F1F1F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F1F1F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A2A2A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Ihe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2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42424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933/2025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datada</a:t>
            </a:r>
            <a:r>
              <a:rPr dirty="0" sz="800" spc="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1D1D1D"/>
                </a:solidFill>
                <a:latin typeface="Lucida Sans Unicode"/>
                <a:cs typeface="Lucida Sans Unicode"/>
              </a:rPr>
              <a:t>29/12/2025,</a:t>
            </a:r>
            <a:r>
              <a:rPr dirty="0" sz="800" spc="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4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29/12/2025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dirty="0" u="sng" sz="800" spc="-30">
                <a:solidFill>
                  <a:srgbClr val="3D3D3D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70">
                <a:solidFill>
                  <a:srgbClr val="3D3D3D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62626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0">
                <a:solidFill>
                  <a:srgbClr val="262626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63636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75">
                <a:solidFill>
                  <a:srgbClr val="363636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1C1C1C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5">
                <a:solidFill>
                  <a:srgbClr val="1C1C1C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A2A2A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95">
                <a:solidFill>
                  <a:srgbClr val="2A2A2A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65">
                <a:solidFill>
                  <a:srgbClr val="1F1F1F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40">
                <a:solidFill>
                  <a:srgbClr val="1F1F1F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1C1C1C"/>
                </a:solidFill>
                <a:uFill>
                  <a:solidFill>
                    <a:srgbClr val="484444"/>
                  </a:solidFill>
                </a:uFill>
                <a:latin typeface="Lucida Sans Unicode"/>
                <a:cs typeface="Lucida Sans Unicode"/>
              </a:rPr>
              <a:t>A'</a:t>
            </a:r>
            <a:endParaRPr sz="80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1200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Lucida Sans Unicode"/>
                <a:cs typeface="Lucida Sans Unicode"/>
              </a:rPr>
              <a:t>1º </a:t>
            </a:r>
            <a:r>
              <a:rPr dirty="0" sz="800" spc="-185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B2B2B"/>
                </a:solidFill>
                <a:latin typeface="Lucida Sans Unicode"/>
                <a:cs typeface="Lucida Sans Unicode"/>
              </a:rPr>
              <a:t>aberto</a:t>
            </a:r>
            <a:r>
              <a:rPr dirty="0" sz="80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F1F1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C1C1C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8656" y="4246192"/>
            <a:ext cx="187198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30">
                <a:solidFill>
                  <a:srgbClr val="282828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Dotaşdes</a:t>
            </a:r>
            <a:r>
              <a:rPr dirty="0" u="sng" sz="800" spc="5">
                <a:solidFill>
                  <a:srgbClr val="282828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1C1C1C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Suplementadae</a:t>
            </a:r>
            <a:endParaRPr sz="80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FUNDO</a:t>
            </a:r>
            <a:r>
              <a:rPr dirty="0" sz="950" spc="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950" spc="3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950" spc="1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282828"/>
                </a:solidFill>
                <a:latin typeface="Arial"/>
                <a:cs typeface="Arial"/>
              </a:rPr>
              <a:t>SAÛDE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36471" y="4632775"/>
          <a:ext cx="6313805" cy="937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655570"/>
                <a:gridCol w="2212975"/>
                <a:gridCol w="667385"/>
              </a:tblGrid>
              <a:tr h="138430">
                <a:tc>
                  <a:txBody>
                    <a:bodyPr/>
                    <a:lstStyle/>
                    <a:p>
                      <a:pPr marL="3556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85"/>
                        </a:lnSpc>
                      </a:pPr>
                      <a:r>
                        <a:rPr dirty="0" sz="80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6944" sz="1200" spc="-3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6944" sz="1200" spc="-3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6944" sz="1200" spc="-1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13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2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472" sz="1200" spc="-5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5302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5.750.000,00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5.750.000,00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8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Unldade</a:t>
                      </a:r>
                      <a:r>
                        <a:rPr dirty="0" sz="800" spc="9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5.750.000,00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5.750.000,00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980105" y="5624850"/>
            <a:ext cx="573151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55930" marR="5080" indent="-443865">
              <a:lnSpc>
                <a:spcPct val="104900"/>
              </a:lnSpc>
              <a:spcBef>
                <a:spcPts val="50"/>
              </a:spcBef>
            </a:pP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75757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33333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63636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3A3A3A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6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12121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12121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serao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A2A2A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B2B2B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9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32323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63636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6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40">
                <a:solidFill>
                  <a:srgbClr val="343434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114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C1C1C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32323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32323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181818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821912" y="5969073"/>
            <a:ext cx="158559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9900"/>
              </a:lnSpc>
              <a:spcBef>
                <a:spcPts val="100"/>
              </a:spcBef>
            </a:pP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Il</a:t>
            </a:r>
            <a:r>
              <a:rPr dirty="0" sz="800" spc="-9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61616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51515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solidFill>
                  <a:srgbClr val="232323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3F3F3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62626"/>
                </a:solidFill>
                <a:latin typeface="Lucida Sans Unicode"/>
                <a:cs typeface="Lucida Sans Unicode"/>
              </a:rPr>
              <a:t>Dotação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38656" y="6309845"/>
            <a:ext cx="1874520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800" spc="-20">
                <a:solidFill>
                  <a:srgbClr val="1C1C1C"/>
                </a:solidFill>
                <a:uFill>
                  <a:solidFill>
                    <a:srgbClr val="484844"/>
                  </a:solidFill>
                </a:uFill>
                <a:latin typeface="Lucida Sans Unicode"/>
                <a:cs typeface="Lucida Sans Unicode"/>
              </a:rPr>
              <a:t>Dotaç6es </a:t>
            </a:r>
            <a:r>
              <a:rPr dirty="0" u="sng" sz="800" spc="-10">
                <a:solidFill>
                  <a:srgbClr val="2A2A2A"/>
                </a:solidFill>
                <a:uFill>
                  <a:solidFill>
                    <a:srgbClr val="48484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305"/>
              </a:spcBef>
            </a:pPr>
            <a:r>
              <a:rPr dirty="0" sz="1000" spc="-45" b="1">
                <a:solidFill>
                  <a:srgbClr val="2A2A2A"/>
                </a:solidFill>
                <a:latin typeface="Arial"/>
                <a:cs typeface="Arial"/>
              </a:rPr>
              <a:t>FUNDO</a:t>
            </a:r>
            <a:r>
              <a:rPr dirty="0" sz="1000" spc="-2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SAÛDE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93263" y="5969073"/>
            <a:ext cx="72834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R$5.750.000,00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$5.750.000,00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00224" y="6608781"/>
            <a:ext cx="4968875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40005">
              <a:lnSpc>
                <a:spcPct val="100000"/>
              </a:lnSpc>
              <a:spcBef>
                <a:spcPts val="580"/>
              </a:spcBef>
            </a:pPr>
            <a:r>
              <a:rPr dirty="0" sz="800" spc="-25" b="1">
                <a:solidFill>
                  <a:srgbClr val="1F1F1F"/>
                </a:solidFill>
                <a:latin typeface="Arial"/>
                <a:cs typeface="Arial"/>
              </a:rPr>
              <a:t>Fundo</a:t>
            </a:r>
            <a:r>
              <a:rPr dirty="0" sz="800" spc="-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800" spc="1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800" spc="-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1C1C1C"/>
                </a:solidFill>
                <a:latin typeface="Arial"/>
                <a:cs typeface="Arial"/>
              </a:rPr>
              <a:t>Saûde</a:t>
            </a:r>
            <a:endParaRPr sz="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475"/>
              </a:spcBef>
            </a:pPr>
            <a:r>
              <a:rPr dirty="0" baseline="3472" sz="1200" spc="-37">
                <a:solidFill>
                  <a:srgbClr val="212121"/>
                </a:solidFill>
                <a:latin typeface="Lucida Sans Unicode"/>
                <a:cs typeface="Lucida Sans Unicode"/>
              </a:rPr>
              <a:t>MANUTEN</a:t>
            </a:r>
            <a:r>
              <a:rPr dirty="0" sz="800" spc="-25">
                <a:solidFill>
                  <a:srgbClr val="212121"/>
                </a:solidFill>
                <a:latin typeface="Lucida Sans Unicode"/>
                <a:cs typeface="Lucida Sans Unicode"/>
              </a:rPr>
              <a:t>C</a:t>
            </a:r>
            <a:r>
              <a:rPr dirty="0" baseline="3472" sz="1200" spc="-37">
                <a:solidFill>
                  <a:srgbClr val="212121"/>
                </a:solidFill>
                <a:latin typeface="Lucida Sans Unicode"/>
                <a:cs typeface="Lucida Sans Unicode"/>
              </a:rPr>
              <a:t>ÂO</a:t>
            </a:r>
            <a:r>
              <a:rPr dirty="0" baseline="3472" sz="1200" spc="-142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baseline="3472" sz="1200" spc="112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">
                <a:solidFill>
                  <a:srgbClr val="1A1A1A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ACA</a:t>
            </a:r>
            <a:r>
              <a:rPr dirty="0" baseline="6944" sz="1200" spc="-15">
                <a:solidFill>
                  <a:srgbClr val="1A1A1A"/>
                </a:solidFill>
                <a:latin typeface="Lucida Sans Unicode"/>
                <a:cs typeface="Lucida Sans Unicode"/>
              </a:rPr>
              <a:t>O</a:t>
            </a:r>
            <a:r>
              <a:rPr dirty="0" baseline="6944" sz="1200" spc="-1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solidFill>
                  <a:srgbClr val="1F1F1F"/>
                </a:solidFill>
                <a:latin typeface="Lucida Sans Unicode"/>
                <a:cs typeface="Lucida Sans Unicode"/>
              </a:rPr>
              <a:t>DA</a:t>
            </a:r>
            <a:r>
              <a:rPr dirty="0" baseline="3472" sz="1200" spc="-37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1A1A1A"/>
                </a:solidFill>
                <a:latin typeface="Lucida Sans Unicode"/>
                <a:cs typeface="Lucida Sans Unicode"/>
              </a:rPr>
              <a:t>ESTRAT£GIA</a:t>
            </a:r>
            <a:r>
              <a:rPr dirty="0" baseline="3472" sz="1200" spc="52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1C1C1C"/>
                </a:solidFill>
                <a:latin typeface="Lucida Sans Unicode"/>
                <a:cs typeface="Lucida Sans Unicode"/>
              </a:rPr>
              <a:t>SAÛDE</a:t>
            </a:r>
            <a:r>
              <a:rPr dirty="0" baseline="3472" sz="120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solidFill>
                  <a:srgbClr val="313131"/>
                </a:solidFill>
                <a:latin typeface="Lucida Sans Unicode"/>
                <a:cs typeface="Lucida Sans Unicode"/>
              </a:rPr>
              <a:t>DA</a:t>
            </a:r>
            <a:r>
              <a:rPr dirty="0" baseline="3472" sz="1200" spc="-37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37">
                <a:solidFill>
                  <a:srgbClr val="161616"/>
                </a:solidFill>
                <a:latin typeface="Lucida Sans Unicode"/>
                <a:cs typeface="Lucida Sans Unicode"/>
              </a:rPr>
              <a:t>FAMİLIA/UBS</a:t>
            </a:r>
            <a:r>
              <a:rPr dirty="0" baseline="3472" sz="1200" spc="52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1F1F1F"/>
                </a:solidFill>
                <a:latin typeface="Lucida Sans Unicode"/>
                <a:cs typeface="Lucida Sans Unicode"/>
              </a:rPr>
              <a:t>(PREVINE</a:t>
            </a:r>
            <a:r>
              <a:rPr dirty="0" baseline="3472" sz="1200" spc="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262626"/>
                </a:solidFill>
                <a:latin typeface="Lucida Sans Unicode"/>
                <a:cs typeface="Lucida Sans Unicode"/>
              </a:rPr>
              <a:t>BRASIL)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5521" y="6617920"/>
            <a:ext cx="3291840" cy="53721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505"/>
              </a:spcBef>
            </a:pPr>
            <a:r>
              <a:rPr dirty="0" sz="800" spc="-10" b="1">
                <a:solidFill>
                  <a:srgbClr val="1F1F1F"/>
                </a:solidFill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2.015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34"/>
              </a:spcBef>
              <a:tabLst>
                <a:tab pos="784225" algn="l"/>
              </a:tabLst>
            </a:pP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800" spc="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14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Lucida Sans Unicode"/>
                <a:cs typeface="Lucida Sans Unicode"/>
              </a:rPr>
              <a:t>VANTAGENS</a:t>
            </a:r>
            <a:r>
              <a:rPr dirty="0" sz="800" spc="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FIXAS</a:t>
            </a:r>
            <a:r>
              <a:rPr dirty="0" sz="800" spc="-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35908" y="6965190"/>
            <a:ext cx="211328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483870">
              <a:lnSpc>
                <a:spcPct val="100000"/>
              </a:lnSpc>
              <a:spcBef>
                <a:spcPts val="434"/>
              </a:spcBef>
            </a:pPr>
            <a:r>
              <a:rPr dirty="0" sz="800" spc="-45">
                <a:solidFill>
                  <a:srgbClr val="282828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lmoostos</a:t>
            </a:r>
            <a:r>
              <a:rPr dirty="0" sz="800" spc="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C1C1C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Sa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0" b="1">
                <a:solidFill>
                  <a:srgbClr val="212121"/>
                </a:solidFill>
                <a:latin typeface="Arial"/>
                <a:cs typeface="Arial"/>
              </a:rPr>
              <a:t>Total </a:t>
            </a:r>
            <a:r>
              <a:rPr dirty="0" sz="800" b="1">
                <a:solidFill>
                  <a:srgbClr val="212121"/>
                </a:solidFill>
                <a:latin typeface="Arial"/>
                <a:cs typeface="Arial"/>
              </a:rPr>
              <a:t>do</a:t>
            </a:r>
            <a:r>
              <a:rPr dirty="0" sz="800" spc="-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232323"/>
                </a:solidFill>
                <a:latin typeface="Arial"/>
                <a:cs typeface="Arial"/>
              </a:rPr>
              <a:t>Projeto</a:t>
            </a:r>
            <a:r>
              <a:rPr dirty="0" sz="800" spc="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62626"/>
                </a:solidFill>
                <a:latin typeface="Arial"/>
                <a:cs typeface="Arial"/>
              </a:rPr>
              <a:t>/</a:t>
            </a:r>
            <a:r>
              <a:rPr dirty="0" sz="800" spc="-1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00" spc="-35" b="1">
                <a:solidFill>
                  <a:srgbClr val="1A1A1A"/>
                </a:solidFill>
                <a:latin typeface="Arial"/>
                <a:cs typeface="Arial"/>
              </a:rPr>
              <a:t>Atividade</a:t>
            </a:r>
            <a:r>
              <a:rPr dirty="0" sz="800" spc="-2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1F1F1F"/>
                </a:solidFill>
                <a:latin typeface="Arial"/>
                <a:cs typeface="Arial"/>
              </a:rPr>
              <a:t>RS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66437" y="6965190"/>
            <a:ext cx="587375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1.000.000,00</a:t>
            </a:r>
            <a:endParaRPr sz="80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335"/>
              </a:spcBef>
            </a:pPr>
            <a:r>
              <a:rPr dirty="0" sz="800" spc="-30" b="1">
                <a:solidFill>
                  <a:srgbClr val="181818"/>
                </a:solidFill>
                <a:latin typeface="Arial"/>
                <a:cs typeface="Arial"/>
              </a:rPr>
              <a:t>1.000.000,00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28672" y="7349013"/>
            <a:ext cx="411035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A1A1A"/>
                </a:solidFill>
                <a:latin typeface="Lucida Sans Unicode"/>
                <a:cs typeface="Lucida Sans Unicode"/>
              </a:rPr>
              <a:t>MANUTENCÂO</a:t>
            </a:r>
            <a:r>
              <a:rPr dirty="0" sz="80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OPERACIONALIZAÇÂO</a:t>
            </a:r>
            <a:r>
              <a:rPr dirty="0" sz="80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ESB</a:t>
            </a:r>
            <a:r>
              <a:rPr dirty="0" sz="800" spc="1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C1C1C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1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SAÛDE</a:t>
            </a:r>
            <a:r>
              <a:rPr dirty="0" sz="800" spc="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BUCAL/CEO</a:t>
            </a:r>
            <a:r>
              <a:rPr dirty="0" sz="800" spc="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(PREVINE</a:t>
            </a:r>
            <a:r>
              <a:rPr dirty="0" sz="80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BRASIL)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56685" y="7303319"/>
            <a:ext cx="3293745" cy="5251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2.016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  <a:tabLst>
                <a:tab pos="786130" algn="l"/>
              </a:tabLst>
            </a:pP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800">
                <a:solidFill>
                  <a:srgbClr val="0F0F0F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10">
                <a:solidFill>
                  <a:srgbClr val="1D1D1D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800" spc="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8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VANTAGENS</a:t>
            </a:r>
            <a:r>
              <a:rPr dirty="0" sz="800" spc="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FIXAS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  <a:tabLst>
                <a:tab pos="782955" algn="l"/>
              </a:tabLst>
            </a:pP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800" spc="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1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VANTAGENS</a:t>
            </a:r>
            <a:r>
              <a:rPr dirty="0" sz="800" spc="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FIXAS</a:t>
            </a: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1414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2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CIVIL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038956" y="7473910"/>
            <a:ext cx="2117090" cy="521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5140" marR="5080" indent="-1905">
              <a:lnSpc>
                <a:spcPct val="134900"/>
              </a:lnSpc>
              <a:spcBef>
                <a:spcPts val="100"/>
              </a:spcBef>
            </a:pPr>
            <a:r>
              <a:rPr dirty="0" sz="800" spc="-45">
                <a:solidFill>
                  <a:srgbClr val="232323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31313"/>
                </a:solidFill>
                <a:latin typeface="Lucida Sans Unicode"/>
                <a:cs typeface="Lucida Sans Unicode"/>
              </a:rPr>
              <a:t>Impostos</a:t>
            </a:r>
            <a:r>
              <a:rPr dirty="0" sz="800" spc="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C1C1C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00" spc="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B2B2B"/>
                </a:solidFill>
                <a:latin typeface="Lucida Sans Unicode"/>
                <a:cs typeface="Lucida Sans Unicode"/>
              </a:rPr>
              <a:t>Sa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14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Manutençlo</a:t>
            </a:r>
            <a:r>
              <a:rPr dirty="0" sz="800" spc="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50">
                <a:solidFill>
                  <a:srgbClr val="1F1F1F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1414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F1F1F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I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0" b="1">
                <a:solidFill>
                  <a:srgbClr val="262626"/>
                </a:solidFill>
                <a:latin typeface="Arial"/>
                <a:cs typeface="Arial"/>
              </a:rPr>
              <a:t>Total</a:t>
            </a:r>
            <a:r>
              <a:rPr dirty="0" sz="800" spc="-3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282828"/>
                </a:solidFill>
                <a:latin typeface="Arial"/>
                <a:cs typeface="Arial"/>
              </a:rPr>
              <a:t>do</a:t>
            </a:r>
            <a:r>
              <a:rPr dirty="0" sz="800" spc="-2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262626"/>
                </a:solidFill>
                <a:latin typeface="Arial"/>
                <a:cs typeface="Arial"/>
              </a:rPr>
              <a:t>Projeto</a:t>
            </a:r>
            <a:r>
              <a:rPr dirty="0" sz="800" spc="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82828"/>
                </a:solidFill>
                <a:latin typeface="Arial"/>
                <a:cs typeface="Arial"/>
              </a:rPr>
              <a:t>/</a:t>
            </a:r>
            <a:r>
              <a:rPr dirty="0" sz="800" spc="-2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232323"/>
                </a:solidFill>
                <a:latin typeface="Arial"/>
                <a:cs typeface="Arial"/>
              </a:rPr>
              <a:t>Ativldade</a:t>
            </a:r>
            <a:r>
              <a:rPr dirty="0" sz="800" spc="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2B2B2B"/>
                </a:solidFill>
                <a:latin typeface="Arial"/>
                <a:cs typeface="Arial"/>
              </a:rPr>
              <a:t>RS</a:t>
            </a:r>
            <a:endParaRPr sz="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48732" y="7473910"/>
            <a:ext cx="509270" cy="52197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70">
                <a:solidFill>
                  <a:srgbClr val="282828"/>
                </a:solidFill>
                <a:latin typeface="Lucida Sans Unicode"/>
                <a:cs typeface="Lucida Sans Unicode"/>
              </a:rPr>
              <a:t>160.000,00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70">
                <a:solidFill>
                  <a:srgbClr val="2B2B2B"/>
                </a:solidFill>
                <a:latin typeface="Lucida Sans Unicode"/>
                <a:cs typeface="Lucida Sans Unicode"/>
              </a:rPr>
              <a:t>800.000,00</a:t>
            </a:r>
            <a:endParaRPr sz="800">
              <a:latin typeface="Lucida Sans Unicode"/>
              <a:cs typeface="Lucida Sans Unicode"/>
            </a:endParaRPr>
          </a:p>
          <a:p>
            <a:pPr marL="17780">
              <a:lnSpc>
                <a:spcPct val="100000"/>
              </a:lnSpc>
              <a:spcBef>
                <a:spcPts val="359"/>
              </a:spcBef>
            </a:pPr>
            <a:r>
              <a:rPr dirty="0" sz="800" spc="-30" b="1">
                <a:solidFill>
                  <a:srgbClr val="262626"/>
                </a:solidFill>
                <a:latin typeface="Arial"/>
                <a:cs typeface="Arial"/>
              </a:rPr>
              <a:t>960.000,00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400224" y="8037461"/>
            <a:ext cx="39090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944" sz="1200" spc="-37">
                <a:solidFill>
                  <a:srgbClr val="1F1F1F"/>
                </a:solidFill>
                <a:latin typeface="Lucida Sans Unicode"/>
                <a:cs typeface="Lucida Sans Unicode"/>
              </a:rPr>
              <a:t>MANUTEN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C</a:t>
            </a:r>
            <a:r>
              <a:rPr dirty="0" baseline="6944" sz="1200" spc="-37">
                <a:solidFill>
                  <a:srgbClr val="1F1F1F"/>
                </a:solidFill>
                <a:latin typeface="Lucida Sans Unicode"/>
                <a:cs typeface="Lucida Sans Unicode"/>
              </a:rPr>
              <a:t>AO</a:t>
            </a:r>
            <a:r>
              <a:rPr dirty="0" baseline="6944" sz="1200" spc="-1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baseline="6944" sz="1200" spc="89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">
                <a:solidFill>
                  <a:srgbClr val="161616"/>
                </a:solidFill>
                <a:latin typeface="Lucida Sans Unicode"/>
                <a:cs typeface="Lucida Sans Unicode"/>
              </a:rPr>
              <a:t>OPERACIONALIZ</a:t>
            </a:r>
            <a:r>
              <a:rPr dirty="0" baseline="3472" sz="1200" spc="-15">
                <a:solidFill>
                  <a:srgbClr val="161616"/>
                </a:solidFill>
                <a:latin typeface="Lucida Sans Unicode"/>
                <a:cs typeface="Lucida Sans Unicode"/>
              </a:rPr>
              <a:t>ACÂ</a:t>
            </a:r>
            <a:r>
              <a:rPr dirty="0" baseline="6944" sz="1200" spc="-15">
                <a:solidFill>
                  <a:srgbClr val="161616"/>
                </a:solidFill>
                <a:latin typeface="Lucida Sans Unicode"/>
                <a:cs typeface="Lucida Sans Unicode"/>
              </a:rPr>
              <a:t>O</a:t>
            </a:r>
            <a:r>
              <a:rPr dirty="0" baseline="6944" sz="1200" spc="-1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82">
                <a:solidFill>
                  <a:srgbClr val="2F2F2F"/>
                </a:solidFill>
                <a:latin typeface="Lucida Sans Unicode"/>
                <a:cs typeface="Lucida Sans Unicode"/>
              </a:rPr>
              <a:t>DO</a:t>
            </a:r>
            <a:r>
              <a:rPr dirty="0" baseline="6944" sz="1200" spc="-22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">
                <a:solidFill>
                  <a:srgbClr val="1A1A1A"/>
                </a:solidFill>
                <a:latin typeface="Lucida Sans Unicode"/>
                <a:cs typeface="Lucida Sans Unicode"/>
              </a:rPr>
              <a:t>HOSPITAL</a:t>
            </a:r>
            <a:r>
              <a:rPr dirty="0" baseline="6944" sz="1200" spc="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30">
                <a:solidFill>
                  <a:srgbClr val="1A1A1A"/>
                </a:solidFill>
                <a:latin typeface="Lucida Sans Unicode"/>
                <a:cs typeface="Lucida Sans Unicode"/>
              </a:rPr>
              <a:t>MUNICIPAL</a:t>
            </a:r>
            <a:r>
              <a:rPr dirty="0" baseline="6944" sz="120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6944" sz="1200" spc="-15">
                <a:solidFill>
                  <a:srgbClr val="161616"/>
                </a:solidFill>
                <a:latin typeface="Lucida Sans Unicode"/>
                <a:cs typeface="Lucida Sans Unicode"/>
              </a:rPr>
              <a:t>MATERNIDADE</a:t>
            </a:r>
            <a:endParaRPr baseline="6944" sz="120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55521" y="7970443"/>
            <a:ext cx="3415029" cy="5314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2.022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  <a:tabLst>
                <a:tab pos="785495" algn="l"/>
              </a:tabLst>
            </a:pPr>
            <a:r>
              <a:rPr dirty="0" baseline="3472" sz="1200" spc="-15">
                <a:solidFill>
                  <a:srgbClr val="181818"/>
                </a:solidFill>
                <a:latin typeface="Lucida Sans Unicode"/>
                <a:cs typeface="Lucida Sans Unicode"/>
              </a:rPr>
              <a:t>3.3.9.0.39.05</a:t>
            </a:r>
            <a:r>
              <a:rPr dirty="0" baseline="3472" sz="1200">
                <a:solidFill>
                  <a:srgbClr val="181818"/>
                </a:solidFill>
                <a:latin typeface="Lucida Sans Unicode"/>
                <a:cs typeface="Lucida Sans Unicode"/>
              </a:rPr>
              <a:t>	</a:t>
            </a:r>
            <a:r>
              <a:rPr dirty="0" baseline="3472" sz="1200">
                <a:solidFill>
                  <a:srgbClr val="232323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472" sz="1200" spc="89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12121"/>
                </a:solidFill>
                <a:latin typeface="Lucida Sans Unicode"/>
                <a:cs typeface="Lucida Sans Unicode"/>
              </a:rPr>
              <a:t>SERVI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G</a:t>
            </a:r>
            <a:r>
              <a:rPr dirty="0" baseline="3472" sz="1200">
                <a:solidFill>
                  <a:srgbClr val="212121"/>
                </a:solidFill>
                <a:latin typeface="Lucida Sans Unicode"/>
                <a:cs typeface="Lucida Sans Unicode"/>
              </a:rPr>
              <a:t>OS</a:t>
            </a:r>
            <a:r>
              <a:rPr dirty="0" baseline="3472" sz="1200" spc="89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97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1F1F1F"/>
                </a:solidFill>
                <a:latin typeface="Lucida Sans Unicode"/>
                <a:cs typeface="Lucida Sans Unicode"/>
              </a:rPr>
              <a:t>TERCEIROS</a:t>
            </a:r>
            <a:r>
              <a:rPr dirty="0" baseline="3472" sz="1200" spc="89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277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baseline="3472" sz="1200" spc="22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1C1C1C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472" sz="1200" spc="2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1C1C1C"/>
                </a:solidFill>
                <a:latin typeface="Lucida Sans Unicode"/>
                <a:cs typeface="Lucida Sans Unicode"/>
              </a:rPr>
              <a:t>JURIDICA</a:t>
            </a:r>
            <a:endParaRPr baseline="3472" sz="120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240"/>
              </a:spcBef>
              <a:tabLst>
                <a:tab pos="782320" algn="l"/>
              </a:tabLst>
            </a:pP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4.4.9.0.52.00</a:t>
            </a:r>
            <a:r>
              <a:rPr dirty="0" sz="800">
                <a:solidFill>
                  <a:srgbClr val="131313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EQUIPAMENTOS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MATERIAL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PERMANENTE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511667" y="8153218"/>
            <a:ext cx="1645285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324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Transfer6ncias</a:t>
            </a:r>
            <a:r>
              <a:rPr dirty="0" sz="800" spc="-10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1313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D1D1D"/>
                </a:solidFill>
                <a:latin typeface="Lucida Sans Unicode"/>
                <a:cs typeface="Lucida Sans Unicode"/>
              </a:rPr>
              <a:t>Fundo</a:t>
            </a:r>
            <a:r>
              <a:rPr dirty="0" sz="80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Esta‹ 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Estruturaçso</a:t>
            </a:r>
            <a:r>
              <a:rPr dirty="0" sz="800" spc="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Governo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48315" y="8153218"/>
            <a:ext cx="511175" cy="5010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75">
                <a:solidFill>
                  <a:srgbClr val="181818"/>
                </a:solidFill>
                <a:latin typeface="Lucida Sans Unicode"/>
                <a:cs typeface="Lucida Sans Unicode"/>
              </a:rPr>
              <a:t>490.000,00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70">
                <a:solidFill>
                  <a:srgbClr val="1C1C1C"/>
                </a:solidFill>
                <a:latin typeface="Lucida Sans Unicode"/>
                <a:cs typeface="Lucida Sans Unicode"/>
              </a:rPr>
              <a:t>100.000,00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70">
                <a:solidFill>
                  <a:srgbClr val="1F1F1F"/>
                </a:solidFill>
                <a:latin typeface="Lucida Sans Unicode"/>
                <a:cs typeface="Lucida Sans Unicode"/>
              </a:rPr>
              <a:t>590.000,00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428672" y="8454794"/>
            <a:ext cx="466598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611120">
              <a:lnSpc>
                <a:spcPct val="142400"/>
              </a:lnSpc>
              <a:spcBef>
                <a:spcPts val="100"/>
              </a:spcBef>
            </a:pPr>
            <a:r>
              <a:rPr dirty="0" sz="800" spc="-35">
                <a:solidFill>
                  <a:srgbClr val="1C1C1C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9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42424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12121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Lucida Sans Unicode"/>
                <a:cs typeface="Lucida Sans Unicode"/>
              </a:rPr>
              <a:t>RE </a:t>
            </a:r>
            <a:r>
              <a:rPr dirty="0" sz="800" spc="-30">
                <a:solidFill>
                  <a:srgbClr val="181818"/>
                </a:solidFill>
                <a:latin typeface="Lucida Sans Unicode"/>
                <a:cs typeface="Lucida Sans Unicode"/>
              </a:rPr>
              <a:t>MANUTENÇÂO</a:t>
            </a:r>
            <a:r>
              <a:rPr dirty="0" sz="80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4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OPERACIONALIZAÇÂO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-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PRONTO</a:t>
            </a:r>
            <a:r>
              <a:rPr dirty="0" sz="800" spc="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Lucida Sans Unicode"/>
                <a:cs typeface="Lucida Sans Unicode"/>
              </a:rPr>
              <a:t>ATENDIMENTO</a:t>
            </a:r>
            <a:r>
              <a:rPr dirty="0" sz="80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B2B2B"/>
                </a:solidFill>
                <a:latin typeface="Lucida Sans Unicode"/>
                <a:cs typeface="Lucida Sans Unicode"/>
              </a:rPr>
              <a:t>24</a:t>
            </a:r>
            <a:r>
              <a:rPr dirty="0" sz="80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HORAS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(UPA)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58569" y="8643660"/>
            <a:ext cx="5500370" cy="50101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2.023</a:t>
            </a:r>
            <a:endParaRPr sz="80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290"/>
              </a:spcBef>
              <a:tabLst>
                <a:tab pos="782320" algn="l"/>
                <a:tab pos="3868420" algn="l"/>
              </a:tabLst>
            </a:pP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800">
                <a:solidFill>
                  <a:srgbClr val="131313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DEMAIS</a:t>
            </a:r>
            <a:r>
              <a:rPr dirty="0" sz="800" spc="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SERVIÇOS</a:t>
            </a:r>
            <a:r>
              <a:rPr dirty="0" sz="800" spc="7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TERCEIROS</a:t>
            </a:r>
            <a:r>
              <a:rPr dirty="0" sz="800" spc="9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PESSOA</a:t>
            </a:r>
            <a:r>
              <a:rPr dirty="0" sz="800" spc="1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JURIDICA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F1F1F"/>
                </a:solidFill>
                <a:latin typeface="Lucida Sans Unicode"/>
                <a:cs typeface="Lucida Sans Unicode"/>
              </a:rPr>
              <a:t>Manutençâo</a:t>
            </a:r>
            <a:r>
              <a:rPr dirty="0" sz="800" spc="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50">
                <a:solidFill>
                  <a:srgbClr val="262626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8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3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32323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-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I</a:t>
            </a:r>
            <a:endParaRPr sz="800">
              <a:latin typeface="Lucida Sans Unicode"/>
              <a:cs typeface="Lucida Sans Unicode"/>
            </a:endParaRPr>
          </a:p>
          <a:p>
            <a:pPr marL="3400425">
              <a:lnSpc>
                <a:spcPct val="100000"/>
              </a:lnSpc>
              <a:spcBef>
                <a:spcPts val="285"/>
              </a:spcBef>
            </a:pP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Total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9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B2B2B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32323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Lucida Sans Unicode"/>
                <a:cs typeface="Lucida Sans Unicode"/>
              </a:rPr>
              <a:t>RŞ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51781" y="8802062"/>
            <a:ext cx="508634" cy="3422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70">
                <a:solidFill>
                  <a:srgbClr val="242424"/>
                </a:solidFill>
                <a:latin typeface="Lucida Sans Unicode"/>
                <a:cs typeface="Lucida Sans Unicode"/>
              </a:rPr>
              <a:t>100.000,00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290"/>
              </a:spcBef>
            </a:pPr>
            <a:r>
              <a:rPr dirty="0" sz="800" spc="-75">
                <a:solidFill>
                  <a:srgbClr val="282828"/>
                </a:solidFill>
                <a:latin typeface="Lucida Sans Unicode"/>
                <a:cs typeface="Lucida Sans Unicode"/>
              </a:rPr>
              <a:t>100.000,00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64665" y="9134102"/>
            <a:ext cx="619696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82320" algn="l"/>
              </a:tabLst>
            </a:pP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2.133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35">
                <a:solidFill>
                  <a:srgbClr val="151515"/>
                </a:solidFill>
                <a:latin typeface="Lucida Sans Unicode"/>
                <a:cs typeface="Lucida Sans Unicode"/>
              </a:rPr>
              <a:t>MANUTENÇÂO</a:t>
            </a:r>
            <a:r>
              <a:rPr dirty="0" sz="80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F1F1F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OPERACIONALIZAÇÂO</a:t>
            </a:r>
            <a:r>
              <a:rPr dirty="0" sz="800" spc="-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SAÜDE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81818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CEMES</a:t>
            </a:r>
            <a:r>
              <a:rPr dirty="0" sz="80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1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SAMU</a:t>
            </a:r>
            <a:r>
              <a:rPr dirty="0" sz="80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192/SAÛDE</a:t>
            </a:r>
            <a:r>
              <a:rPr dirty="0" sz="800" spc="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D1D1D"/>
                </a:solidFill>
                <a:latin typeface="Lucida Sans Unicode"/>
                <a:cs typeface="Lucida Sans Unicode"/>
              </a:rPr>
              <a:t>MENTAL/UPA</a:t>
            </a:r>
            <a:r>
              <a:rPr dirty="0" sz="800" spc="8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32323"/>
                </a:solidFill>
                <a:latin typeface="Lucida Sans Unicode"/>
                <a:cs typeface="Lucida Sans Unicode"/>
              </a:rPr>
              <a:t>?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  <a:tabLst>
                <a:tab pos="782320" algn="l"/>
                <a:tab pos="3868420" algn="l"/>
                <a:tab pos="5703570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4.4.9.0.52.00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EQUIPAMENTOS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Lucida Sans Unicode"/>
                <a:cs typeface="Lucida Sans Unicode"/>
              </a:rPr>
              <a:t>MATERIAL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PERMANENTE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	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0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61616"/>
                </a:solidFill>
                <a:latin typeface="Lucida Sans Unicode"/>
                <a:cs typeface="Lucida Sans Unicode"/>
              </a:rPr>
              <a:t>Manutençlo</a:t>
            </a:r>
            <a:r>
              <a:rPr dirty="0" sz="800" spc="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61616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D2D2D"/>
                </a:solidFill>
                <a:latin typeface="Lucida Sans Unicode"/>
                <a:cs typeface="Lucida Sans Unicode"/>
              </a:rPr>
              <a:t>I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75">
                <a:solidFill>
                  <a:srgbClr val="232323"/>
                </a:solidFill>
                <a:latin typeface="Lucida Sans Unicode"/>
                <a:cs typeface="Lucida Sans Unicode"/>
              </a:rPr>
              <a:t>900.000,00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82168" y="9533166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9138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840735" y="5993450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4B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60831" y="1241337"/>
            <a:ext cx="6385560" cy="0"/>
          </a:xfrm>
          <a:custGeom>
            <a:avLst/>
            <a:gdLst/>
            <a:ahLst/>
            <a:cxnLst/>
            <a:rect l="l" t="t" r="r" b="b"/>
            <a:pathLst>
              <a:path w="6385559" h="0">
                <a:moveTo>
                  <a:pt x="0" y="0"/>
                </a:moveTo>
                <a:lnTo>
                  <a:pt x="6385560" y="0"/>
                </a:lnTo>
              </a:path>
            </a:pathLst>
          </a:custGeom>
          <a:ln w="21323">
            <a:solidFill>
              <a:srgbClr val="3A3A3A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704087" y="459980"/>
            <a:ext cx="451484" cy="484505"/>
            <a:chOff x="704087" y="459980"/>
            <a:chExt cx="451484" cy="48450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4087" y="728048"/>
              <a:ext cx="435863" cy="216282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0287" y="459980"/>
              <a:ext cx="374903" cy="258929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436718" y="316546"/>
            <a:ext cx="304101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0">
                <a:solidFill>
                  <a:srgbClr val="212121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9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212121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-10">
                <a:solidFill>
                  <a:srgbClr val="1F1F1F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3335" marR="1923414">
              <a:lnSpc>
                <a:spcPct val="119900"/>
              </a:lnSpc>
              <a:spcBef>
                <a:spcPts val="430"/>
              </a:spcBef>
            </a:pP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4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12121"/>
                </a:solidFill>
                <a:latin typeface="Lucida Sans Unicode"/>
                <a:cs typeface="Lucida Sans Unicode"/>
              </a:rPr>
              <a:t>Maria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82828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30">
                <a:solidFill>
                  <a:srgbClr val="161616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81280">
              <a:lnSpc>
                <a:spcPct val="100000"/>
              </a:lnSpc>
              <a:spcBef>
                <a:spcPts val="65"/>
              </a:spcBef>
            </a:pPr>
            <a:r>
              <a:rPr dirty="0"/>
              <a:t>°àgina</a:t>
            </a:r>
            <a:r>
              <a:rPr dirty="0" spc="70"/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2</a:t>
            </a:fld>
            <a:r>
              <a:rPr dirty="0" spc="-20">
                <a:solidFill>
                  <a:srgbClr val="343434"/>
                </a:solidFill>
              </a:rPr>
              <a:t> </a:t>
            </a:r>
            <a:r>
              <a:rPr dirty="0" spc="-20">
                <a:solidFill>
                  <a:srgbClr val="313131"/>
                </a:solidFill>
              </a:rPr>
              <a:t>de</a:t>
            </a:r>
            <a:r>
              <a:rPr dirty="0" spc="1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  <p:sp>
        <p:nvSpPr>
          <p:cNvPr id="24" name="object 24" descr=""/>
          <p:cNvSpPr txBox="1"/>
          <p:nvPr/>
        </p:nvSpPr>
        <p:spPr>
          <a:xfrm>
            <a:off x="3062368" y="9550805"/>
            <a:ext cx="288925" cy="10604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 spc="-10">
                <a:solidFill>
                  <a:srgbClr val="1A1A1A"/>
                </a:solidFill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99616" y="1995030"/>
            <a:ext cx="187388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25">
                <a:solidFill>
                  <a:srgbClr val="212121"/>
                </a:solidFill>
                <a:uFill>
                  <a:solidFill>
                    <a:srgbClr val="484B44"/>
                  </a:solidFill>
                </a:uFill>
                <a:latin typeface="Lucida Sans Unicode"/>
                <a:cs typeface="Lucida Sans Unicode"/>
              </a:rPr>
              <a:t>Dotaçoes</a:t>
            </a:r>
            <a:r>
              <a:rPr dirty="0" u="sng" sz="800" spc="10">
                <a:solidFill>
                  <a:srgbClr val="212121"/>
                </a:solidFill>
                <a:uFill>
                  <a:solidFill>
                    <a:srgbClr val="484B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242424"/>
                </a:solidFill>
                <a:uFill>
                  <a:solidFill>
                    <a:srgbClr val="484B4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solidFill>
                  <a:srgbClr val="1D1D1D"/>
                </a:solidFill>
                <a:latin typeface="Lucida Sans Unicode"/>
                <a:cs typeface="Lucida Sans Unicode"/>
              </a:rPr>
              <a:t>FUNDO</a:t>
            </a:r>
            <a:r>
              <a:rPr dirty="0" sz="950" spc="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1C1C1C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282828"/>
                </a:solidFill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16481" y="2307509"/>
            <a:ext cx="279400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505"/>
              </a:spcBef>
            </a:pPr>
            <a:r>
              <a:rPr dirty="0" sz="800" spc="-55">
                <a:solidFill>
                  <a:srgbClr val="1D1D1D"/>
                </a:solidFill>
                <a:latin typeface="Lucida Sans Unicode"/>
                <a:cs typeface="Lucida Sans Unicode"/>
              </a:rPr>
              <a:t>05.22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40">
                <a:solidFill>
                  <a:srgbClr val="232323"/>
                </a:solidFill>
                <a:latin typeface="Lucida Sans Unicode"/>
                <a:cs typeface="Lucida Sans Unicode"/>
              </a:rPr>
              <a:t>2.133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61184" y="2298370"/>
            <a:ext cx="5252720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580"/>
              </a:spcBef>
            </a:pP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Fundo </a:t>
            </a:r>
            <a:r>
              <a:rPr dirty="0" sz="800" spc="-30">
                <a:solidFill>
                  <a:srgbClr val="1A1A1A"/>
                </a:solidFill>
                <a:latin typeface="Lucida Sans Unicode"/>
                <a:cs typeface="Lucida Sans Unicode"/>
              </a:rPr>
              <a:t>Municipal</a:t>
            </a:r>
            <a:r>
              <a:rPr dirty="0" sz="80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Saúde</a:t>
            </a:r>
            <a:endParaRPr sz="800">
              <a:latin typeface="Lucida Sans Unicode"/>
              <a:cs typeface="Lucida Sans Unicode"/>
            </a:endParaRPr>
          </a:p>
          <a:p>
            <a:pPr marL="38100">
              <a:lnSpc>
                <a:spcPct val="100000"/>
              </a:lnSpc>
              <a:spcBef>
                <a:spcPts val="475"/>
              </a:spcBef>
            </a:pPr>
            <a:r>
              <a:rPr dirty="0" baseline="6944" sz="1200" spc="-37">
                <a:solidFill>
                  <a:srgbClr val="232323"/>
                </a:solidFill>
                <a:latin typeface="Lucida Sans Unicode"/>
                <a:cs typeface="Lucida Sans Unicode"/>
              </a:rPr>
              <a:t>MANUTEN</a:t>
            </a:r>
            <a:r>
              <a:rPr dirty="0" sz="800" spc="-25">
                <a:solidFill>
                  <a:srgbClr val="232323"/>
                </a:solidFill>
                <a:latin typeface="Lucida Sans Unicode"/>
                <a:cs typeface="Lucida Sans Unicode"/>
              </a:rPr>
              <a:t>CÃ</a:t>
            </a:r>
            <a:r>
              <a:rPr dirty="0" baseline="6944" sz="1200" spc="-37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baseline="6944" sz="1200" spc="-217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12">
                <a:solidFill>
                  <a:srgbClr val="212121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1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30">
                <a:solidFill>
                  <a:srgbClr val="0F0F0F"/>
                </a:solidFill>
                <a:latin typeface="Lucida Sans Unicode"/>
                <a:cs typeface="Lucida Sans Unicode"/>
              </a:rPr>
              <a:t>OPERACIONALIZA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CÃ</a:t>
            </a:r>
            <a:r>
              <a:rPr dirty="0" baseline="3472" sz="1200" spc="-30">
                <a:solidFill>
                  <a:srgbClr val="0F0F0F"/>
                </a:solidFill>
                <a:latin typeface="Lucida Sans Unicode"/>
                <a:cs typeface="Lucida Sans Unicode"/>
              </a:rPr>
              <a:t>O</a:t>
            </a:r>
            <a:r>
              <a:rPr dirty="0" baseline="3472" sz="1200" spc="-7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1F1F1F"/>
                </a:solidFill>
                <a:latin typeface="Lucida Sans Unicode"/>
                <a:cs typeface="Lucida Sans Unicode"/>
              </a:rPr>
              <a:t>DAS</a:t>
            </a:r>
            <a:r>
              <a:rPr dirty="0" baseline="3472" sz="120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232323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472" sz="1200" spc="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baseline="3472" sz="1200" spc="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solidFill>
                  <a:srgbClr val="1C1C1C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472" sz="1200" spc="-52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12">
                <a:solidFill>
                  <a:srgbClr val="2A2A2A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1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>
                <a:solidFill>
                  <a:srgbClr val="2A2A2A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472" sz="1200" spc="-67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172">
                <a:solidFill>
                  <a:srgbClr val="232323"/>
                </a:solidFill>
                <a:latin typeface="Lucida Sans Unicode"/>
                <a:cs typeface="Lucida Sans Unicode"/>
              </a:rPr>
              <a:t>/</a:t>
            </a:r>
            <a:r>
              <a:rPr dirty="0" baseline="3472" sz="120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30">
                <a:solidFill>
                  <a:srgbClr val="1D1D1D"/>
                </a:solidFill>
                <a:latin typeface="Lucida Sans Unicode"/>
                <a:cs typeface="Lucida Sans Unicode"/>
              </a:rPr>
              <a:t>SAMU </a:t>
            </a:r>
            <a:r>
              <a:rPr dirty="0" baseline="3472" sz="1200" spc="-82">
                <a:solidFill>
                  <a:srgbClr val="1C1C1C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472" sz="1200" spc="179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52">
                <a:solidFill>
                  <a:srgbClr val="242424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472" sz="1200" spc="19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solidFill>
                  <a:srgbClr val="3B3B3B"/>
                </a:solidFill>
                <a:latin typeface="Lucida Sans Unicode"/>
                <a:cs typeface="Lucida Sans Unicode"/>
              </a:rPr>
              <a:t>?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91222" y="2707072"/>
            <a:ext cx="5424805" cy="316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22550">
              <a:lnSpc>
                <a:spcPct val="100000"/>
              </a:lnSpc>
              <a:spcBef>
                <a:spcPts val="100"/>
              </a:spcBef>
              <a:tabLst>
                <a:tab pos="4935855" algn="l"/>
              </a:tabLst>
            </a:pPr>
            <a:r>
              <a:rPr dirty="0" sz="700">
                <a:solidFill>
                  <a:srgbClr val="2B2B2B"/>
                </a:solidFill>
                <a:latin typeface="Lucida Sans Unicode"/>
                <a:cs typeface="Lucida Sans Unicode"/>
              </a:rPr>
              <a:t>Total</a:t>
            </a:r>
            <a:r>
              <a:rPr dirty="0" sz="700" spc="114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363636"/>
                </a:solidFill>
                <a:latin typeface="Lucida Sans Unicode"/>
                <a:cs typeface="Lucida Sans Unicode"/>
              </a:rPr>
              <a:t>do</a:t>
            </a:r>
            <a:r>
              <a:rPr dirty="0" sz="70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333333"/>
                </a:solidFill>
                <a:latin typeface="Lucida Sans Unicode"/>
                <a:cs typeface="Lucida Sans Unicode"/>
              </a:rPr>
              <a:t>Projeto</a:t>
            </a:r>
            <a:r>
              <a:rPr dirty="0" sz="700" spc="10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00" i="1">
                <a:solidFill>
                  <a:srgbClr val="2A2A2A"/>
                </a:solidFill>
                <a:latin typeface="Arial"/>
                <a:cs typeface="Arial"/>
              </a:rPr>
              <a:t>I</a:t>
            </a:r>
            <a:r>
              <a:rPr dirty="0" sz="700" spc="220" i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333333"/>
                </a:solidFill>
                <a:latin typeface="Lucida Sans Unicode"/>
                <a:cs typeface="Lucida Sans Unicode"/>
              </a:rPr>
              <a:t>Atividade</a:t>
            </a:r>
            <a:r>
              <a:rPr dirty="0" sz="700" spc="1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5">
                <a:solidFill>
                  <a:srgbClr val="3B3B3B"/>
                </a:solidFill>
                <a:latin typeface="Lucida Sans Unicode"/>
                <a:cs typeface="Lucida Sans Unicode"/>
              </a:rPr>
              <a:t>R$</a:t>
            </a:r>
            <a:r>
              <a:rPr dirty="0" sz="700">
                <a:solidFill>
                  <a:srgbClr val="3B3B3B"/>
                </a:solidFill>
                <a:latin typeface="Lucida Sans Unicode"/>
                <a:cs typeface="Lucida Sans Unicode"/>
              </a:rPr>
              <a:t>	</a:t>
            </a:r>
            <a:r>
              <a:rPr dirty="0" sz="700" spc="-15">
                <a:solidFill>
                  <a:srgbClr val="232323"/>
                </a:solidFill>
                <a:latin typeface="Lucida Sans Unicode"/>
                <a:cs typeface="Lucida Sans Unicode"/>
              </a:rPr>
              <a:t>900.000,00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750" spc="-25">
                <a:solidFill>
                  <a:srgbClr val="1A1A1A"/>
                </a:solidFill>
                <a:latin typeface="Lucida Sans Unicode"/>
                <a:cs typeface="Lucida Sans Unicode"/>
              </a:rPr>
              <a:t>GAI7ANTIA</a:t>
            </a:r>
            <a:r>
              <a:rPr dirty="0" sz="750" spc="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DF</a:t>
            </a:r>
            <a:r>
              <a:rPr dirty="0" sz="750" spc="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A'</a:t>
            </a:r>
            <a:r>
              <a:rPr dirty="0" sz="750" spc="1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81818"/>
                </a:solidFill>
                <a:latin typeface="Lucida Sans Unicode"/>
                <a:cs typeface="Lucida Sans Unicode"/>
              </a:rPr>
              <a:t>SISTÊNCIA</a:t>
            </a:r>
            <a:r>
              <a:rPr dirty="0" sz="750" spc="9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FARMACÊ</a:t>
            </a:r>
            <a:r>
              <a:rPr dirty="0" sz="750" spc="-1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UTICA</a:t>
            </a:r>
            <a:r>
              <a:rPr dirty="0" sz="750" spc="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42424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ÂMBITO</a:t>
            </a:r>
            <a:r>
              <a:rPr dirty="0" sz="750" spc="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Lucida Sans Unicode"/>
                <a:cs typeface="Lucida Sans Unicode"/>
              </a:rPr>
              <a:t>SUS.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17645" y="2833238"/>
            <a:ext cx="2678430" cy="68199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2.759</a:t>
            </a:r>
            <a:endParaRPr sz="7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395"/>
              </a:spcBef>
              <a:tabLst>
                <a:tab pos="781685" algn="l"/>
              </a:tabLst>
            </a:pP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3.3.9.0.32.00</a:t>
            </a:r>
            <a:r>
              <a:rPr dirty="0" sz="750">
                <a:solidFill>
                  <a:srgbClr val="181818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MATERIAL</a:t>
            </a:r>
            <a:r>
              <a:rPr dirty="0" sz="750" spc="1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81818"/>
                </a:solidFill>
                <a:latin typeface="Lucida Sans Unicode"/>
                <a:cs typeface="Lucida Sans Unicode"/>
              </a:rPr>
              <a:t>DISTRIBUICÃO</a:t>
            </a:r>
            <a:r>
              <a:rPr dirty="0" sz="750" spc="1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Lucida Sans Unicode"/>
                <a:cs typeface="Lucida Sans Unicode"/>
              </a:rPr>
              <a:t>GRATUITA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  <a:tabLst>
                <a:tab pos="781050" algn="l"/>
              </a:tabLst>
            </a:pP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3.3.9.0.32.00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MATERIAL</a:t>
            </a:r>
            <a:r>
              <a:rPr dirty="0" sz="800" spc="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DISTRIBUICÃO</a:t>
            </a:r>
            <a:r>
              <a:rPr dirty="0" sz="800" spc="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GRATUITA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35"/>
              </a:spcBef>
              <a:tabLst>
                <a:tab pos="784225" algn="l"/>
              </a:tabLst>
            </a:pP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3.3.9.0.32.00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	</a:t>
            </a:r>
            <a:r>
              <a:rPr dirty="0" sz="800" spc="-20">
                <a:latin typeface="Lucida Sans Unicode"/>
                <a:cs typeface="Lucida Sans Unicode"/>
              </a:rPr>
              <a:t>MATERIAL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DISTRIBUIÇÃO</a:t>
            </a:r>
            <a:r>
              <a:rPr dirty="0" sz="800" spc="5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GRATUITA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04253" y="3009679"/>
            <a:ext cx="2112645" cy="66675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480695" marR="5080" indent="-1270">
              <a:lnSpc>
                <a:spcPct val="135300"/>
              </a:lnSpc>
              <a:spcBef>
                <a:spcPts val="80"/>
              </a:spcBef>
            </a:pP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">
                <a:solidFill>
                  <a:srgbClr val="2F2F2F"/>
                </a:solidFill>
                <a:latin typeface="Lucida Sans Unicode"/>
                <a:cs typeface="Lucida Sans Unicode"/>
              </a:rPr>
              <a:t>d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81818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F0F0F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F3F3F"/>
                </a:solidFill>
                <a:latin typeface="Lucida Sans Unicode"/>
                <a:cs typeface="Lucida Sans Unicode"/>
              </a:rPr>
              <a:t>Sa</a:t>
            </a:r>
            <a:r>
              <a:rPr dirty="0" sz="750" spc="-2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F2F2F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0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ManutenGlo</a:t>
            </a:r>
            <a:r>
              <a:rPr dirty="0" sz="80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45">
                <a:solidFill>
                  <a:srgbClr val="161616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61616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Lucida Sans Unicode"/>
                <a:cs typeface="Lucida Sans Unicode"/>
              </a:rPr>
              <a:t>I 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Transferências</a:t>
            </a:r>
            <a:r>
              <a:rPr dirty="0" sz="80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31313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32323"/>
                </a:solidFill>
                <a:latin typeface="Lucida Sans Unicode"/>
                <a:cs typeface="Lucida Sans Unicode"/>
              </a:rPr>
              <a:t>Fundo</a:t>
            </a:r>
            <a:r>
              <a:rPr dirty="0" sz="800" spc="-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D1D1D"/>
                </a:solidFill>
                <a:latin typeface="Lucida Sans Unicode"/>
                <a:cs typeface="Lucida Sans Unicode"/>
              </a:rPr>
              <a:t>Esta‹</a:t>
            </a:r>
            <a:endParaRPr sz="800">
              <a:latin typeface="Lucida Sans Unicode"/>
              <a:cs typeface="Lucida Sans Unicode"/>
            </a:endParaRPr>
          </a:p>
          <a:p>
            <a:pPr algn="just" marL="12700">
              <a:lnSpc>
                <a:spcPct val="100000"/>
              </a:lnSpc>
              <a:spcBef>
                <a:spcPts val="315"/>
              </a:spcBef>
            </a:pPr>
            <a:r>
              <a:rPr dirty="0" sz="800" spc="-35">
                <a:solidFill>
                  <a:srgbClr val="1D1D1D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i="1">
                <a:solidFill>
                  <a:srgbClr val="282828"/>
                </a:solidFill>
                <a:latin typeface="Arial"/>
                <a:cs typeface="Arial"/>
              </a:rPr>
              <a:t>I</a:t>
            </a:r>
            <a:r>
              <a:rPr dirty="0" sz="800" spc="50" i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27396" y="3009679"/>
            <a:ext cx="591185" cy="66675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00"/>
              </a:spcBef>
            </a:pP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480.000,00</a:t>
            </a:r>
            <a:endParaRPr sz="750">
              <a:latin typeface="Lucida Sans Unicode"/>
              <a:cs typeface="Lucida Sans Unicode"/>
            </a:endParaRPr>
          </a:p>
          <a:p>
            <a:pPr algn="r" marR="5715">
              <a:lnSpc>
                <a:spcPct val="100000"/>
              </a:lnSpc>
              <a:spcBef>
                <a:spcPts val="320"/>
              </a:spcBef>
            </a:pP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500.000,00</a:t>
            </a:r>
            <a:endParaRPr sz="80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220.000,00</a:t>
            </a:r>
            <a:endParaRPr sz="800">
              <a:latin typeface="Lucida Sans Unicode"/>
              <a:cs typeface="Lucida Sans Unicode"/>
            </a:endParaRPr>
          </a:p>
          <a:p>
            <a:pPr algn="r" marR="10795">
              <a:lnSpc>
                <a:spcPct val="100000"/>
              </a:lnSpc>
              <a:spcBef>
                <a:spcPts val="315"/>
              </a:spcBef>
            </a:pPr>
            <a:r>
              <a:rPr dirty="0" sz="800" spc="-75">
                <a:solidFill>
                  <a:srgbClr val="1D1D1D"/>
                </a:solidFill>
                <a:latin typeface="Lucida Sans Unicode"/>
                <a:cs typeface="Lucida Sans Unicode"/>
              </a:rPr>
              <a:t>1.200.000,00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89632" y="3711820"/>
            <a:ext cx="52057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111111"/>
                </a:solidFill>
                <a:latin typeface="Lucida Sans Unicode"/>
                <a:cs typeface="Lucida Sans Unicode"/>
              </a:rPr>
              <a:t>MANUTENCÃO,</a:t>
            </a:r>
            <a:r>
              <a:rPr dirty="0" sz="800" spc="7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E0E0E"/>
                </a:solidFill>
                <a:latin typeface="Lucida Sans Unicode"/>
                <a:cs typeface="Lucida Sans Unicode"/>
              </a:rPr>
              <a:t>ADMINISTRACÃO</a:t>
            </a:r>
            <a:r>
              <a:rPr dirty="0" sz="800" spc="3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OPERAC</a:t>
            </a:r>
            <a:r>
              <a:rPr dirty="0" sz="800" spc="-1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Lucida Sans Unicode"/>
                <a:cs typeface="Lucida Sans Unicode"/>
              </a:rPr>
              <a:t>IONALIZACÃO</a:t>
            </a:r>
            <a:r>
              <a:rPr dirty="0" sz="800" spc="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DAS</a:t>
            </a:r>
            <a:r>
              <a:rPr dirty="0" sz="80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UNIDADES</a:t>
            </a:r>
            <a:r>
              <a:rPr dirty="0" sz="80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SAÚDE/CONST/REFORMA/AMPt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19529" y="3653061"/>
            <a:ext cx="2879090" cy="53530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2.837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  <a:tabLst>
                <a:tab pos="784225" algn="l"/>
              </a:tabLst>
            </a:pPr>
            <a:r>
              <a:rPr dirty="0" baseline="3703" sz="1125" spc="-15">
                <a:solidFill>
                  <a:srgbClr val="1F1F1F"/>
                </a:solidFill>
                <a:latin typeface="Lucida Sans Unicode"/>
                <a:cs typeface="Lucida Sans Unicode"/>
              </a:rPr>
              <a:t>4.4.9.0.51.00</a:t>
            </a:r>
            <a:r>
              <a:rPr dirty="0" baseline="3703" sz="1125">
                <a:solidFill>
                  <a:srgbClr val="1F1F1F"/>
                </a:solidFill>
                <a:latin typeface="Lucida Sans Unicode"/>
                <a:cs typeface="Lucida Sans Unicode"/>
              </a:rPr>
              <a:t>	</a:t>
            </a:r>
            <a:r>
              <a:rPr dirty="0" baseline="3703" sz="1125">
                <a:solidFill>
                  <a:srgbClr val="161616"/>
                </a:solidFill>
                <a:latin typeface="Lucida Sans Unicode"/>
                <a:cs typeface="Lucida Sans Unicode"/>
              </a:rPr>
              <a:t>OBRAS</a:t>
            </a:r>
            <a:r>
              <a:rPr dirty="0" baseline="3703" sz="1125" spc="15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217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131313"/>
                </a:solidFill>
                <a:latin typeface="Lucida Sans Unicode"/>
                <a:cs typeface="Lucida Sans Unicode"/>
              </a:rPr>
              <a:t>INSTAL</a:t>
            </a: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AC</a:t>
            </a:r>
            <a:r>
              <a:rPr dirty="0" baseline="3703" sz="1125" spc="-15">
                <a:solidFill>
                  <a:srgbClr val="1C1C1C"/>
                </a:solidFill>
                <a:latin typeface="Lucida Sans Unicode"/>
                <a:cs typeface="Lucida Sans Unicode"/>
              </a:rPr>
              <a:t>ÕES</a:t>
            </a:r>
            <a:endParaRPr baseline="3703" sz="1125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295"/>
              </a:spcBef>
              <a:tabLst>
                <a:tab pos="782320" algn="l"/>
              </a:tabLst>
            </a:pP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4.4.9.0.52.00</a:t>
            </a:r>
            <a:r>
              <a:rPr dirty="0" sz="800">
                <a:solidFill>
                  <a:srgbClr val="111111"/>
                </a:solidFill>
                <a:latin typeface="Lucida Sans Unicode"/>
                <a:cs typeface="Lucida Sans Unicode"/>
              </a:rPr>
              <a:t>	EQUIPAMENTOS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MATERIAL</a:t>
            </a:r>
            <a:r>
              <a:rPr dirty="0" sz="800" spc="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PERMANENTE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104253" y="3841489"/>
            <a:ext cx="2106295" cy="83756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480059">
              <a:lnSpc>
                <a:spcPct val="100000"/>
              </a:lnSpc>
              <a:spcBef>
                <a:spcPts val="420"/>
              </a:spcBef>
            </a:pPr>
            <a:r>
              <a:rPr dirty="0" sz="750" spc="-20">
                <a:solidFill>
                  <a:srgbClr val="212121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C1C1C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C1C1C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Lucida Sans Unicode"/>
                <a:cs typeface="Lucida Sans Unicode"/>
              </a:rPr>
              <a:t>Sa</a:t>
            </a:r>
            <a:endParaRPr sz="750">
              <a:latin typeface="Lucida Sans Unicode"/>
              <a:cs typeface="Lucida Sans Unicode"/>
            </a:endParaRPr>
          </a:p>
          <a:p>
            <a:pPr marL="12700" marR="38735" indent="471170">
              <a:lnSpc>
                <a:spcPct val="132400"/>
              </a:lnSpc>
              <a:spcBef>
                <a:spcPts val="35"/>
              </a:spcBef>
            </a:pP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SUS</a:t>
            </a:r>
            <a:r>
              <a:rPr dirty="0" sz="800" spc="114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24242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Estrutura0âo</a:t>
            </a:r>
            <a:r>
              <a:rPr dirty="0" sz="800" spc="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51515"/>
                </a:solidFill>
                <a:latin typeface="Lucida Sans Unicode"/>
                <a:cs typeface="Lucida Sans Unicode"/>
              </a:rPr>
              <a:t>ASPS</a:t>
            </a:r>
            <a:r>
              <a:rPr dirty="0" sz="800" spc="-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Lucida Sans Unicode"/>
                <a:cs typeface="Lucida Sans Unicode"/>
              </a:rPr>
              <a:t>Governo</a:t>
            </a:r>
            <a:r>
              <a:rPr dirty="0" sz="800" spc="-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do </a:t>
            </a:r>
            <a:r>
              <a:rPr dirty="0" sz="800" spc="-25">
                <a:solidFill>
                  <a:srgbClr val="1C1C1C"/>
                </a:solidFill>
                <a:latin typeface="Lucida Sans Unicode"/>
                <a:cs typeface="Lucida Sans Unicode"/>
              </a:rPr>
              <a:t>Projeto</a:t>
            </a: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262626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Lucida Sans Unicode"/>
                <a:cs typeface="Lucida Sans Unicode"/>
              </a:rPr>
              <a:t>Atividade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Lucida Sans Unicode"/>
                <a:cs typeface="Lucida Sans Unicode"/>
              </a:rPr>
              <a:t>Unidade</a:t>
            </a:r>
            <a:r>
              <a:rPr dirty="0" sz="800" spc="8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673100">
              <a:lnSpc>
                <a:spcPct val="100000"/>
              </a:lnSpc>
              <a:spcBef>
                <a:spcPts val="285"/>
              </a:spcBef>
            </a:pPr>
            <a:r>
              <a:rPr dirty="0" sz="800" spc="-25">
                <a:solidFill>
                  <a:srgbClr val="1D1D1D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-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Anulado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26980" y="3841489"/>
            <a:ext cx="593725" cy="83756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r" marR="1016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500.000,00</a:t>
            </a:r>
            <a:endParaRPr sz="7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50"/>
              </a:spcBef>
            </a:pP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500.000,00</a:t>
            </a:r>
            <a:endParaRPr sz="800">
              <a:latin typeface="Lucida Sans Unicode"/>
              <a:cs typeface="Lucida Sans Unicode"/>
            </a:endParaRPr>
          </a:p>
          <a:p>
            <a:pPr algn="r" marR="12700">
              <a:lnSpc>
                <a:spcPct val="100000"/>
              </a:lnSpc>
              <a:spcBef>
                <a:spcPts val="310"/>
              </a:spcBef>
            </a:pPr>
            <a:r>
              <a:rPr dirty="0" sz="800" spc="-70">
                <a:solidFill>
                  <a:srgbClr val="262626"/>
                </a:solidFill>
                <a:latin typeface="Lucida Sans Unicode"/>
                <a:cs typeface="Lucida Sans Unicode"/>
              </a:rPr>
              <a:t>1.000.000,00</a:t>
            </a:r>
            <a:endParaRPr sz="800">
              <a:latin typeface="Lucida Sans Unicode"/>
              <a:cs typeface="Lucida Sans Unicode"/>
            </a:endParaRPr>
          </a:p>
          <a:p>
            <a:pPr algn="r" marR="6350">
              <a:lnSpc>
                <a:spcPct val="100000"/>
              </a:lnSpc>
              <a:spcBef>
                <a:spcPts val="380"/>
              </a:spcBef>
            </a:pPr>
            <a:r>
              <a:rPr dirty="0" sz="800" spc="-70">
                <a:solidFill>
                  <a:srgbClr val="1C1C1C"/>
                </a:solidFill>
                <a:latin typeface="Lucida Sans Unicode"/>
                <a:cs typeface="Lucida Sans Unicode"/>
              </a:rPr>
              <a:t>5.750.000,00</a:t>
            </a:r>
            <a:endParaRPr sz="800">
              <a:latin typeface="Lucida Sans Unicode"/>
              <a:cs typeface="Lucida Sans Unicode"/>
            </a:endParaRPr>
          </a:p>
          <a:p>
            <a:pPr algn="r" marR="10795">
              <a:lnSpc>
                <a:spcPct val="100000"/>
              </a:lnSpc>
              <a:spcBef>
                <a:spcPts val="290"/>
              </a:spcBef>
            </a:pPr>
            <a:r>
              <a:rPr dirty="0" sz="800" spc="-70">
                <a:solidFill>
                  <a:srgbClr val="1D1D1D"/>
                </a:solidFill>
                <a:latin typeface="Lucida Sans Unicode"/>
                <a:cs typeface="Lucida Sans Unicode"/>
              </a:rPr>
              <a:t>5.750.000,00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928289" y="4720121"/>
            <a:ext cx="4495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D1D1D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6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0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07920" y="4720121"/>
            <a:ext cx="32981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solidFill>
                  <a:srgbClr val="1A1A1A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81818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45">
                <a:solidFill>
                  <a:srgbClr val="1C1C1C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F1F1F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85">
                <a:solidFill>
                  <a:srgbClr val="1F1F1F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1A1A1A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1A1A1A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856405" y="5442076"/>
            <a:ext cx="18046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1A1A1A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62626"/>
                </a:solidFill>
                <a:latin typeface="Lucida Sans Unicode"/>
                <a:cs typeface="Lucida Sans Unicode"/>
              </a:rPr>
              <a:t>3</a:t>
            </a:r>
            <a:r>
              <a:rPr dirty="0" sz="800" spc="30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Lucida Sans Unicode"/>
                <a:cs typeface="Lucida Sans Unicode"/>
              </a:rPr>
              <a:t>março,</a:t>
            </a:r>
            <a:r>
              <a:rPr dirty="0" sz="80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2026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2026-04-14T12:43:04Z</dcterms:created>
  <dcterms:modified xsi:type="dcterms:W3CDTF">2026-04-14T12:43:04Z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2026-03-25T00:00:00Z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2026-04-14T00:00:00Z</vt:filetime>
  </property>
  <property fmtid="{D5CDD505-2E9C-101B-9397-08002B2CF9AE}" pid="5" name="Producer">
    <vt:lpwstr>Scanner System Image Conversion</vt:lpwstr>
  </property>
</Properties>
</file>