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6645" y="649407"/>
            <a:ext cx="943326" cy="858007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421127" y="918458"/>
            <a:ext cx="2201545" cy="53975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algn="ctr" marL="12065" marR="5080" indent="3175">
              <a:lnSpc>
                <a:spcPct val="103200"/>
              </a:lnSpc>
              <a:spcBef>
                <a:spcPts val="60"/>
              </a:spcBef>
            </a:pPr>
            <a:r>
              <a:rPr dirty="0" sz="1100">
                <a:latin typeface="Arial MT"/>
                <a:cs typeface="Arial MT"/>
              </a:rPr>
              <a:t>Estado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Janeiro</a:t>
            </a:r>
            <a:r>
              <a:rPr dirty="0" sz="1100" spc="5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Seropédica </a:t>
            </a:r>
            <a:r>
              <a:rPr dirty="0" sz="1100">
                <a:latin typeface="Arial MT"/>
                <a:cs typeface="Arial MT"/>
              </a:rPr>
              <a:t>Secretaria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Educação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7816" y="2020310"/>
            <a:ext cx="5429250" cy="57429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Calibri"/>
                <a:cs typeface="Calibri"/>
              </a:rPr>
              <a:t>PORTARIA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Nº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452/2025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16799"/>
              </a:lnSpc>
            </a:pP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3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PREFEITO</a:t>
            </a:r>
            <a:r>
              <a:rPr dirty="0" sz="1100" spc="3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SEROPÉDICA,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Estado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3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Rio</a:t>
            </a:r>
            <a:r>
              <a:rPr dirty="0" sz="1100" spc="3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Janeiro,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3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uso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suas </a:t>
            </a:r>
            <a:r>
              <a:rPr dirty="0" sz="1100">
                <a:latin typeface="Calibri"/>
                <a:cs typeface="Calibri"/>
              </a:rPr>
              <a:t>atribuições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e,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considerando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necessidade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regulamentar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fiscalizar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dos </a:t>
            </a:r>
            <a:r>
              <a:rPr dirty="0" sz="1100" spc="-10">
                <a:latin typeface="Calibri"/>
                <a:cs typeface="Calibri"/>
              </a:rPr>
              <a:t>contratos.</a:t>
            </a: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1035"/>
              </a:spcBef>
            </a:pPr>
            <a:r>
              <a:rPr dirty="0" sz="1100">
                <a:latin typeface="Calibri"/>
                <a:cs typeface="Calibri"/>
              </a:rPr>
              <a:t>ESTABELECE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COMISSÃO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FISCALIZAÇÃO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CONTRATO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REFERENTE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AO</a:t>
            </a: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120"/>
              </a:spcBef>
            </a:pPr>
            <a:r>
              <a:rPr dirty="0" sz="1100" b="1">
                <a:latin typeface="Calibri"/>
                <a:cs typeface="Calibri"/>
              </a:rPr>
              <a:t>PROCESSO </a:t>
            </a:r>
            <a:r>
              <a:rPr dirty="0" sz="1100" spc="-10" b="1">
                <a:latin typeface="Calibri"/>
                <a:cs typeface="Calibri"/>
              </a:rPr>
              <a:t>ADMINISTRATIVO</a:t>
            </a:r>
            <a:r>
              <a:rPr dirty="0" sz="1100" spc="2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Nº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900" spc="-10" b="1">
                <a:latin typeface="Arial"/>
                <a:cs typeface="Arial"/>
              </a:rPr>
              <a:t>19.155/2024</a:t>
            </a:r>
            <a:endParaRPr sz="9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935"/>
              </a:spcBef>
            </a:pPr>
            <a:r>
              <a:rPr dirty="0" sz="1100" spc="-10">
                <a:latin typeface="Calibri"/>
                <a:cs typeface="Calibri"/>
              </a:rPr>
              <a:t>RESOLVE:</a:t>
            </a:r>
            <a:endParaRPr sz="1100">
              <a:latin typeface="Calibri"/>
              <a:cs typeface="Calibri"/>
            </a:endParaRPr>
          </a:p>
          <a:p>
            <a:pPr algn="just" marL="12700" marR="7620">
              <a:lnSpc>
                <a:spcPct val="143300"/>
              </a:lnSpc>
              <a:spcBef>
                <a:spcPts val="495"/>
              </a:spcBef>
            </a:pPr>
            <a:r>
              <a:rPr dirty="0" sz="1000">
                <a:latin typeface="Arial MT"/>
                <a:cs typeface="Arial MT"/>
              </a:rPr>
              <a:t>Art.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1º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DESIGNAR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os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servidores</a:t>
            </a:r>
            <a:r>
              <a:rPr dirty="0" sz="1000" spc="3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abaixo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3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compor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“Comissão</a:t>
            </a:r>
            <a:r>
              <a:rPr dirty="0" sz="1000" spc="3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Fiscalização"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3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aos</a:t>
            </a:r>
            <a:r>
              <a:rPr dirty="0" sz="1000" spc="3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termos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345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ATADEREGISTRODEPREÇOSNº015/2025</a:t>
            </a:r>
            <a:r>
              <a:rPr dirty="0" sz="1000">
                <a:latin typeface="Arial MT"/>
                <a:cs typeface="Arial MT"/>
              </a:rPr>
              <a:t>,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onde</a:t>
            </a:r>
            <a:r>
              <a:rPr dirty="0" sz="1000" spc="3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objeto</a:t>
            </a:r>
            <a:r>
              <a:rPr dirty="0" sz="1000" spc="335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é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oCONTRATAÇÃO</a:t>
            </a:r>
            <a:r>
              <a:rPr dirty="0" sz="1000" spc="35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DE</a:t>
            </a:r>
            <a:r>
              <a:rPr dirty="0" sz="1000" spc="25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EMPRESA</a:t>
            </a:r>
            <a:r>
              <a:rPr dirty="0" sz="1000" spc="10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ESPECIALIZADA</a:t>
            </a:r>
            <a:r>
              <a:rPr dirty="0" sz="1000" spc="20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PARA</a:t>
            </a:r>
            <a:r>
              <a:rPr dirty="0" sz="1000" spc="5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PRESTAÇÃO</a:t>
            </a:r>
            <a:r>
              <a:rPr dirty="0" sz="1000" spc="25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DE</a:t>
            </a:r>
            <a:r>
              <a:rPr dirty="0" sz="1000" spc="35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SERVIÇOS</a:t>
            </a:r>
            <a:r>
              <a:rPr dirty="0" sz="1000" spc="25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spc="-25" b="1">
                <a:solidFill>
                  <a:srgbClr val="000008"/>
                </a:solidFill>
                <a:latin typeface="Arial"/>
                <a:cs typeface="Arial"/>
              </a:rPr>
              <a:t>DE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INSTALAÇÃO</a:t>
            </a:r>
            <a:r>
              <a:rPr dirty="0" sz="1000" spc="260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DE</a:t>
            </a:r>
            <a:r>
              <a:rPr dirty="0" sz="1000" spc="270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APARELHOS</a:t>
            </a:r>
            <a:r>
              <a:rPr dirty="0" sz="1000" spc="250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DE</a:t>
            </a:r>
            <a:r>
              <a:rPr dirty="0" sz="1000" spc="275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spc="-20" b="1">
                <a:solidFill>
                  <a:srgbClr val="000008"/>
                </a:solidFill>
                <a:latin typeface="Arial"/>
                <a:cs typeface="Arial"/>
              </a:rPr>
              <a:t>AR-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CONDICIONADO,</a:t>
            </a:r>
            <a:r>
              <a:rPr dirty="0" sz="1000" spc="260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TIPO</a:t>
            </a:r>
            <a:r>
              <a:rPr dirty="0" sz="1000" spc="254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SPLIT,</a:t>
            </a:r>
            <a:r>
              <a:rPr dirty="0" sz="1000" spc="245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para</a:t>
            </a:r>
            <a:r>
              <a:rPr dirty="0" sz="1000" spc="245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atender</a:t>
            </a:r>
            <a:r>
              <a:rPr dirty="0" sz="1000" spc="270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 spc="-25">
                <a:solidFill>
                  <a:srgbClr val="000008"/>
                </a:solidFill>
                <a:latin typeface="Arial MT"/>
                <a:cs typeface="Arial MT"/>
              </a:rPr>
              <a:t>as</a:t>
            </a:r>
            <a:endParaRPr sz="10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  <a:spcBef>
                <a:spcPts val="535"/>
              </a:spcBef>
            </a:pP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unidades</a:t>
            </a:r>
            <a:r>
              <a:rPr dirty="0" sz="1000" spc="30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escolares</a:t>
            </a:r>
            <a:r>
              <a:rPr dirty="0" sz="1000" spc="40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e</a:t>
            </a:r>
            <a:r>
              <a:rPr dirty="0" sz="1000" spc="25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a</a:t>
            </a:r>
            <a:r>
              <a:rPr dirty="0" sz="1000" spc="30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secretaria</a:t>
            </a:r>
            <a:r>
              <a:rPr dirty="0" sz="1000" spc="20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municipal</a:t>
            </a:r>
            <a:r>
              <a:rPr dirty="0" sz="1000" spc="25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de</a:t>
            </a:r>
            <a:r>
              <a:rPr dirty="0" sz="1000" spc="30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000008"/>
                </a:solidFill>
                <a:latin typeface="Arial MT"/>
                <a:cs typeface="Arial MT"/>
              </a:rPr>
              <a:t>educação</a:t>
            </a:r>
            <a:r>
              <a:rPr dirty="0" sz="1000" spc="45">
                <a:solidFill>
                  <a:srgbClr val="000008"/>
                </a:solidFill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seropédica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entre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si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fazem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o</a:t>
            </a:r>
            <a:endParaRPr sz="10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  <a:spcBef>
                <a:spcPts val="565"/>
              </a:spcBef>
            </a:pPr>
            <a:r>
              <a:rPr dirty="0" sz="1000" b="1">
                <a:latin typeface="Arial"/>
                <a:cs typeface="Arial"/>
              </a:rPr>
              <a:t>MUNICÍPIO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 SEROPÉDICA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900" b="1" i="1">
                <a:latin typeface="Arial"/>
                <a:cs typeface="Arial"/>
              </a:rPr>
              <a:t>SAP</a:t>
            </a:r>
            <a:r>
              <a:rPr dirty="0" sz="900" spc="-10" b="1" i="1">
                <a:latin typeface="Arial"/>
                <a:cs typeface="Arial"/>
              </a:rPr>
              <a:t> </a:t>
            </a:r>
            <a:r>
              <a:rPr dirty="0" sz="900" b="1" i="1">
                <a:latin typeface="Arial"/>
                <a:cs typeface="Arial"/>
              </a:rPr>
              <a:t>COMÉRCIO</a:t>
            </a:r>
            <a:r>
              <a:rPr dirty="0" sz="900" spc="-5" b="1" i="1">
                <a:latin typeface="Arial"/>
                <a:cs typeface="Arial"/>
              </a:rPr>
              <a:t> </a:t>
            </a:r>
            <a:r>
              <a:rPr dirty="0" sz="900" b="1" i="1">
                <a:latin typeface="Arial"/>
                <a:cs typeface="Arial"/>
              </a:rPr>
              <a:t>SERVIÇOS</a:t>
            </a:r>
            <a:r>
              <a:rPr dirty="0" sz="900" spc="-10" b="1" i="1">
                <a:latin typeface="Arial"/>
                <a:cs typeface="Arial"/>
              </a:rPr>
              <a:t> </a:t>
            </a:r>
            <a:r>
              <a:rPr dirty="0" sz="900" b="1" i="1">
                <a:latin typeface="Arial"/>
                <a:cs typeface="Arial"/>
              </a:rPr>
              <a:t>E</a:t>
            </a:r>
            <a:r>
              <a:rPr dirty="0" sz="900" spc="10" b="1" i="1">
                <a:latin typeface="Arial"/>
                <a:cs typeface="Arial"/>
              </a:rPr>
              <a:t> </a:t>
            </a:r>
            <a:r>
              <a:rPr dirty="0" sz="900" spc="-10" b="1" i="1">
                <a:latin typeface="Arial"/>
                <a:cs typeface="Arial"/>
              </a:rPr>
              <a:t>DISTRIBUIDORA</a:t>
            </a:r>
            <a:r>
              <a:rPr dirty="0" sz="900" spc="-5" b="1" i="1">
                <a:latin typeface="Arial"/>
                <a:cs typeface="Arial"/>
              </a:rPr>
              <a:t> </a:t>
            </a:r>
            <a:r>
              <a:rPr dirty="0" sz="900" spc="-10" b="1" i="1">
                <a:latin typeface="Arial"/>
                <a:cs typeface="Arial"/>
              </a:rPr>
              <a:t>LTDA.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19"/>
              </a:spcBef>
            </a:pPr>
            <a:endParaRPr sz="900">
              <a:latin typeface="Arial"/>
              <a:cs typeface="Arial"/>
            </a:endParaRPr>
          </a:p>
          <a:p>
            <a:pPr marL="192405" marR="7620" indent="-180340">
              <a:lnSpc>
                <a:spcPct val="116700"/>
              </a:lnSpc>
              <a:buSzPct val="110000"/>
              <a:buFont typeface="Calibri"/>
              <a:buChar char="●"/>
              <a:tabLst>
                <a:tab pos="192405" algn="l"/>
              </a:tabLst>
            </a:pPr>
            <a:r>
              <a:rPr dirty="0" sz="1000">
                <a:latin typeface="Arial MT"/>
                <a:cs typeface="Arial MT"/>
              </a:rPr>
              <a:t>BRAYAN</a:t>
            </a:r>
            <a:r>
              <a:rPr dirty="0" sz="1000" spc="434">
                <a:latin typeface="Arial MT"/>
                <a:cs typeface="Arial MT"/>
              </a:rPr>
              <a:t> </a:t>
            </a:r>
            <a:r>
              <a:rPr dirty="0" sz="1100">
                <a:latin typeface="Calibri"/>
                <a:cs typeface="Calibri"/>
              </a:rPr>
              <a:t>SILVA</a:t>
            </a:r>
            <a:r>
              <a:rPr dirty="0" sz="1100" spc="4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SANTOS</a:t>
            </a:r>
            <a:r>
              <a:rPr dirty="0" sz="1100" spc="4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43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ASSESSOR</a:t>
            </a:r>
            <a:r>
              <a:rPr dirty="0" sz="1100" spc="43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4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RELAÇÕES</a:t>
            </a:r>
            <a:r>
              <a:rPr dirty="0" sz="1100" spc="4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INSTITUCIONAIS</a:t>
            </a:r>
            <a:r>
              <a:rPr dirty="0" sz="1100" spc="459">
                <a:latin typeface="Calibri"/>
                <a:cs typeface="Calibri"/>
              </a:rPr>
              <a:t> </a:t>
            </a:r>
            <a:r>
              <a:rPr dirty="0" sz="1000">
                <a:latin typeface="Arial MT"/>
                <a:cs typeface="Arial MT"/>
              </a:rPr>
              <a:t>–</a:t>
            </a:r>
            <a:r>
              <a:rPr dirty="0" sz="1000" spc="43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MATRÍCULA: 290433526</a:t>
            </a:r>
            <a:endParaRPr sz="1000">
              <a:latin typeface="Arial MT"/>
              <a:cs typeface="Arial MT"/>
            </a:endParaRPr>
          </a:p>
          <a:p>
            <a:pPr marL="192405" indent="-179705">
              <a:lnSpc>
                <a:spcPct val="100000"/>
              </a:lnSpc>
              <a:spcBef>
                <a:spcPts val="120"/>
              </a:spcBef>
              <a:buChar char="●"/>
              <a:tabLst>
                <a:tab pos="192405" algn="l"/>
              </a:tabLst>
            </a:pPr>
            <a:r>
              <a:rPr dirty="0" sz="1100">
                <a:latin typeface="Calibri"/>
                <a:cs typeface="Calibri"/>
              </a:rPr>
              <a:t>GLAUCO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TEIXEIRA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ANTUNES-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DIRETOR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PATRIMÔNIO</a:t>
            </a:r>
            <a:r>
              <a:rPr dirty="0" sz="1000" spc="-10">
                <a:latin typeface="Arial MT"/>
                <a:cs typeface="Arial MT"/>
              </a:rPr>
              <a:t>–MATRÍCULA: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100" spc="-10">
                <a:latin typeface="Calibri"/>
                <a:cs typeface="Calibri"/>
              </a:rPr>
              <a:t>290433534</a:t>
            </a:r>
            <a:endParaRPr sz="1100">
              <a:latin typeface="Calibri"/>
              <a:cs typeface="Calibri"/>
            </a:endParaRPr>
          </a:p>
          <a:p>
            <a:pPr marL="192405" indent="-179705">
              <a:lnSpc>
                <a:spcPct val="100000"/>
              </a:lnSpc>
              <a:spcBef>
                <a:spcPts val="225"/>
              </a:spcBef>
              <a:buChar char="●"/>
              <a:tabLst>
                <a:tab pos="192405" algn="l"/>
              </a:tabLst>
            </a:pPr>
            <a:r>
              <a:rPr dirty="0" sz="1100">
                <a:latin typeface="Calibri"/>
                <a:cs typeface="Calibri"/>
              </a:rPr>
              <a:t>CÉSAR</a:t>
            </a:r>
            <a:r>
              <a:rPr dirty="0" sz="1100" spc="4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RODRIGUES</a:t>
            </a:r>
            <a:r>
              <a:rPr dirty="0" sz="1100" spc="4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TEXEIRA</a:t>
            </a:r>
            <a:r>
              <a:rPr dirty="0" sz="1100" spc="420">
                <a:latin typeface="Calibri"/>
                <a:cs typeface="Calibri"/>
              </a:rPr>
              <a:t> </a:t>
            </a:r>
            <a:r>
              <a:rPr dirty="0" sz="1000">
                <a:latin typeface="Arial MT"/>
                <a:cs typeface="Arial MT"/>
              </a:rPr>
              <a:t>–</a:t>
            </a:r>
            <a:r>
              <a:rPr dirty="0" sz="1000" spc="4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ASSESOR</a:t>
            </a:r>
            <a:r>
              <a:rPr dirty="0" sz="1000" spc="4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TÉCNICO</a:t>
            </a:r>
            <a:r>
              <a:rPr dirty="0" sz="1000" spc="43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ESPECIALIZADO-</a:t>
            </a:r>
            <a:r>
              <a:rPr dirty="0" sz="1000" spc="434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MATRÍCULA:</a:t>
            </a:r>
            <a:endParaRPr sz="1000">
              <a:latin typeface="Arial MT"/>
              <a:cs typeface="Arial MT"/>
            </a:endParaRPr>
          </a:p>
          <a:p>
            <a:pPr marL="192405">
              <a:lnSpc>
                <a:spcPct val="100000"/>
              </a:lnSpc>
              <a:spcBef>
                <a:spcPts val="229"/>
              </a:spcBef>
            </a:pPr>
            <a:r>
              <a:rPr dirty="0" sz="1100" spc="-10">
                <a:latin typeface="Calibri"/>
                <a:cs typeface="Calibri"/>
              </a:rPr>
              <a:t>290433527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100">
              <a:latin typeface="Calibri"/>
              <a:cs typeface="Calibri"/>
            </a:endParaRPr>
          </a:p>
          <a:p>
            <a:pPr algn="just" marL="12700" marR="5715">
              <a:lnSpc>
                <a:spcPct val="117300"/>
              </a:lnSpc>
            </a:pPr>
            <a:r>
              <a:rPr dirty="0" sz="1100" b="1">
                <a:latin typeface="Calibri"/>
                <a:cs typeface="Calibri"/>
              </a:rPr>
              <a:t>Art.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2º</a:t>
            </a:r>
            <a:r>
              <a:rPr dirty="0" sz="1100" spc="7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Esta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Portaria</a:t>
            </a:r>
            <a:r>
              <a:rPr dirty="0" sz="1100" spc="6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entra</a:t>
            </a:r>
            <a:r>
              <a:rPr dirty="0" sz="1100" spc="5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em</a:t>
            </a:r>
            <a:r>
              <a:rPr dirty="0" sz="1100" spc="5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vigor</a:t>
            </a:r>
            <a:r>
              <a:rPr dirty="0" sz="1100" spc="7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na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data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5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sua</a:t>
            </a:r>
            <a:r>
              <a:rPr dirty="0" sz="1100" spc="5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publicação</a:t>
            </a:r>
            <a:r>
              <a:rPr dirty="0" sz="1100" spc="4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revogadas</a:t>
            </a:r>
            <a:r>
              <a:rPr dirty="0" sz="1100" spc="5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as</a:t>
            </a:r>
            <a:r>
              <a:rPr dirty="0" sz="1100" spc="7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disposições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spc="-25" b="1">
                <a:latin typeface="Calibri"/>
                <a:cs typeface="Calibri"/>
              </a:rPr>
              <a:t>em </a:t>
            </a:r>
            <a:r>
              <a:rPr dirty="0" sz="1100" spc="-10" b="1">
                <a:latin typeface="Calibri"/>
                <a:cs typeface="Calibri"/>
              </a:rPr>
              <a:t>contrário.</a:t>
            </a:r>
            <a:endParaRPr sz="1100">
              <a:latin typeface="Calibri"/>
              <a:cs typeface="Calibri"/>
            </a:endParaRPr>
          </a:p>
          <a:p>
            <a:pPr marL="3560445">
              <a:lnSpc>
                <a:spcPct val="100000"/>
              </a:lnSpc>
              <a:spcBef>
                <a:spcPts val="1019"/>
              </a:spcBef>
            </a:pPr>
            <a:r>
              <a:rPr dirty="0" sz="1100">
                <a:latin typeface="Calibri"/>
                <a:cs typeface="Calibri"/>
              </a:rPr>
              <a:t>Seropédica,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05 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maio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2025.</a:t>
            </a:r>
            <a:endParaRPr sz="11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1035"/>
              </a:spcBef>
            </a:pPr>
            <a:r>
              <a:rPr dirty="0" sz="1100" spc="-10">
                <a:latin typeface="Calibri"/>
                <a:cs typeface="Calibri"/>
              </a:rPr>
              <a:t>Registre-</a:t>
            </a:r>
            <a:r>
              <a:rPr dirty="0" sz="1100">
                <a:latin typeface="Calibri"/>
                <a:cs typeface="Calibri"/>
              </a:rPr>
              <a:t>se,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Publique-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Cumpra-</a:t>
            </a:r>
            <a:r>
              <a:rPr dirty="0" sz="1100" spc="-25">
                <a:latin typeface="Calibri"/>
                <a:cs typeface="Calibri"/>
              </a:rPr>
              <a:t>se.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4896611" y="566928"/>
            <a:ext cx="2588260" cy="782320"/>
            <a:chOff x="4896611" y="566928"/>
            <a:chExt cx="2588260" cy="782320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96611" y="566928"/>
              <a:ext cx="568451" cy="781812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65063" y="566928"/>
              <a:ext cx="2019299" cy="781812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2986532" y="8462257"/>
            <a:ext cx="1591310" cy="4908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100">
                <a:latin typeface="Calibri"/>
                <a:cs typeface="Calibri"/>
              </a:rPr>
              <a:t>LUCAS DUTRA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 </a:t>
            </a:r>
            <a:r>
              <a:rPr dirty="0" sz="1100" spc="-10">
                <a:latin typeface="Calibri"/>
                <a:cs typeface="Calibri"/>
              </a:rPr>
              <a:t>SANTOS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20"/>
              </a:spcBef>
            </a:pPr>
            <a:r>
              <a:rPr dirty="0" sz="1100">
                <a:latin typeface="Calibri"/>
                <a:cs typeface="Calibri"/>
              </a:rPr>
              <a:t>PREFEITO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MUNICIPAL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23488" y="9457944"/>
            <a:ext cx="487679" cy="394715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099816" y="9941052"/>
            <a:ext cx="1275587" cy="43129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- 1 PORTARIA Nº 452-2025 INSTALÇÃO DE AR CONDICIONADO _1_</dc:title>
  <dcterms:created xsi:type="dcterms:W3CDTF">2025-07-07T15:54:31Z</dcterms:created>
  <dcterms:modified xsi:type="dcterms:W3CDTF">2025-07-07T15:54:31Z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