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6645" y="649407"/>
            <a:ext cx="943326" cy="85800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21127" y="918458"/>
            <a:ext cx="2201545" cy="539750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algn="ctr" marL="12065" marR="5080" indent="3175">
              <a:lnSpc>
                <a:spcPct val="103200"/>
              </a:lnSpc>
              <a:spcBef>
                <a:spcPts val="60"/>
              </a:spcBef>
            </a:pPr>
            <a:r>
              <a:rPr dirty="0" sz="1100">
                <a:latin typeface="Arial MT"/>
                <a:cs typeface="Arial MT"/>
              </a:rPr>
              <a:t>Estado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Janeiro</a:t>
            </a:r>
            <a:r>
              <a:rPr dirty="0" sz="1100" spc="5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 </a:t>
            </a:r>
            <a:r>
              <a:rPr dirty="0" sz="1100">
                <a:latin typeface="Arial MT"/>
                <a:cs typeface="Arial MT"/>
              </a:rPr>
              <a:t>Secretaria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Educação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2020310"/>
            <a:ext cx="5429885" cy="60794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libri"/>
                <a:cs typeface="Calibri"/>
              </a:rPr>
              <a:t>PORTARIA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Nº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465/2025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9"/>
              </a:spcBef>
            </a:pPr>
            <a:endParaRPr sz="1100">
              <a:latin typeface="Calibri"/>
              <a:cs typeface="Calibri"/>
            </a:endParaRPr>
          </a:p>
          <a:p>
            <a:pPr algn="just" marL="12700" marR="5715">
              <a:lnSpc>
                <a:spcPct val="116799"/>
              </a:lnSpc>
            </a:pP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PREFEITO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Estado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Rio</a:t>
            </a:r>
            <a:r>
              <a:rPr dirty="0" sz="1100" spc="3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Janeiro,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30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uso</a:t>
            </a:r>
            <a:r>
              <a:rPr dirty="0" sz="1100" spc="3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suas </a:t>
            </a:r>
            <a:r>
              <a:rPr dirty="0" sz="1100">
                <a:latin typeface="Calibri"/>
                <a:cs typeface="Calibri"/>
              </a:rPr>
              <a:t>atribuições</a:t>
            </a:r>
            <a:r>
              <a:rPr dirty="0" sz="1100" spc="1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e,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considerando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necessidade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regulamentar</a:t>
            </a:r>
            <a:r>
              <a:rPr dirty="0" sz="1100" spc="1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17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fiscalizar</a:t>
            </a:r>
            <a:r>
              <a:rPr dirty="0" sz="1100" spc="1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18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17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contratos.</a:t>
            </a:r>
            <a:endParaRPr sz="1100">
              <a:latin typeface="Calibri"/>
              <a:cs typeface="Calibri"/>
            </a:endParaRPr>
          </a:p>
          <a:p>
            <a:pPr algn="just" marL="12700" marR="7620">
              <a:lnSpc>
                <a:spcPct val="116399"/>
              </a:lnSpc>
              <a:spcBef>
                <a:spcPts val="820"/>
              </a:spcBef>
            </a:pPr>
            <a:r>
              <a:rPr dirty="0" sz="1100">
                <a:latin typeface="Calibri"/>
                <a:cs typeface="Calibri"/>
              </a:rPr>
              <a:t>ESTABELECE</a:t>
            </a:r>
            <a:r>
              <a:rPr dirty="0" sz="1100" spc="3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COMISSÃO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FISCALIZAÇÃO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3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34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ATA</a:t>
            </a:r>
            <a:r>
              <a:rPr dirty="0" sz="1100" spc="3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REGISTRO</a:t>
            </a:r>
            <a:r>
              <a:rPr dirty="0" sz="1100" spc="32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PREÇOS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REFERENTE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PROCESSO </a:t>
            </a:r>
            <a:r>
              <a:rPr dirty="0" sz="1100" b="1">
                <a:latin typeface="Calibri"/>
                <a:cs typeface="Calibri"/>
              </a:rPr>
              <a:t>ADMINISTRATIVO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Nº</a:t>
            </a:r>
            <a:r>
              <a:rPr dirty="0" sz="1100" spc="-2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20.498/2024</a:t>
            </a:r>
            <a:endParaRPr sz="1100">
              <a:latin typeface="Calibri"/>
              <a:cs typeface="Calibri"/>
            </a:endParaRPr>
          </a:p>
          <a:p>
            <a:pPr algn="r" marR="8255">
              <a:lnSpc>
                <a:spcPct val="100000"/>
              </a:lnSpc>
              <a:spcBef>
                <a:spcPts val="1030"/>
              </a:spcBef>
            </a:pPr>
            <a:r>
              <a:rPr dirty="0" sz="1100" spc="-10">
                <a:latin typeface="Calibri"/>
                <a:cs typeface="Calibri"/>
              </a:rPr>
              <a:t>RESOLVE: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43300"/>
              </a:lnSpc>
              <a:spcBef>
                <a:spcPts val="490"/>
              </a:spcBef>
            </a:pPr>
            <a:r>
              <a:rPr dirty="0" sz="1000">
                <a:latin typeface="Arial MT"/>
                <a:cs typeface="Arial MT"/>
              </a:rPr>
              <a:t>Art.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1º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DESIGNAR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os</a:t>
            </a:r>
            <a:r>
              <a:rPr dirty="0" sz="1000" spc="3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servidores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abaixo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compor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3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“Comissão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Fiscalização"</a:t>
            </a:r>
            <a:r>
              <a:rPr dirty="0" sz="1000" spc="32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1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aos</a:t>
            </a:r>
            <a:r>
              <a:rPr dirty="0" sz="1000" spc="1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termos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 spc="-10" b="1">
                <a:latin typeface="Arial"/>
                <a:cs typeface="Arial"/>
              </a:rPr>
              <a:t>ATADEREGISTRODEPREÇOSNº12A/2025</a:t>
            </a:r>
            <a:r>
              <a:rPr dirty="0" sz="1000" spc="105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1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onde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objeto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é</a:t>
            </a:r>
            <a:r>
              <a:rPr dirty="0" sz="1000" spc="180">
                <a:latin typeface="Arial MT"/>
                <a:cs typeface="Arial MT"/>
              </a:rPr>
              <a:t> </a:t>
            </a:r>
            <a:r>
              <a:rPr dirty="0" sz="1000" spc="-50" b="1">
                <a:solidFill>
                  <a:srgbClr val="000008"/>
                </a:solidFill>
                <a:latin typeface="Arial"/>
                <a:cs typeface="Arial"/>
              </a:rPr>
              <a:t>A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AQUISIÇÃO</a:t>
            </a:r>
            <a:r>
              <a:rPr dirty="0" sz="1000" spc="21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DE</a:t>
            </a:r>
            <a:r>
              <a:rPr dirty="0" sz="1000" spc="21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MATERIAL</a:t>
            </a:r>
            <a:r>
              <a:rPr dirty="0" sz="1000" spc="22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DE</a:t>
            </a:r>
            <a:r>
              <a:rPr dirty="0" sz="1000" spc="21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CONSUMO</a:t>
            </a:r>
            <a:r>
              <a:rPr dirty="0" sz="1000" spc="21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DIVERSIFICADO</a:t>
            </a:r>
            <a:r>
              <a:rPr dirty="0" sz="1000" spc="22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(MATERIAIS</a:t>
            </a:r>
            <a:r>
              <a:rPr dirty="0" sz="1000" spc="21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spc="-20" b="1">
                <a:solidFill>
                  <a:srgbClr val="000008"/>
                </a:solidFill>
                <a:latin typeface="Arial"/>
                <a:cs typeface="Arial"/>
              </a:rPr>
              <a:t>PARA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CONSTRUÇÃO,</a:t>
            </a:r>
            <a:r>
              <a:rPr dirty="0" sz="1000" spc="44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PINTURA,</a:t>
            </a:r>
            <a:r>
              <a:rPr dirty="0" sz="1000" spc="44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FERRAMENTAS</a:t>
            </a:r>
            <a:r>
              <a:rPr dirty="0" sz="1000" spc="45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E</a:t>
            </a:r>
            <a:r>
              <a:rPr dirty="0" sz="1000" spc="45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ACESSÓRIOS</a:t>
            </a:r>
            <a:r>
              <a:rPr dirty="0" sz="1000" spc="450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ELÉTRICOS</a:t>
            </a:r>
            <a:r>
              <a:rPr dirty="0" sz="1000" spc="445" b="1">
                <a:solidFill>
                  <a:srgbClr val="000008"/>
                </a:solidFill>
                <a:latin typeface="Arial"/>
                <a:cs typeface="Arial"/>
              </a:rPr>
              <a:t>  </a:t>
            </a:r>
            <a:r>
              <a:rPr dirty="0" sz="1000" spc="-50" b="1">
                <a:solidFill>
                  <a:srgbClr val="000008"/>
                </a:solidFill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540"/>
              </a:spcBef>
            </a:pP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ELETRÔNICOS,</a:t>
            </a:r>
            <a:r>
              <a:rPr dirty="0" sz="1000" spc="340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HIDRÁULICOS,</a:t>
            </a:r>
            <a:r>
              <a:rPr dirty="0" sz="1000" spc="34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00008"/>
                </a:solidFill>
                <a:latin typeface="Arial"/>
                <a:cs typeface="Arial"/>
              </a:rPr>
              <a:t>SANITÁRIOS)</a:t>
            </a:r>
            <a:r>
              <a:rPr dirty="0" sz="1000" spc="345" b="1">
                <a:solidFill>
                  <a:srgbClr val="000008"/>
                </a:solidFill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36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3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atender</a:t>
            </a:r>
            <a:r>
              <a:rPr dirty="0" sz="1100" spc="3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às</a:t>
            </a:r>
            <a:r>
              <a:rPr dirty="0" sz="1100" spc="3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necessidades</a:t>
            </a:r>
            <a:r>
              <a:rPr dirty="0" sz="1100" spc="34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da</a:t>
            </a:r>
            <a:endParaRPr sz="1100">
              <a:latin typeface="Arial MT"/>
              <a:cs typeface="Arial MT"/>
            </a:endParaRPr>
          </a:p>
          <a:p>
            <a:pPr algn="just" marL="12700" marR="8255">
              <a:lnSpc>
                <a:spcPct val="143000"/>
              </a:lnSpc>
              <a:spcBef>
                <a:spcPts val="5"/>
              </a:spcBef>
            </a:pPr>
            <a:r>
              <a:rPr dirty="0" sz="1100">
                <a:latin typeface="Arial MT"/>
                <a:cs typeface="Arial MT"/>
              </a:rPr>
              <a:t>Secretaria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Educação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1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entre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fazem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MUNICÍPIO</a:t>
            </a:r>
            <a:r>
              <a:rPr dirty="0" sz="1000" spc="135" b="1">
                <a:latin typeface="Arial"/>
                <a:cs typeface="Arial"/>
              </a:rPr>
              <a:t> </a:t>
            </a:r>
            <a:r>
              <a:rPr dirty="0" sz="1000" spc="-25" b="1">
                <a:latin typeface="Arial"/>
                <a:cs typeface="Arial"/>
              </a:rPr>
              <a:t>DE </a:t>
            </a:r>
            <a:r>
              <a:rPr dirty="0" sz="1000" b="1">
                <a:latin typeface="Arial"/>
                <a:cs typeface="Arial"/>
              </a:rPr>
              <a:t>SEROPÉDICA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b="1">
                <a:latin typeface="Arial"/>
                <a:cs typeface="Arial"/>
              </a:rPr>
              <a:t>WORK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BRASIL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COMÉRCIO,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SERVIÇO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E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REPRESENTAÇÕES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LTDA.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25"/>
              </a:spcBef>
            </a:pPr>
            <a:endParaRPr sz="1000">
              <a:latin typeface="Arial"/>
              <a:cs typeface="Arial"/>
            </a:endParaRPr>
          </a:p>
          <a:p>
            <a:pPr marL="191135" marR="8890" indent="-179070">
              <a:lnSpc>
                <a:spcPct val="110000"/>
              </a:lnSpc>
              <a:buFont typeface="Calibri"/>
              <a:buChar char="●"/>
              <a:tabLst>
                <a:tab pos="192405" algn="l"/>
              </a:tabLst>
            </a:pPr>
            <a:r>
              <a:rPr dirty="0" sz="1000">
                <a:latin typeface="Arial MT"/>
                <a:cs typeface="Arial MT"/>
              </a:rPr>
              <a:t>BRAYAN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SILVA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SANTOS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ASSESSOR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RELAÇÕES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INSTITUCIONAIS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MATRÍCULA: 	290433526</a:t>
            </a:r>
            <a:endParaRPr sz="1000">
              <a:latin typeface="Arial MT"/>
              <a:cs typeface="Arial MT"/>
            </a:endParaRPr>
          </a:p>
          <a:p>
            <a:pPr marL="192405" marR="8255" indent="-180340">
              <a:lnSpc>
                <a:spcPct val="111000"/>
              </a:lnSpc>
              <a:buChar char="●"/>
              <a:tabLst>
                <a:tab pos="192405" algn="l"/>
                <a:tab pos="227329" algn="l"/>
              </a:tabLst>
            </a:pPr>
            <a:r>
              <a:rPr dirty="0" sz="1000">
                <a:latin typeface="Calibri"/>
                <a:cs typeface="Calibri"/>
              </a:rPr>
              <a:t>	</a:t>
            </a:r>
            <a:r>
              <a:rPr dirty="0" sz="1000">
                <a:latin typeface="Arial MT"/>
                <a:cs typeface="Arial MT"/>
              </a:rPr>
              <a:t>MARCELO</a:t>
            </a:r>
            <a:r>
              <a:rPr dirty="0" sz="1000" spc="13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13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SILVA</a:t>
            </a:r>
            <a:r>
              <a:rPr dirty="0" sz="1000" spc="13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RIBEIRO</a:t>
            </a:r>
            <a:r>
              <a:rPr dirty="0" sz="1000" spc="13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12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DIRETOR</a:t>
            </a:r>
            <a:r>
              <a:rPr dirty="0" sz="1000" spc="130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2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REPAROS</a:t>
            </a:r>
            <a:r>
              <a:rPr dirty="0" sz="1000" spc="12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135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MANUTENÇÃO</a:t>
            </a:r>
            <a:r>
              <a:rPr dirty="0" sz="1000" spc="125">
                <a:latin typeface="Arial MT"/>
                <a:cs typeface="Arial MT"/>
              </a:rPr>
              <a:t>  </a:t>
            </a:r>
            <a:r>
              <a:rPr dirty="0" sz="1000" spc="-50">
                <a:latin typeface="Arial MT"/>
                <a:cs typeface="Arial MT"/>
              </a:rPr>
              <a:t>- </a:t>
            </a:r>
            <a:r>
              <a:rPr dirty="0" sz="1000">
                <a:latin typeface="Arial MT"/>
                <a:cs typeface="Arial MT"/>
              </a:rPr>
              <a:t>MATRÍCULA: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3550</a:t>
            </a:r>
            <a:endParaRPr sz="1000">
              <a:latin typeface="Arial MT"/>
              <a:cs typeface="Arial MT"/>
            </a:endParaRPr>
          </a:p>
          <a:p>
            <a:pPr marL="192405" marR="6985" indent="-180340">
              <a:lnSpc>
                <a:spcPct val="110000"/>
              </a:lnSpc>
              <a:spcBef>
                <a:spcPts val="105"/>
              </a:spcBef>
              <a:buSzPct val="110000"/>
              <a:buFont typeface="Calibri"/>
              <a:buChar char="●"/>
              <a:tabLst>
                <a:tab pos="192405" algn="l"/>
                <a:tab pos="871855" algn="l"/>
                <a:tab pos="1660525" algn="l"/>
                <a:tab pos="2600960" algn="l"/>
                <a:tab pos="4213860" algn="l"/>
                <a:tab pos="4549140" algn="l"/>
                <a:tab pos="5330190" algn="l"/>
              </a:tabLst>
            </a:pPr>
            <a:r>
              <a:rPr dirty="0" sz="1000" spc="-10">
                <a:latin typeface="Arial MT"/>
                <a:cs typeface="Arial MT"/>
              </a:rPr>
              <a:t>CARLOS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10">
                <a:latin typeface="Arial MT"/>
                <a:cs typeface="Arial MT"/>
              </a:rPr>
              <a:t>AUGUSTO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10">
                <a:latin typeface="Arial MT"/>
                <a:cs typeface="Arial MT"/>
              </a:rPr>
              <a:t>FERNANDES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10">
                <a:latin typeface="Arial MT"/>
                <a:cs typeface="Arial MT"/>
              </a:rPr>
              <a:t>RODRIGUES–GERENTE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25">
                <a:latin typeface="Arial MT"/>
                <a:cs typeface="Arial MT"/>
              </a:rPr>
              <a:t>DE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10">
                <a:latin typeface="Arial MT"/>
                <a:cs typeface="Arial MT"/>
              </a:rPr>
              <a:t>REPAROS</a:t>
            </a:r>
            <a:r>
              <a:rPr dirty="0" sz="1000">
                <a:latin typeface="Arial MT"/>
                <a:cs typeface="Arial MT"/>
              </a:rPr>
              <a:t>	</a:t>
            </a:r>
            <a:r>
              <a:rPr dirty="0" sz="1000" spc="-50">
                <a:latin typeface="Arial MT"/>
                <a:cs typeface="Arial MT"/>
              </a:rPr>
              <a:t>E </a:t>
            </a:r>
            <a:r>
              <a:rPr dirty="0" sz="1000">
                <a:latin typeface="Arial MT"/>
                <a:cs typeface="Arial MT"/>
              </a:rPr>
              <a:t>MANUTENÇÃO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MATRÍCULA:290433538</a:t>
            </a:r>
            <a:endParaRPr sz="10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00" spc="-50">
                <a:latin typeface="Calibri"/>
                <a:cs typeface="Calibri"/>
              </a:rPr>
              <a:t>●</a:t>
            </a:r>
            <a:endParaRPr sz="1100">
              <a:latin typeface="Calibri"/>
              <a:cs typeface="Calibri"/>
            </a:endParaRPr>
          </a:p>
          <a:p>
            <a:pPr marL="12700" marR="6985">
              <a:lnSpc>
                <a:spcPct val="117300"/>
              </a:lnSpc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2º</a:t>
            </a:r>
            <a:r>
              <a:rPr dirty="0" sz="1100" spc="7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Esta</a:t>
            </a:r>
            <a:r>
              <a:rPr dirty="0" sz="1100" spc="6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Portaria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entra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em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vigor</a:t>
            </a:r>
            <a:r>
              <a:rPr dirty="0" sz="1100" spc="7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na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data</a:t>
            </a:r>
            <a:r>
              <a:rPr dirty="0" sz="1100" spc="6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sua</a:t>
            </a:r>
            <a:r>
              <a:rPr dirty="0" sz="1100" spc="5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publicação</a:t>
            </a:r>
            <a:r>
              <a:rPr dirty="0" sz="1100" spc="4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revogadas</a:t>
            </a:r>
            <a:r>
              <a:rPr dirty="0" sz="1100" spc="5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as</a:t>
            </a:r>
            <a:r>
              <a:rPr dirty="0" sz="1100" spc="6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disposições</a:t>
            </a:r>
            <a:r>
              <a:rPr dirty="0" sz="1100" spc="60" b="1">
                <a:latin typeface="Calibri"/>
                <a:cs typeface="Calibri"/>
              </a:rPr>
              <a:t> </a:t>
            </a:r>
            <a:r>
              <a:rPr dirty="0" sz="1100" spc="-25" b="1">
                <a:latin typeface="Calibri"/>
                <a:cs typeface="Calibri"/>
              </a:rPr>
              <a:t>em </a:t>
            </a:r>
            <a:r>
              <a:rPr dirty="0" sz="1100" spc="-10" b="1">
                <a:latin typeface="Calibri"/>
                <a:cs typeface="Calibri"/>
              </a:rPr>
              <a:t>contrário.</a:t>
            </a:r>
            <a:endParaRPr sz="1100">
              <a:latin typeface="Calibri"/>
              <a:cs typeface="Calibri"/>
            </a:endParaRPr>
          </a:p>
          <a:p>
            <a:pPr marL="3560445">
              <a:lnSpc>
                <a:spcPct val="100000"/>
              </a:lnSpc>
              <a:spcBef>
                <a:spcPts val="1015"/>
              </a:spcBef>
            </a:pP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12 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2025.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dirty="0" sz="1100" spc="-10">
                <a:latin typeface="Calibri"/>
                <a:cs typeface="Calibri"/>
              </a:rPr>
              <a:t>Registre-</a:t>
            </a:r>
            <a:r>
              <a:rPr dirty="0" sz="1100">
                <a:latin typeface="Calibri"/>
                <a:cs typeface="Calibri"/>
              </a:rPr>
              <a:t>se,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Publique-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Cumpra-</a:t>
            </a:r>
            <a:r>
              <a:rPr dirty="0" sz="1100" spc="-25">
                <a:latin typeface="Calibri"/>
                <a:cs typeface="Calibri"/>
              </a:rPr>
              <a:t>se.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4896611" y="566928"/>
            <a:ext cx="2588260" cy="782320"/>
            <a:chOff x="4896611" y="566928"/>
            <a:chExt cx="2588260" cy="78232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96611" y="566928"/>
              <a:ext cx="568451" cy="78181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65063" y="566928"/>
              <a:ext cx="2019299" cy="781812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2986532" y="8799062"/>
            <a:ext cx="1591310" cy="49275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>
                <a:latin typeface="Calibri"/>
                <a:cs typeface="Calibri"/>
              </a:rPr>
              <a:t>LUCAS DUTRA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SANTOS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030"/>
              </a:spcBef>
            </a:pPr>
            <a:r>
              <a:rPr dirty="0" sz="1100">
                <a:latin typeface="Calibri"/>
                <a:cs typeface="Calibri"/>
              </a:rPr>
              <a:t>PREFEITO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MUNICIPAL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23488" y="9796271"/>
            <a:ext cx="487679" cy="393191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99816" y="10279379"/>
            <a:ext cx="1275587" cy="41300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- 4 PORTARIA Nº 465-2025 Work substituir mat. construção</dc:title>
  <dcterms:created xsi:type="dcterms:W3CDTF">2025-07-07T15:16:44Z</dcterms:created>
  <dcterms:modified xsi:type="dcterms:W3CDTF">2025-07-07T15:16:44Z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