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645" y="649407"/>
            <a:ext cx="943326" cy="8580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21127" y="918458"/>
            <a:ext cx="2201545" cy="53975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ctr" marL="12065" marR="5080" indent="3175">
              <a:lnSpc>
                <a:spcPct val="103200"/>
              </a:lnSpc>
              <a:spcBef>
                <a:spcPts val="60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Educação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2020310"/>
            <a:ext cx="5429250" cy="60674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466/2025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16799"/>
              </a:lnSpc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 algn="just" marL="12700" marR="6985">
              <a:lnSpc>
                <a:spcPct val="116399"/>
              </a:lnSpc>
              <a:spcBef>
                <a:spcPts val="820"/>
              </a:spcBef>
            </a:pPr>
            <a:r>
              <a:rPr dirty="0" sz="1100">
                <a:latin typeface="Calibri"/>
                <a:cs typeface="Calibri"/>
              </a:rPr>
              <a:t>ESTABELECE</a:t>
            </a:r>
            <a:r>
              <a:rPr dirty="0" sz="1100" spc="3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ATA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REGISTRO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PREÇOS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REFERENTE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PROCESSO </a:t>
            </a:r>
            <a:r>
              <a:rPr dirty="0" sz="1100" b="1">
                <a:latin typeface="Calibri"/>
                <a:cs typeface="Calibri"/>
              </a:rPr>
              <a:t>ADMINISTRATIVO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20498/2024</a:t>
            </a:r>
            <a:endParaRPr sz="1100">
              <a:latin typeface="Calibri"/>
              <a:cs typeface="Calibri"/>
            </a:endParaRPr>
          </a:p>
          <a:p>
            <a:pPr algn="r" marR="7620">
              <a:lnSpc>
                <a:spcPct val="100000"/>
              </a:lnSpc>
              <a:spcBef>
                <a:spcPts val="1030"/>
              </a:spcBef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43300"/>
              </a:lnSpc>
              <a:spcBef>
                <a:spcPts val="49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“Comissão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Fiscalização"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1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ATADEREGISTRODEPREÇOSNº012B/2025</a:t>
            </a:r>
            <a:r>
              <a:rPr dirty="0" sz="1000" spc="-10">
                <a:latin typeface="Arial MT"/>
                <a:cs typeface="Arial MT"/>
              </a:rPr>
              <a:t>,</a:t>
            </a:r>
            <a:r>
              <a:rPr dirty="0" sz="1000" spc="1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1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 spc="-50" b="1">
                <a:solidFill>
                  <a:srgbClr val="000008"/>
                </a:solidFill>
                <a:latin typeface="Arial"/>
                <a:cs typeface="Arial"/>
              </a:rPr>
              <a:t>A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AQUISIÇÃO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MATERIAL</a:t>
            </a:r>
            <a:r>
              <a:rPr dirty="0" sz="1000" spc="22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1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CONSUMO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DIVERSIFICADO</a:t>
            </a:r>
            <a:r>
              <a:rPr dirty="0" sz="1000" spc="22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(MATERIAIS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spc="-20" b="1">
                <a:solidFill>
                  <a:srgbClr val="000008"/>
                </a:solidFill>
                <a:latin typeface="Arial"/>
                <a:cs typeface="Arial"/>
              </a:rPr>
              <a:t>PARA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CONSTRUÇÃO,</a:t>
            </a:r>
            <a:r>
              <a:rPr dirty="0" sz="1000" spc="44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PINTURA,</a:t>
            </a:r>
            <a:r>
              <a:rPr dirty="0" sz="1000" spc="44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FERRAMENTAS</a:t>
            </a:r>
            <a:r>
              <a:rPr dirty="0" sz="1000" spc="45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</a:t>
            </a:r>
            <a:r>
              <a:rPr dirty="0" sz="1000" spc="45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ACESSÓRIOS</a:t>
            </a:r>
            <a:r>
              <a:rPr dirty="0" sz="1000" spc="45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ELÉTRICOS</a:t>
            </a:r>
            <a:r>
              <a:rPr dirty="0" sz="1000" spc="44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spc="-50" b="1">
                <a:solidFill>
                  <a:srgbClr val="000008"/>
                </a:solidFill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540"/>
              </a:spcBef>
            </a:pP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ELETRÔNICOS,</a:t>
            </a:r>
            <a:r>
              <a:rPr dirty="0" sz="1000" spc="12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HIDRÁULICOS,</a:t>
            </a:r>
            <a:r>
              <a:rPr dirty="0" sz="1000" spc="12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SANITÁRIOS),</a:t>
            </a:r>
            <a:r>
              <a:rPr dirty="0" sz="1000" spc="12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1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atender</a:t>
            </a:r>
            <a:r>
              <a:rPr dirty="0" sz="1100" spc="11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às</a:t>
            </a:r>
            <a:r>
              <a:rPr dirty="0" sz="1100" spc="10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necessidades</a:t>
            </a:r>
            <a:r>
              <a:rPr dirty="0" sz="1100" spc="105">
                <a:latin typeface="Arial MT"/>
                <a:cs typeface="Arial MT"/>
              </a:rPr>
              <a:t>  </a:t>
            </a:r>
            <a:r>
              <a:rPr dirty="0" sz="1100" spc="-25">
                <a:latin typeface="Arial MT"/>
                <a:cs typeface="Arial MT"/>
              </a:rPr>
              <a:t>da</a:t>
            </a:r>
            <a:endParaRPr sz="1100">
              <a:latin typeface="Arial MT"/>
              <a:cs typeface="Arial MT"/>
            </a:endParaRPr>
          </a:p>
          <a:p>
            <a:pPr algn="just" marL="12700" marR="7620">
              <a:lnSpc>
                <a:spcPct val="143000"/>
              </a:lnSpc>
              <a:spcBef>
                <a:spcPts val="5"/>
              </a:spcBef>
            </a:pP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Educação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MUNICÍPIO</a:t>
            </a:r>
            <a:r>
              <a:rPr dirty="0" sz="1000" spc="135" b="1">
                <a:latin typeface="Arial"/>
                <a:cs typeface="Arial"/>
              </a:rPr>
              <a:t> </a:t>
            </a:r>
            <a:r>
              <a:rPr dirty="0" sz="1000" spc="-25" b="1">
                <a:latin typeface="Arial"/>
                <a:cs typeface="Arial"/>
              </a:rPr>
              <a:t>DE </a:t>
            </a:r>
            <a:r>
              <a:rPr dirty="0" sz="1000" b="1">
                <a:latin typeface="Arial"/>
                <a:cs typeface="Arial"/>
              </a:rPr>
              <a:t>SEROPÉDICA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AMARAL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SOUZA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BAZAR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LTDA.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1000">
              <a:latin typeface="Arial"/>
              <a:cs typeface="Arial"/>
            </a:endParaRPr>
          </a:p>
          <a:p>
            <a:pPr marL="191135" marR="8255" indent="-179070">
              <a:lnSpc>
                <a:spcPct val="110000"/>
              </a:lnSpc>
              <a:buFont typeface="Calibri"/>
              <a:buChar char="●"/>
              <a:tabLst>
                <a:tab pos="192405" algn="l"/>
              </a:tabLst>
            </a:pPr>
            <a:r>
              <a:rPr dirty="0" sz="1000">
                <a:latin typeface="Arial MT"/>
                <a:cs typeface="Arial MT"/>
              </a:rPr>
              <a:t>BRAYAN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SILVA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SANTOS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ASSESSOR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RELAÇÕES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INSTITUCIONAIS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MATRÍCULA: 	290433526</a:t>
            </a:r>
            <a:endParaRPr sz="1000">
              <a:latin typeface="Arial MT"/>
              <a:cs typeface="Arial MT"/>
            </a:endParaRPr>
          </a:p>
          <a:p>
            <a:pPr marL="192405" marR="7620" indent="-180340">
              <a:lnSpc>
                <a:spcPct val="111000"/>
              </a:lnSpc>
              <a:buChar char="●"/>
              <a:tabLst>
                <a:tab pos="192405" algn="l"/>
                <a:tab pos="227329" algn="l"/>
              </a:tabLst>
            </a:pPr>
            <a:r>
              <a:rPr dirty="0" sz="1000">
                <a:latin typeface="Calibri"/>
                <a:cs typeface="Calibri"/>
              </a:rPr>
              <a:t>	</a:t>
            </a:r>
            <a:r>
              <a:rPr dirty="0" sz="1000">
                <a:latin typeface="Arial MT"/>
                <a:cs typeface="Arial MT"/>
              </a:rPr>
              <a:t>MARCELO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SILVA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RIBEIRO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DIRETOR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REPAROS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 spc="-50">
                <a:latin typeface="Arial MT"/>
                <a:cs typeface="Arial MT"/>
              </a:rPr>
              <a:t>-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3550</a:t>
            </a:r>
            <a:endParaRPr sz="1000">
              <a:latin typeface="Arial MT"/>
              <a:cs typeface="Arial MT"/>
            </a:endParaRPr>
          </a:p>
          <a:p>
            <a:pPr marL="191135" marR="6350" indent="-179070">
              <a:lnSpc>
                <a:spcPct val="110000"/>
              </a:lnSpc>
              <a:spcBef>
                <a:spcPts val="10"/>
              </a:spcBef>
              <a:buFont typeface="Calibri"/>
              <a:buChar char="●"/>
              <a:tabLst>
                <a:tab pos="192405" algn="l"/>
                <a:tab pos="871855" algn="l"/>
                <a:tab pos="1660525" algn="l"/>
                <a:tab pos="2600960" algn="l"/>
                <a:tab pos="4213860" algn="l"/>
                <a:tab pos="4549140" algn="l"/>
                <a:tab pos="5330190" algn="l"/>
              </a:tabLst>
            </a:pPr>
            <a:r>
              <a:rPr dirty="0" sz="1000" spc="-10">
                <a:latin typeface="Arial MT"/>
                <a:cs typeface="Arial MT"/>
              </a:rPr>
              <a:t>CARLOS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AUGUSTO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FERNANDES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RODRIGUES–GERENTE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25">
                <a:latin typeface="Arial MT"/>
                <a:cs typeface="Arial MT"/>
              </a:rPr>
              <a:t>DE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REPAROS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50">
                <a:latin typeface="Arial MT"/>
                <a:cs typeface="Arial MT"/>
              </a:rPr>
              <a:t>E </a:t>
            </a:r>
            <a:r>
              <a:rPr dirty="0" sz="1000" spc="-50">
                <a:latin typeface="Arial MT"/>
                <a:cs typeface="Arial MT"/>
              </a:rPr>
              <a:t>	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MATRÍCULA:290433538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000">
              <a:latin typeface="Arial MT"/>
              <a:cs typeface="Arial MT"/>
            </a:endParaRPr>
          </a:p>
          <a:p>
            <a:pPr algn="just" marL="12700" marR="6350">
              <a:lnSpc>
                <a:spcPct val="117300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2º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Esta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entra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em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vigor</a:t>
            </a:r>
            <a:r>
              <a:rPr dirty="0" sz="1100" spc="7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sua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publicação</a:t>
            </a:r>
            <a:r>
              <a:rPr dirty="0" sz="1100" spc="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revogadas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as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disposições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em </a:t>
            </a:r>
            <a:r>
              <a:rPr dirty="0" sz="1100" spc="-10" b="1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 marL="3560445">
              <a:lnSpc>
                <a:spcPct val="100000"/>
              </a:lnSpc>
              <a:spcBef>
                <a:spcPts val="1019"/>
              </a:spcBef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12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19"/>
              </a:spcBef>
            </a:pPr>
            <a:r>
              <a:rPr dirty="0" sz="1100" spc="-10">
                <a:latin typeface="Calibri"/>
                <a:cs typeface="Calibri"/>
              </a:rPr>
              <a:t>Registre-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Publique-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Cumpra-</a:t>
            </a:r>
            <a:r>
              <a:rPr dirty="0" sz="1100" spc="-25">
                <a:latin typeface="Calibri"/>
                <a:cs typeface="Calibri"/>
              </a:rPr>
              <a:t>se.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4896611" y="566928"/>
            <a:ext cx="2588260" cy="782320"/>
            <a:chOff x="4896611" y="566928"/>
            <a:chExt cx="2588260" cy="78232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566928"/>
              <a:ext cx="568451" cy="7818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5063" y="566928"/>
              <a:ext cx="2019299" cy="78181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986532" y="8786870"/>
            <a:ext cx="1591310" cy="49275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LUCAS DUTRA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23488" y="9784080"/>
            <a:ext cx="487679" cy="39471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9816" y="10267188"/>
            <a:ext cx="1275587" cy="4251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PORTARIA Nº 466-2025 amaral- substituir mat. construção</dc:title>
  <dcterms:created xsi:type="dcterms:W3CDTF">2025-07-07T15:19:09Z</dcterms:created>
  <dcterms:modified xsi:type="dcterms:W3CDTF">2025-07-07T15:19:09Z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