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3864" y="467998"/>
            <a:ext cx="806702" cy="7975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501499"/>
            <a:ext cx="2611120" cy="1017905"/>
          </a:xfrm>
          <a:prstGeom prst="rect">
            <a:avLst/>
          </a:prstGeom>
        </p:spPr>
        <p:txBody>
          <a:bodyPr wrap="square" lIns="0" tIns="134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60"/>
              </a:spcBef>
            </a:pPr>
            <a:r>
              <a:rPr dirty="0" sz="1400" i="1">
                <a:latin typeface="Calibri"/>
                <a:cs typeface="Calibri"/>
              </a:rPr>
              <a:t>Estado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Rio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1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Janeiro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0"/>
              </a:spcBef>
            </a:pPr>
            <a:r>
              <a:rPr dirty="0" sz="1400" i="1">
                <a:latin typeface="Calibri"/>
                <a:cs typeface="Calibri"/>
              </a:rPr>
              <a:t>Prefeitura</a:t>
            </a:r>
            <a:r>
              <a:rPr dirty="0" sz="1400" spc="-45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Municipal</a:t>
            </a:r>
            <a:r>
              <a:rPr dirty="0" sz="1400" spc="-40" i="1">
                <a:latin typeface="Calibri"/>
                <a:cs typeface="Calibri"/>
              </a:rPr>
              <a:t> </a:t>
            </a:r>
            <a:r>
              <a:rPr dirty="0" sz="1400" i="1">
                <a:latin typeface="Calibri"/>
                <a:cs typeface="Calibri"/>
              </a:rPr>
              <a:t>de</a:t>
            </a:r>
            <a:r>
              <a:rPr dirty="0" sz="1400" spc="-25" i="1">
                <a:latin typeface="Calibri"/>
                <a:cs typeface="Calibri"/>
              </a:rPr>
              <a:t> </a:t>
            </a:r>
            <a:r>
              <a:rPr dirty="0" sz="1400" spc="-10" i="1">
                <a:latin typeface="Calibri"/>
                <a:cs typeface="Calibri"/>
              </a:rPr>
              <a:t>Seropédica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75"/>
              </a:spcBef>
            </a:pPr>
            <a:r>
              <a:rPr dirty="0" sz="1300" i="1">
                <a:latin typeface="Calibri"/>
                <a:cs typeface="Calibri"/>
              </a:rPr>
              <a:t>Secretaria</a:t>
            </a:r>
            <a:r>
              <a:rPr dirty="0" sz="1300" spc="-20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Municipal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i="1">
                <a:latin typeface="Calibri"/>
                <a:cs typeface="Calibri"/>
              </a:rPr>
              <a:t>de</a:t>
            </a:r>
            <a:r>
              <a:rPr dirty="0" sz="1300" spc="-25" i="1">
                <a:latin typeface="Calibri"/>
                <a:cs typeface="Calibri"/>
              </a:rPr>
              <a:t> </a:t>
            </a:r>
            <a:r>
              <a:rPr dirty="0" sz="1300" spc="-10" i="1">
                <a:latin typeface="Calibri"/>
                <a:cs typeface="Calibri"/>
              </a:rPr>
              <a:t>Administração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916683" y="2245861"/>
            <a:ext cx="381444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Times New Roman"/>
                <a:cs typeface="Times New Roman"/>
              </a:rPr>
              <a:t>PORTARIA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N.º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0169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13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JUNHO</a:t>
            </a:r>
            <a:r>
              <a:rPr dirty="0" sz="1400" spc="-1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20" b="1">
                <a:latin typeface="Times New Roman"/>
                <a:cs typeface="Times New Roman"/>
              </a:rPr>
              <a:t>2025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3059677"/>
            <a:ext cx="3021965" cy="6496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5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OSECRETÁRIODEADMINISTRAÇÃO,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14"/>
              </a:lnSpc>
              <a:tabLst>
                <a:tab pos="2858135" algn="l"/>
              </a:tabLst>
            </a:pPr>
            <a:r>
              <a:rPr dirty="0" sz="1400" spc="-10">
                <a:latin typeface="Times New Roman"/>
                <a:cs typeface="Times New Roman"/>
              </a:rPr>
              <a:t>emconformidadecomoquedispõeoArt.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9.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645"/>
              </a:lnSpc>
            </a:pPr>
            <a:r>
              <a:rPr dirty="0" sz="1400">
                <a:latin typeface="Times New Roman"/>
                <a:cs typeface="Times New Roman"/>
              </a:rPr>
              <a:t>daLeinº.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011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dejaneirode</a:t>
            </a:r>
            <a:r>
              <a:rPr dirty="0" sz="1400" spc="-4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1997.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3843308" y="3059677"/>
            <a:ext cx="3100705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 indent="472440">
              <a:lnSpc>
                <a:spcPts val="1620"/>
              </a:lnSpc>
              <a:spcBef>
                <a:spcPts val="204"/>
              </a:spcBef>
              <a:tabLst>
                <a:tab pos="817244" algn="l"/>
                <a:tab pos="1690370" algn="l"/>
              </a:tabLst>
            </a:pPr>
            <a:r>
              <a:rPr dirty="0" sz="1400" spc="-10">
                <a:latin typeface="Times New Roman"/>
                <a:cs typeface="Times New Roman"/>
              </a:rPr>
              <a:t>daPrefeituraMunicipaldeSeropédica, ºdaLeinº.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314/2005,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enaformadoArt.102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007100" y="4289545"/>
            <a:ext cx="934719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Times New Roman"/>
                <a:cs typeface="Times New Roman"/>
              </a:rPr>
              <a:t>RESOLVE: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49978" y="4900669"/>
            <a:ext cx="1799589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47775" algn="l"/>
              </a:tabLst>
            </a:pPr>
            <a:r>
              <a:rPr dirty="0" sz="1400" spc="-10">
                <a:latin typeface="Times New Roman"/>
                <a:cs typeface="Times New Roman"/>
              </a:rPr>
              <a:t>(a),</a:t>
            </a:r>
            <a:r>
              <a:rPr dirty="0" sz="1400" spc="-10" b="1">
                <a:latin typeface="Times New Roman"/>
                <a:cs typeface="Times New Roman"/>
              </a:rPr>
              <a:t>ADELINO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20" b="1">
                <a:latin typeface="Times New Roman"/>
                <a:cs typeface="Times New Roman"/>
              </a:rPr>
              <a:t>ROSA,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87315" y="4900669"/>
            <a:ext cx="22574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437005" algn="l"/>
                <a:tab pos="2036445" algn="l"/>
              </a:tabLst>
            </a:pPr>
            <a:r>
              <a:rPr dirty="0" sz="1400" spc="-10">
                <a:latin typeface="Times New Roman"/>
                <a:cs typeface="Times New Roman"/>
              </a:rPr>
              <a:t>matrículanº.</a:t>
            </a:r>
            <a:r>
              <a:rPr dirty="0" sz="1400" spc="-10" b="1">
                <a:latin typeface="Times New Roman"/>
                <a:cs typeface="Times New Roman"/>
              </a:rPr>
              <a:t>3552,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lotada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25">
                <a:latin typeface="Times New Roman"/>
                <a:cs typeface="Times New Roman"/>
              </a:rPr>
              <a:t>(o)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06627" y="4900669"/>
            <a:ext cx="90487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 spc="-10">
                <a:latin typeface="Times New Roman"/>
                <a:cs typeface="Times New Roman"/>
              </a:rPr>
              <a:t>Concedera naSecretaria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31259" y="4900669"/>
            <a:ext cx="1096010" cy="44386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105"/>
              </a:spcBef>
              <a:tabLst>
                <a:tab pos="384810" algn="l"/>
              </a:tabLst>
            </a:pPr>
            <a:r>
              <a:rPr dirty="0" sz="1400" spc="-25">
                <a:latin typeface="Times New Roman"/>
                <a:cs typeface="Times New Roman"/>
              </a:rPr>
              <a:t>(o)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servidor</a:t>
            </a:r>
            <a:endParaRPr sz="1400">
              <a:latin typeface="Times New Roman"/>
              <a:cs typeface="Times New Roman"/>
            </a:endParaRPr>
          </a:p>
          <a:p>
            <a:pPr marL="350520">
              <a:lnSpc>
                <a:spcPts val="1645"/>
              </a:lnSpc>
            </a:pPr>
            <a:r>
              <a:rPr dirty="0" sz="1400" spc="-10">
                <a:latin typeface="Times New Roman"/>
                <a:cs typeface="Times New Roman"/>
              </a:rPr>
              <a:t>Municipal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085234" y="5104885"/>
            <a:ext cx="119062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65785" algn="l"/>
              </a:tabLst>
            </a:pPr>
            <a:r>
              <a:rPr dirty="0" sz="1400" spc="-25">
                <a:latin typeface="Times New Roman"/>
                <a:cs typeface="Times New Roman"/>
              </a:rPr>
              <a:t>de</a:t>
            </a:r>
            <a:r>
              <a:rPr dirty="0" sz="1400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Serviços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635599" y="5104885"/>
            <a:ext cx="6832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Públicos,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5674867" y="5104885"/>
            <a:ext cx="126936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575945" algn="l"/>
              </a:tabLst>
            </a:pPr>
            <a:r>
              <a:rPr dirty="0" sz="1400" spc="-25" b="1">
                <a:latin typeface="Times New Roman"/>
                <a:cs typeface="Times New Roman"/>
              </a:rPr>
              <a:t>90</a:t>
            </a:r>
            <a:r>
              <a:rPr dirty="0" sz="1400" b="1">
                <a:latin typeface="Times New Roman"/>
                <a:cs typeface="Times New Roman"/>
              </a:rPr>
              <a:t>	</a:t>
            </a:r>
            <a:r>
              <a:rPr dirty="0" sz="1400" spc="-10">
                <a:latin typeface="Times New Roman"/>
                <a:cs typeface="Times New Roman"/>
              </a:rPr>
              <a:t>(noventa)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706627" y="5309101"/>
            <a:ext cx="62376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Times New Roman"/>
                <a:cs typeface="Times New Roman"/>
              </a:rPr>
              <a:t>diasde</a:t>
            </a:r>
            <a:r>
              <a:rPr dirty="0" sz="1400" b="1">
                <a:latin typeface="Times New Roman"/>
                <a:cs typeface="Times New Roman"/>
              </a:rPr>
              <a:t>LicençaPrêmio</a:t>
            </a:r>
            <a:r>
              <a:rPr dirty="0" sz="1400">
                <a:latin typeface="Times New Roman"/>
                <a:cs typeface="Times New Roman"/>
              </a:rPr>
              <a:t>,deacordocomoart.</a:t>
            </a:r>
            <a:r>
              <a:rPr dirty="0" sz="1400" spc="34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102,</a:t>
            </a:r>
            <a:r>
              <a:rPr dirty="0" sz="1400" spc="36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TítuloII,</a:t>
            </a:r>
            <a:r>
              <a:rPr dirty="0" sz="1400" spc="35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CapituloIV,</a:t>
            </a:r>
            <a:r>
              <a:rPr dirty="0" sz="1400" spc="36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SeçãoXdaLein.º </a:t>
            </a:r>
            <a:r>
              <a:rPr dirty="0" sz="1400">
                <a:latin typeface="Times New Roman"/>
                <a:cs typeface="Times New Roman"/>
              </a:rPr>
              <a:t>011/97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–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EstatutodosServidoresPúblicos,</a:t>
            </a:r>
            <a:r>
              <a:rPr dirty="0" sz="1400" spc="24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com</a:t>
            </a:r>
            <a:r>
              <a:rPr dirty="0" sz="1400" spc="235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efeitos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retroagidos</a:t>
            </a:r>
            <a:r>
              <a:rPr dirty="0" sz="1400" spc="254">
                <a:latin typeface="Times New Roman"/>
                <a:cs typeface="Times New Roman"/>
              </a:rPr>
              <a:t>  </a:t>
            </a:r>
            <a:r>
              <a:rPr dirty="0" sz="1400">
                <a:latin typeface="Times New Roman"/>
                <a:cs typeface="Times New Roman"/>
              </a:rPr>
              <a:t>ao</a:t>
            </a:r>
            <a:r>
              <a:rPr dirty="0" sz="1400" spc="250">
                <a:latin typeface="Times New Roman"/>
                <a:cs typeface="Times New Roman"/>
              </a:rPr>
              <a:t>  </a:t>
            </a:r>
            <a:r>
              <a:rPr dirty="0" sz="1400" spc="-10">
                <a:latin typeface="Times New Roman"/>
                <a:cs typeface="Times New Roman"/>
              </a:rPr>
              <a:t>período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b="1">
                <a:latin typeface="Times New Roman"/>
                <a:cs typeface="Times New Roman"/>
              </a:rPr>
              <a:t>02/06/2025</a:t>
            </a:r>
            <a:r>
              <a:rPr dirty="0" sz="1400" spc="-3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a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30/08/2025</a:t>
            </a:r>
            <a:r>
              <a:rPr dirty="0" sz="1400">
                <a:latin typeface="Times New Roman"/>
                <a:cs typeface="Times New Roman"/>
              </a:rPr>
              <a:t>,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conforme</a:t>
            </a:r>
            <a:r>
              <a:rPr dirty="0" sz="1400" spc="-3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Processo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n.º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4415/2025.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284979" y="6535921"/>
            <a:ext cx="2660015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Times New Roman"/>
                <a:cs typeface="Times New Roman"/>
              </a:rPr>
              <a:t>Registra-</a:t>
            </a:r>
            <a:r>
              <a:rPr dirty="0" sz="1400">
                <a:latin typeface="Times New Roman"/>
                <a:cs typeface="Times New Roman"/>
              </a:rPr>
              <a:t>se,</a:t>
            </a:r>
            <a:r>
              <a:rPr dirty="0" sz="1400" spc="14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Publique-seeCumpra-</a:t>
            </a:r>
            <a:r>
              <a:rPr dirty="0" sz="1400" spc="-25">
                <a:latin typeface="Times New Roman"/>
                <a:cs typeface="Times New Roman"/>
              </a:rPr>
              <a:t>se.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2312924" y="7765789"/>
            <a:ext cx="3024505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ctr" marL="12700" marR="5080" indent="63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Times New Roman"/>
                <a:cs typeface="Times New Roman"/>
              </a:rPr>
              <a:t>Jonathan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Carlos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Souza</a:t>
            </a:r>
            <a:r>
              <a:rPr dirty="0" sz="1400" spc="-1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Werneck </a:t>
            </a:r>
            <a:r>
              <a:rPr dirty="0" sz="1400" b="1">
                <a:latin typeface="Times New Roman"/>
                <a:cs typeface="Times New Roman"/>
              </a:rPr>
              <a:t>Secretário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Municipal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de</a:t>
            </a:r>
            <a:r>
              <a:rPr dirty="0" sz="1400" spc="-25" b="1">
                <a:latin typeface="Times New Roman"/>
                <a:cs typeface="Times New Roman"/>
              </a:rPr>
              <a:t> </a:t>
            </a:r>
            <a:r>
              <a:rPr dirty="0" sz="1400" spc="-10" b="1">
                <a:latin typeface="Times New Roman"/>
                <a:cs typeface="Times New Roman"/>
              </a:rPr>
              <a:t>Administração </a:t>
            </a:r>
            <a:r>
              <a:rPr dirty="0" sz="1400" b="1">
                <a:latin typeface="Times New Roman"/>
                <a:cs typeface="Times New Roman"/>
              </a:rPr>
              <a:t>Matr.</a:t>
            </a:r>
            <a:r>
              <a:rPr dirty="0" sz="1400" spc="-30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290433926</a:t>
            </a:r>
            <a:r>
              <a:rPr dirty="0" sz="1400" spc="5" b="1">
                <a:latin typeface="Times New Roman"/>
                <a:cs typeface="Times New Roman"/>
              </a:rPr>
              <a:t> </a:t>
            </a:r>
            <a:r>
              <a:rPr dirty="0" sz="1400" b="1">
                <a:latin typeface="Times New Roman"/>
                <a:cs typeface="Times New Roman"/>
              </a:rPr>
              <a:t>–</a:t>
            </a:r>
            <a:r>
              <a:rPr dirty="0" sz="1400" spc="-25" b="1">
                <a:latin typeface="Times New Roman"/>
                <a:cs typeface="Times New Roman"/>
              </a:rPr>
              <a:t> 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- 5 LICENÇA PRÊMIO - ADELINO ROSA</dc:title>
  <dcterms:created xsi:type="dcterms:W3CDTF">2025-07-07T14:15:27Z</dcterms:created>
  <dcterms:modified xsi:type="dcterms:W3CDTF">2025-07-07T14:15:27Z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2025-07-07T00:00:00Z</vt:filetime>
  </property>
  <property fmtid="{D5CDD505-2E9C-101B-9397-08002B2CF9AE}" pid="4" name="Producer">
    <vt:lpwstr>Microsoft: Print To PDF</vt:lpwstr>
  </property>
</Properties>
</file>