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568195" y="126492"/>
            <a:ext cx="964237" cy="9143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809748" y="157980"/>
            <a:ext cx="3021965" cy="7016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dirty="0" sz="1600">
                <a:latin typeface="Palatino Linotype"/>
                <a:cs typeface="Palatino Linotype"/>
              </a:rPr>
              <a:t>ESTADO</a:t>
            </a:r>
            <a:r>
              <a:rPr dirty="0" sz="1600" spc="-35">
                <a:latin typeface="Palatino Linotype"/>
                <a:cs typeface="Palatino Linotype"/>
              </a:rPr>
              <a:t> </a:t>
            </a:r>
            <a:r>
              <a:rPr dirty="0" sz="1600">
                <a:latin typeface="Palatino Linotype"/>
                <a:cs typeface="Palatino Linotype"/>
              </a:rPr>
              <a:t>DO</a:t>
            </a:r>
            <a:r>
              <a:rPr dirty="0" sz="1600" spc="-15">
                <a:latin typeface="Palatino Linotype"/>
                <a:cs typeface="Palatino Linotype"/>
              </a:rPr>
              <a:t> </a:t>
            </a:r>
            <a:r>
              <a:rPr dirty="0" sz="1600">
                <a:latin typeface="Palatino Linotype"/>
                <a:cs typeface="Palatino Linotype"/>
              </a:rPr>
              <a:t>RIO</a:t>
            </a:r>
            <a:r>
              <a:rPr dirty="0" sz="1600" spc="-20">
                <a:latin typeface="Palatino Linotype"/>
                <a:cs typeface="Palatino Linotype"/>
              </a:rPr>
              <a:t> </a:t>
            </a:r>
            <a:r>
              <a:rPr dirty="0" sz="1600">
                <a:latin typeface="Palatino Linotype"/>
                <a:cs typeface="Palatino Linotype"/>
              </a:rPr>
              <a:t>DE</a:t>
            </a:r>
            <a:r>
              <a:rPr dirty="0" sz="1600" spc="-40">
                <a:latin typeface="Palatino Linotype"/>
                <a:cs typeface="Palatino Linotype"/>
              </a:rPr>
              <a:t> </a:t>
            </a:r>
            <a:r>
              <a:rPr dirty="0" sz="1600" spc="-10">
                <a:latin typeface="Palatino Linotype"/>
                <a:cs typeface="Palatino Linotype"/>
              </a:rPr>
              <a:t>JANEIRO</a:t>
            </a:r>
            <a:endParaRPr sz="1600">
              <a:latin typeface="Palatino Linotype"/>
              <a:cs typeface="Palatino Linotype"/>
            </a:endParaRPr>
          </a:p>
          <a:p>
            <a:pPr algn="ctr">
              <a:lnSpc>
                <a:spcPct val="100000"/>
              </a:lnSpc>
              <a:spcBef>
                <a:spcPts val="70"/>
              </a:spcBef>
            </a:pPr>
            <a:r>
              <a:rPr dirty="0" sz="1600">
                <a:latin typeface="Palatino Linotype"/>
                <a:cs typeface="Palatino Linotype"/>
              </a:rPr>
              <a:t>Câmara</a:t>
            </a:r>
            <a:r>
              <a:rPr dirty="0" sz="1600" spc="-25">
                <a:latin typeface="Palatino Linotype"/>
                <a:cs typeface="Palatino Linotype"/>
              </a:rPr>
              <a:t> </a:t>
            </a:r>
            <a:r>
              <a:rPr dirty="0" sz="1600">
                <a:latin typeface="Palatino Linotype"/>
                <a:cs typeface="Palatino Linotype"/>
              </a:rPr>
              <a:t>Municipal</a:t>
            </a:r>
            <a:r>
              <a:rPr dirty="0" sz="1600" spc="-40">
                <a:latin typeface="Palatino Linotype"/>
                <a:cs typeface="Palatino Linotype"/>
              </a:rPr>
              <a:t> </a:t>
            </a:r>
            <a:r>
              <a:rPr dirty="0" sz="1600">
                <a:latin typeface="Palatino Linotype"/>
                <a:cs typeface="Palatino Linotype"/>
              </a:rPr>
              <a:t>de</a:t>
            </a:r>
            <a:r>
              <a:rPr dirty="0" sz="1600" spc="-45">
                <a:latin typeface="Palatino Linotype"/>
                <a:cs typeface="Palatino Linotype"/>
              </a:rPr>
              <a:t> </a:t>
            </a:r>
            <a:r>
              <a:rPr dirty="0" sz="1600" spc="-10">
                <a:latin typeface="Palatino Linotype"/>
                <a:cs typeface="Palatino Linotype"/>
              </a:rPr>
              <a:t>Seropédica</a:t>
            </a:r>
            <a:endParaRPr sz="1600">
              <a:latin typeface="Palatino Linotype"/>
              <a:cs typeface="Palatino Linotype"/>
            </a:endParaRPr>
          </a:p>
          <a:p>
            <a:pPr algn="ctr" marL="1905">
              <a:lnSpc>
                <a:spcPct val="100000"/>
              </a:lnSpc>
              <a:spcBef>
                <a:spcPts val="95"/>
              </a:spcBef>
            </a:pPr>
            <a:r>
              <a:rPr dirty="0" sz="1100">
                <a:latin typeface="Palatino Linotype"/>
                <a:cs typeface="Palatino Linotype"/>
              </a:rPr>
              <a:t>Poder</a:t>
            </a:r>
            <a:r>
              <a:rPr dirty="0" sz="1100" spc="-25">
                <a:latin typeface="Palatino Linotype"/>
                <a:cs typeface="Palatino Linotype"/>
              </a:rPr>
              <a:t> </a:t>
            </a:r>
            <a:r>
              <a:rPr dirty="0" sz="1100" spc="-10">
                <a:latin typeface="Palatino Linotype"/>
                <a:cs typeface="Palatino Linotype"/>
              </a:rPr>
              <a:t>Legislativo</a:t>
            </a:r>
            <a:endParaRPr sz="1100">
              <a:latin typeface="Palatino Linotype"/>
              <a:cs typeface="Palatino Linotyp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28319" y="1344270"/>
            <a:ext cx="6685915" cy="748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436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A</a:t>
            </a:r>
            <a:r>
              <a:rPr dirty="0" sz="1100" spc="204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Mesa</a:t>
            </a:r>
            <a:r>
              <a:rPr dirty="0" sz="1100" spc="2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Diretora</a:t>
            </a:r>
            <a:r>
              <a:rPr dirty="0" sz="1100" spc="229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229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Câmara</a:t>
            </a:r>
            <a:r>
              <a:rPr dirty="0" sz="1100" spc="2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Municipal</a:t>
            </a:r>
            <a:r>
              <a:rPr dirty="0" sz="1100" spc="2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2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Seropédica</a:t>
            </a:r>
            <a:r>
              <a:rPr dirty="0" sz="1100" spc="229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2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Estado</a:t>
            </a:r>
            <a:r>
              <a:rPr dirty="0" sz="1100" spc="2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</a:t>
            </a:r>
            <a:r>
              <a:rPr dirty="0" sz="1100" spc="229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Rio</a:t>
            </a:r>
            <a:r>
              <a:rPr dirty="0" sz="1100" spc="2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229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Janeiro,</a:t>
            </a:r>
            <a:r>
              <a:rPr dirty="0" sz="1100" spc="2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no</a:t>
            </a:r>
            <a:r>
              <a:rPr dirty="0" sz="1100" spc="204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uso</a:t>
            </a:r>
            <a:r>
              <a:rPr dirty="0" sz="1100" spc="23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das </a:t>
            </a:r>
            <a:r>
              <a:rPr dirty="0" sz="1100" b="1">
                <a:latin typeface="Arial"/>
                <a:cs typeface="Arial"/>
              </a:rPr>
              <a:t>atribuições,</a:t>
            </a:r>
            <a:r>
              <a:rPr dirty="0" sz="1100" spc="16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conferidas</a:t>
            </a:r>
            <a:r>
              <a:rPr dirty="0" sz="1100" spc="15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pela</a:t>
            </a:r>
            <a:r>
              <a:rPr dirty="0" sz="1100" spc="16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Resolução</a:t>
            </a:r>
            <a:r>
              <a:rPr dirty="0" sz="1100" spc="17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nº</a:t>
            </a:r>
            <a:r>
              <a:rPr dirty="0" sz="1100" spc="15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19/2000</a:t>
            </a:r>
            <a:r>
              <a:rPr dirty="0" sz="1100" spc="17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16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Regimento</a:t>
            </a:r>
            <a:r>
              <a:rPr dirty="0" sz="1100" spc="17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Interno,</a:t>
            </a:r>
            <a:r>
              <a:rPr dirty="0" sz="1100" spc="16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artigo</a:t>
            </a:r>
            <a:r>
              <a:rPr dirty="0" sz="1100" spc="15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26,</a:t>
            </a:r>
            <a:r>
              <a:rPr dirty="0" sz="1100" spc="17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§</a:t>
            </a:r>
            <a:r>
              <a:rPr dirty="0" sz="1100" spc="16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2º,</a:t>
            </a:r>
            <a:r>
              <a:rPr dirty="0" sz="1100" spc="16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inciso</a:t>
            </a:r>
            <a:r>
              <a:rPr dirty="0" sz="1100" spc="17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II, </a:t>
            </a:r>
            <a:r>
              <a:rPr dirty="0" sz="1100" b="1">
                <a:latin typeface="Arial"/>
                <a:cs typeface="Arial"/>
              </a:rPr>
              <a:t>alínea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“c”,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RESOLVE,</a:t>
            </a:r>
            <a:endParaRPr sz="11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28319" y="2787498"/>
            <a:ext cx="6663690" cy="4124960"/>
          </a:xfrm>
          <a:prstGeom prst="rect">
            <a:avLst/>
          </a:prstGeom>
        </p:spPr>
        <p:txBody>
          <a:bodyPr wrap="square" lIns="0" tIns="869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dirty="0" sz="1100" spc="-10" b="1">
                <a:latin typeface="Arial"/>
                <a:cs typeface="Arial"/>
              </a:rPr>
              <a:t>PORTARIA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Nº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198/2025</a:t>
            </a:r>
            <a:r>
              <a:rPr dirty="0" sz="1100">
                <a:latin typeface="Arial MT"/>
                <a:cs typeface="Arial MT"/>
              </a:rPr>
              <a:t>,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Exonerar</a:t>
            </a:r>
            <a:r>
              <a:rPr dirty="0" sz="1100" spc="-10">
                <a:latin typeface="Arial MT"/>
                <a:cs typeface="Arial MT"/>
              </a:rPr>
              <a:t> ALEXANDRE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ROCHA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DUARTE</a:t>
            </a:r>
            <a:r>
              <a:rPr dirty="0" sz="1100" spc="2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Matr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3400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cargo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ASSESSOR</a:t>
            </a:r>
            <a:endParaRPr sz="1100">
              <a:latin typeface="Arial MT"/>
              <a:cs typeface="Arial MT"/>
            </a:endParaRPr>
          </a:p>
          <a:p>
            <a:pPr marL="12700" marR="5080">
              <a:lnSpc>
                <a:spcPct val="143600"/>
              </a:lnSpc>
              <a:spcBef>
                <a:spcPts val="15"/>
              </a:spcBef>
            </a:pPr>
            <a:r>
              <a:rPr dirty="0" sz="1100" spc="-10">
                <a:latin typeface="Arial MT"/>
                <a:cs typeface="Arial MT"/>
              </a:rPr>
              <a:t>PARLAMENTAR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lotado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GABINETE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VEREADOR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BRUNO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ALMEIDA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SANTOS,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retroagindo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seus </a:t>
            </a:r>
            <a:r>
              <a:rPr dirty="0" sz="1100">
                <a:latin typeface="Arial MT"/>
                <a:cs typeface="Arial MT"/>
              </a:rPr>
              <a:t>efeitos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partir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 </a:t>
            </a:r>
            <a:r>
              <a:rPr dirty="0" sz="1100" spc="-10">
                <a:latin typeface="Arial MT"/>
                <a:cs typeface="Arial MT"/>
              </a:rPr>
              <a:t>19/05/2025.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05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100" spc="-10" b="1">
                <a:latin typeface="Arial"/>
                <a:cs typeface="Arial"/>
              </a:rPr>
              <a:t>PORTARIA</a:t>
            </a:r>
            <a:r>
              <a:rPr dirty="0" sz="1100" spc="-5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Nº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199/2025</a:t>
            </a:r>
            <a:r>
              <a:rPr dirty="0" sz="1100">
                <a:latin typeface="Arial MT"/>
                <a:cs typeface="Arial MT"/>
              </a:rPr>
              <a:t>,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Exonerar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JENNIFER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LINS</a:t>
            </a:r>
            <a:r>
              <a:rPr dirty="0" sz="1100" spc="2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Matr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3399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cargo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ASSESSOR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PARLAMENTAR</a:t>
            </a:r>
            <a:endParaRPr sz="1100">
              <a:latin typeface="Arial MT"/>
              <a:cs typeface="Arial MT"/>
            </a:endParaRPr>
          </a:p>
          <a:p>
            <a:pPr marL="12700" marR="126364">
              <a:lnSpc>
                <a:spcPct val="143600"/>
              </a:lnSpc>
              <a:spcBef>
                <a:spcPts val="15"/>
              </a:spcBef>
            </a:pPr>
            <a:r>
              <a:rPr dirty="0" sz="1100">
                <a:latin typeface="Arial MT"/>
                <a:cs typeface="Arial MT"/>
              </a:rPr>
              <a:t>lotado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GABINETE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VEREADOR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BRUNO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ALMEIDA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SANTOS,</a:t>
            </a:r>
            <a:r>
              <a:rPr dirty="0" sz="1100" spc="25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retroagindo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seus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efeitos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partir </a:t>
            </a:r>
            <a:r>
              <a:rPr dirty="0" sz="1100">
                <a:latin typeface="Arial MT"/>
                <a:cs typeface="Arial MT"/>
              </a:rPr>
              <a:t>de </a:t>
            </a:r>
            <a:r>
              <a:rPr dirty="0" sz="1100" spc="-10">
                <a:latin typeface="Arial MT"/>
                <a:cs typeface="Arial MT"/>
              </a:rPr>
              <a:t>19/05/2025.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05"/>
              </a:spcBef>
            </a:pPr>
            <a:endParaRPr sz="1100">
              <a:latin typeface="Arial MT"/>
              <a:cs typeface="Arial MT"/>
            </a:endParaRPr>
          </a:p>
          <a:p>
            <a:pPr marL="12700" marR="275590">
              <a:lnSpc>
                <a:spcPct val="144500"/>
              </a:lnSpc>
            </a:pPr>
            <a:r>
              <a:rPr dirty="0" sz="1100" spc="-10" b="1">
                <a:latin typeface="Arial"/>
                <a:cs typeface="Arial"/>
              </a:rPr>
              <a:t>PORTARIA</a:t>
            </a:r>
            <a:r>
              <a:rPr dirty="0" sz="1100" spc="-5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Nº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200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/2025</a:t>
            </a:r>
            <a:r>
              <a:rPr dirty="0" sz="1100">
                <a:latin typeface="Arial MT"/>
                <a:cs typeface="Arial MT"/>
              </a:rPr>
              <a:t>,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Nomear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JOSE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PEDRO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CARDOSO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BARENCO</a:t>
            </a:r>
            <a:r>
              <a:rPr dirty="0" sz="1100" spc="2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Matr 3415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cargo </a:t>
            </a:r>
            <a:r>
              <a:rPr dirty="0" sz="1100">
                <a:latin typeface="Arial MT"/>
                <a:cs typeface="Arial MT"/>
              </a:rPr>
              <a:t>ASSESSOR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PARLAMENTAR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lotado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GABINETE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VEREADOR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BRUNO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ALMEIDA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SANTOS,</a:t>
            </a: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1100">
                <a:latin typeface="Arial MT"/>
                <a:cs typeface="Arial MT"/>
              </a:rPr>
              <a:t>retroagindo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seus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efeitos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 partir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19/05/2025.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20"/>
              </a:spcBef>
            </a:pPr>
            <a:endParaRPr sz="1100">
              <a:latin typeface="Arial MT"/>
              <a:cs typeface="Arial MT"/>
            </a:endParaRPr>
          </a:p>
          <a:p>
            <a:pPr marL="12700" marR="275590">
              <a:lnSpc>
                <a:spcPct val="144500"/>
              </a:lnSpc>
            </a:pPr>
            <a:r>
              <a:rPr dirty="0" sz="1100" spc="-10" b="1">
                <a:latin typeface="Arial"/>
                <a:cs typeface="Arial"/>
              </a:rPr>
              <a:t>PORTARIA</a:t>
            </a:r>
            <a:r>
              <a:rPr dirty="0" sz="1100" spc="-5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Nº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201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/2025</a:t>
            </a:r>
            <a:r>
              <a:rPr dirty="0" sz="1100">
                <a:latin typeface="Arial MT"/>
                <a:cs typeface="Arial MT"/>
              </a:rPr>
              <a:t>,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Nomear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MAURO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CESAR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SANTOS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CUNHA</a:t>
            </a:r>
            <a:r>
              <a:rPr dirty="0" sz="1100" spc="2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Matr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3416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cargo </a:t>
            </a:r>
            <a:r>
              <a:rPr dirty="0" sz="1100">
                <a:latin typeface="Arial MT"/>
                <a:cs typeface="Arial MT"/>
              </a:rPr>
              <a:t>ASSESSOR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PARLAMENTAR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lotado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GABINETE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VEREADOR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BRUNO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ALMEIDA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SANTOS,</a:t>
            </a: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1100">
                <a:latin typeface="Arial MT"/>
                <a:cs typeface="Arial MT"/>
              </a:rPr>
              <a:t>retroagindo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seus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efeitos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partir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19/05/2025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50">
                <a:latin typeface="Arial MT"/>
                <a:cs typeface="Arial MT"/>
              </a:rPr>
              <a:t>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10"/>
              </a:spcBef>
            </a:pPr>
            <a:endParaRPr sz="1100">
              <a:latin typeface="Arial MT"/>
              <a:cs typeface="Arial MT"/>
            </a:endParaRPr>
          </a:p>
          <a:p>
            <a:pPr algn="ctr" marL="22225">
              <a:lnSpc>
                <a:spcPct val="100000"/>
              </a:lnSpc>
            </a:pPr>
            <a:r>
              <a:rPr dirty="0" sz="1100">
                <a:latin typeface="Arial MT"/>
                <a:cs typeface="Arial MT"/>
              </a:rPr>
              <a:t>Seropédica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–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RJ,23de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maio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2025.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12368" y="7439654"/>
            <a:ext cx="2066289" cy="3556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ts val="1295"/>
              </a:lnSpc>
              <a:spcBef>
                <a:spcPts val="105"/>
              </a:spcBef>
            </a:pPr>
            <a:r>
              <a:rPr dirty="0" sz="1100" b="1">
                <a:latin typeface="Arial"/>
                <a:cs typeface="Arial"/>
              </a:rPr>
              <a:t>BRUNO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ALMEIDA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SANTOS</a:t>
            </a:r>
            <a:endParaRPr sz="1100">
              <a:latin typeface="Arial"/>
              <a:cs typeface="Arial"/>
            </a:endParaRPr>
          </a:p>
          <a:p>
            <a:pPr algn="ctr" marL="4445">
              <a:lnSpc>
                <a:spcPts val="1295"/>
              </a:lnSpc>
            </a:pPr>
            <a:r>
              <a:rPr dirty="0" sz="1100" spc="-10" b="1">
                <a:latin typeface="Arial"/>
                <a:cs typeface="Arial"/>
              </a:rPr>
              <a:t>Presidente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20972" y="7439654"/>
            <a:ext cx="2425065" cy="3556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295"/>
              </a:lnSpc>
              <a:spcBef>
                <a:spcPts val="105"/>
              </a:spcBef>
            </a:pPr>
            <a:r>
              <a:rPr dirty="0" sz="1100" b="1">
                <a:latin typeface="Arial"/>
                <a:cs typeface="Arial"/>
              </a:rPr>
              <a:t>MAXIMILIANO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OLIVEIRA</a:t>
            </a:r>
            <a:r>
              <a:rPr dirty="0" sz="1100" spc="-5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5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SOUZA</a:t>
            </a:r>
            <a:endParaRPr sz="1100">
              <a:latin typeface="Arial"/>
              <a:cs typeface="Arial"/>
            </a:endParaRPr>
          </a:p>
          <a:p>
            <a:pPr marL="654050">
              <a:lnSpc>
                <a:spcPts val="1295"/>
              </a:lnSpc>
            </a:pPr>
            <a:r>
              <a:rPr dirty="0" sz="1100" spc="-10" b="1">
                <a:latin typeface="Arial"/>
                <a:cs typeface="Arial"/>
              </a:rPr>
              <a:t>Vice-Presidente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02283" y="7922762"/>
            <a:ext cx="1889760" cy="3536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ts val="1290"/>
              </a:lnSpc>
              <a:spcBef>
                <a:spcPts val="105"/>
              </a:spcBef>
            </a:pPr>
            <a:r>
              <a:rPr dirty="0" sz="1100" b="1">
                <a:latin typeface="Arial"/>
                <a:cs typeface="Arial"/>
              </a:rPr>
              <a:t>SIDNEI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COUTINHO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PERRUT</a:t>
            </a:r>
            <a:endParaRPr sz="1100">
              <a:latin typeface="Arial"/>
              <a:cs typeface="Arial"/>
            </a:endParaRPr>
          </a:p>
          <a:p>
            <a:pPr algn="ctr" marL="635">
              <a:lnSpc>
                <a:spcPts val="1290"/>
              </a:lnSpc>
            </a:pPr>
            <a:r>
              <a:rPr dirty="0" sz="1100" b="1">
                <a:latin typeface="Arial"/>
                <a:cs typeface="Arial"/>
              </a:rPr>
              <a:t>Primeiro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Secretário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105147" y="7922762"/>
            <a:ext cx="2586355" cy="3536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ts val="1290"/>
              </a:lnSpc>
              <a:spcBef>
                <a:spcPts val="105"/>
              </a:spcBef>
            </a:pPr>
            <a:r>
              <a:rPr dirty="0" sz="1100" b="1">
                <a:latin typeface="Arial"/>
                <a:cs typeface="Arial"/>
              </a:rPr>
              <a:t>LUCIANA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ALVES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DAS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CHAGAS</a:t>
            </a:r>
            <a:endParaRPr sz="1100">
              <a:latin typeface="Arial"/>
              <a:cs typeface="Arial"/>
            </a:endParaRPr>
          </a:p>
          <a:p>
            <a:pPr algn="ctr" marL="3175">
              <a:lnSpc>
                <a:spcPts val="1290"/>
              </a:lnSpc>
            </a:pPr>
            <a:r>
              <a:rPr dirty="0" sz="1100" b="1">
                <a:latin typeface="Arial"/>
                <a:cs typeface="Arial"/>
              </a:rPr>
              <a:t>Segundo</a:t>
            </a:r>
            <a:r>
              <a:rPr dirty="0" sz="1100" spc="-7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Secretário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- 3 Portaria MAIO 02</dc:title>
  <dcterms:created xsi:type="dcterms:W3CDTF">2025-07-07T14:35:04Z</dcterms:created>
  <dcterms:modified xsi:type="dcterms:W3CDTF">2025-07-07T14:35:04Z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