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61644" y="10261093"/>
            <a:ext cx="1771014" cy="419100"/>
          </a:xfrm>
          <a:custGeom>
            <a:avLst/>
            <a:gdLst/>
            <a:ahLst/>
            <a:cxnLst/>
            <a:rect l="l" t="t" r="r" b="b"/>
            <a:pathLst>
              <a:path w="1771014" h="419100">
                <a:moveTo>
                  <a:pt x="1770888" y="0"/>
                </a:moveTo>
                <a:lnTo>
                  <a:pt x="0" y="0"/>
                </a:lnTo>
                <a:lnTo>
                  <a:pt x="0" y="419100"/>
                </a:lnTo>
                <a:lnTo>
                  <a:pt x="1770888" y="41910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hyperlink" Target="mailto:semop@seropedica.rj.gov.br" TargetMode="External"/><Relationship Id="rId4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9719" y="10338811"/>
            <a:ext cx="1108710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050"/>
              </a:lnSpc>
            </a:pPr>
            <a:r>
              <a:rPr dirty="0" sz="1100" i="1">
                <a:latin typeface="Calibri"/>
                <a:cs typeface="Calibri"/>
              </a:rPr>
              <a:t>Rua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UBE,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nº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01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-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spc="-25" i="1">
                <a:latin typeface="Calibri"/>
                <a:cs typeface="Calibri"/>
              </a:rPr>
              <a:t>Ca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676251" y="10338811"/>
            <a:ext cx="111125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050"/>
              </a:lnSpc>
            </a:pPr>
            <a:r>
              <a:rPr dirty="0" sz="1100" spc="-50" i="1">
                <a:latin typeface="Calibri"/>
                <a:cs typeface="Calibri"/>
              </a:rPr>
              <a:t>m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867155" y="9849611"/>
            <a:ext cx="4176395" cy="835660"/>
            <a:chOff x="867155" y="9849611"/>
            <a:chExt cx="4176395" cy="835660"/>
          </a:xfrm>
        </p:grpSpPr>
        <p:sp>
          <p:nvSpPr>
            <p:cNvPr id="5" name="object 5" descr=""/>
            <p:cNvSpPr/>
            <p:nvPr/>
          </p:nvSpPr>
          <p:spPr>
            <a:xfrm>
              <a:off x="867156" y="9849612"/>
              <a:ext cx="4171315" cy="830580"/>
            </a:xfrm>
            <a:custGeom>
              <a:avLst/>
              <a:gdLst/>
              <a:ahLst/>
              <a:cxnLst/>
              <a:rect l="l" t="t" r="r" b="b"/>
              <a:pathLst>
                <a:path w="4171315" h="830579">
                  <a:moveTo>
                    <a:pt x="4171188" y="411480"/>
                  </a:moveTo>
                  <a:lnTo>
                    <a:pt x="1865376" y="411480"/>
                  </a:lnTo>
                  <a:lnTo>
                    <a:pt x="1865376" y="294132"/>
                  </a:lnTo>
                  <a:lnTo>
                    <a:pt x="1865376" y="0"/>
                  </a:lnTo>
                  <a:lnTo>
                    <a:pt x="0" y="0"/>
                  </a:lnTo>
                  <a:lnTo>
                    <a:pt x="0" y="704088"/>
                  </a:lnTo>
                  <a:lnTo>
                    <a:pt x="961644" y="704088"/>
                  </a:lnTo>
                  <a:lnTo>
                    <a:pt x="961644" y="713232"/>
                  </a:lnTo>
                  <a:lnTo>
                    <a:pt x="1865376" y="713232"/>
                  </a:lnTo>
                  <a:lnTo>
                    <a:pt x="1865376" y="830580"/>
                  </a:lnTo>
                  <a:lnTo>
                    <a:pt x="4171188" y="830580"/>
                  </a:lnTo>
                  <a:lnTo>
                    <a:pt x="4171188" y="4114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2732532" y="10261092"/>
              <a:ext cx="2306320" cy="419100"/>
            </a:xfrm>
            <a:custGeom>
              <a:avLst/>
              <a:gdLst/>
              <a:ahLst/>
              <a:cxnLst/>
              <a:rect l="l" t="t" r="r" b="b"/>
              <a:pathLst>
                <a:path w="2306320" h="419100">
                  <a:moveTo>
                    <a:pt x="0" y="419100"/>
                  </a:moveTo>
                  <a:lnTo>
                    <a:pt x="2305812" y="419100"/>
                  </a:lnTo>
                  <a:lnTo>
                    <a:pt x="2305812" y="0"/>
                  </a:lnTo>
                  <a:lnTo>
                    <a:pt x="0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1163827" y="296666"/>
            <a:ext cx="2401570" cy="560705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2700" marR="5080">
              <a:lnSpc>
                <a:spcPct val="96300"/>
              </a:lnSpc>
              <a:spcBef>
                <a:spcPts val="150"/>
              </a:spcBef>
            </a:pPr>
            <a:r>
              <a:rPr dirty="0" sz="1200">
                <a:latin typeface="Arial MT"/>
                <a:cs typeface="Arial MT"/>
              </a:rPr>
              <a:t>Estado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 Rio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Janeiro</a:t>
            </a:r>
            <a:r>
              <a:rPr dirty="0" sz="1200" spc="5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Seropédica </a:t>
            </a:r>
            <a:r>
              <a:rPr dirty="0" sz="1200">
                <a:latin typeface="Arial MT"/>
                <a:cs typeface="Arial MT"/>
              </a:rPr>
              <a:t>Gabinete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 </a:t>
            </a:r>
            <a:r>
              <a:rPr dirty="0" sz="1200" spc="-10">
                <a:latin typeface="Arial MT"/>
                <a:cs typeface="Arial MT"/>
              </a:rPr>
              <a:t>Prefeito</a:t>
            </a:r>
            <a:endParaRPr sz="1200">
              <a:latin typeface="Arial MT"/>
              <a:cs typeface="Arial MT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6135" y="196596"/>
            <a:ext cx="673607" cy="664463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889508" y="3212086"/>
            <a:ext cx="5698490" cy="602424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2700" marR="5715">
              <a:lnSpc>
                <a:spcPct val="143700"/>
              </a:lnSpc>
              <a:spcBef>
                <a:spcPts val="105"/>
              </a:spcBef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MUNICÍPIO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uso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suas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pela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legislação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vigente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a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contratos;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143600"/>
              </a:lnSpc>
              <a:spcBef>
                <a:spcPts val="790"/>
              </a:spcBef>
            </a:pPr>
            <a:r>
              <a:rPr dirty="0" sz="1200" b="1">
                <a:latin typeface="Times New Roman"/>
                <a:cs typeface="Times New Roman"/>
              </a:rPr>
              <a:t>Art.1º</a:t>
            </a:r>
            <a:r>
              <a:rPr dirty="0" sz="1200" spc="459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DESIGNAR</a:t>
            </a:r>
            <a:r>
              <a:rPr dirty="0" sz="1200" spc="45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4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4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</a:t>
            </a:r>
            <a:r>
              <a:rPr dirty="0" sz="1200" spc="45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relacionados</a:t>
            </a:r>
            <a:r>
              <a:rPr dirty="0" sz="1200" spc="4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4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4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4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459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número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038/2022,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tramitou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processo </a:t>
            </a:r>
            <a:r>
              <a:rPr dirty="0" sz="1200">
                <a:latin typeface="Times New Roman"/>
                <a:cs typeface="Times New Roman"/>
              </a:rPr>
              <a:t>administrativo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número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16965/2022,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cujo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objeto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é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PRESTAÇÃO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SERVIÇOS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LOCAÇÃO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MATERIAL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SERVIÇOS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SISTEMA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SEGURANÇA</a:t>
            </a:r>
            <a:endParaRPr sz="1200">
              <a:latin typeface="Times New Roman"/>
              <a:cs typeface="Times New Roman"/>
            </a:endParaRPr>
          </a:p>
          <a:p>
            <a:pPr algn="just" marL="12700" marR="6985">
              <a:lnSpc>
                <a:spcPct val="143300"/>
              </a:lnSpc>
              <a:spcBef>
                <a:spcPts val="15"/>
              </a:spcBef>
            </a:pP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ATRAVÉS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VIDEOMONITORAMENTO,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atender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Segurança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Ordem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Pública.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5"/>
              </a:spcBef>
            </a:pPr>
            <a:endParaRPr sz="1200">
              <a:latin typeface="Times New Roman"/>
              <a:cs typeface="Times New Roman"/>
            </a:endParaRPr>
          </a:p>
          <a:p>
            <a:pPr marL="469265" indent="-227965">
              <a:lnSpc>
                <a:spcPct val="100000"/>
              </a:lnSpc>
              <a:buFont typeface="Symbol"/>
              <a:buChar char=""/>
              <a:tabLst>
                <a:tab pos="469265" algn="l"/>
              </a:tabLst>
            </a:pPr>
            <a:r>
              <a:rPr dirty="0" sz="1200" b="1">
                <a:latin typeface="Times New Roman"/>
                <a:cs typeface="Times New Roman"/>
              </a:rPr>
              <a:t>Regina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Maria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Conceição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Ferrari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mat.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290433507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PMS</a:t>
            </a:r>
            <a:endParaRPr sz="1200">
              <a:latin typeface="Times New Roman"/>
              <a:cs typeface="Times New Roman"/>
            </a:endParaRPr>
          </a:p>
          <a:p>
            <a:pPr marL="469265" indent="-227965">
              <a:lnSpc>
                <a:spcPct val="100000"/>
              </a:lnSpc>
              <a:spcBef>
                <a:spcPts val="720"/>
              </a:spcBef>
              <a:buFont typeface="Symbol"/>
              <a:buChar char=""/>
              <a:tabLst>
                <a:tab pos="469265" algn="l"/>
              </a:tabLst>
            </a:pPr>
            <a:r>
              <a:rPr dirty="0" sz="1200" b="1">
                <a:latin typeface="Times New Roman"/>
                <a:cs typeface="Times New Roman"/>
              </a:rPr>
              <a:t>Isadora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Ribeiro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Torres - mat.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290344508 </a:t>
            </a:r>
            <a:r>
              <a:rPr dirty="0" sz="1200" spc="-25" b="1">
                <a:latin typeface="Times New Roman"/>
                <a:cs typeface="Times New Roman"/>
              </a:rPr>
              <a:t>PMS</a:t>
            </a:r>
            <a:endParaRPr sz="1200">
              <a:latin typeface="Times New Roman"/>
              <a:cs typeface="Times New Roman"/>
            </a:endParaRPr>
          </a:p>
          <a:p>
            <a:pPr marL="469265" indent="-227965">
              <a:lnSpc>
                <a:spcPct val="100000"/>
              </a:lnSpc>
              <a:spcBef>
                <a:spcPts val="720"/>
              </a:spcBef>
              <a:buFont typeface="Symbol"/>
              <a:buChar char=""/>
              <a:tabLst>
                <a:tab pos="469265" algn="l"/>
              </a:tabLst>
            </a:pPr>
            <a:r>
              <a:rPr dirty="0" sz="1200" b="1">
                <a:latin typeface="Times New Roman"/>
                <a:cs typeface="Times New Roman"/>
              </a:rPr>
              <a:t>José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Marcos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Paes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 Souza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mat.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290344506 </a:t>
            </a:r>
            <a:r>
              <a:rPr dirty="0" sz="1200" spc="-25" b="1">
                <a:latin typeface="Times New Roman"/>
                <a:cs typeface="Times New Roman"/>
              </a:rPr>
              <a:t>PMS</a:t>
            </a:r>
            <a:endParaRPr sz="1200">
              <a:latin typeface="Times New Roman"/>
              <a:cs typeface="Times New Roman"/>
            </a:endParaRPr>
          </a:p>
          <a:p>
            <a:pPr marL="12700" marR="7620">
              <a:lnSpc>
                <a:spcPct val="143300"/>
              </a:lnSpc>
              <a:spcBef>
                <a:spcPts val="78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3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34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03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maio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2025,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revogadas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as </a:t>
            </a:r>
            <a:r>
              <a:rPr dirty="0" sz="1200">
                <a:latin typeface="Times New Roman"/>
                <a:cs typeface="Times New Roman"/>
              </a:rPr>
              <a:t>disposições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contrário.</a:t>
            </a:r>
            <a:endParaRPr sz="1200">
              <a:latin typeface="Times New Roman"/>
              <a:cs typeface="Times New Roman"/>
            </a:endParaRPr>
          </a:p>
          <a:p>
            <a:pPr marL="460375" marR="3166745" indent="-269875">
              <a:lnSpc>
                <a:spcPct val="198300"/>
              </a:lnSpc>
              <a:spcBef>
                <a:spcPts val="25"/>
              </a:spcBef>
            </a:pPr>
            <a:r>
              <a:rPr dirty="0" sz="1200" spc="-10">
                <a:latin typeface="Times New Roman"/>
                <a:cs typeface="Times New Roman"/>
              </a:rPr>
              <a:t>Registre-</a:t>
            </a:r>
            <a:r>
              <a:rPr dirty="0" sz="1200">
                <a:latin typeface="Times New Roman"/>
                <a:cs typeface="Times New Roman"/>
              </a:rPr>
              <a:t>se,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Publique-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Cumpra-</a:t>
            </a:r>
            <a:r>
              <a:rPr dirty="0" sz="1200" spc="-25">
                <a:latin typeface="Times New Roman"/>
                <a:cs typeface="Times New Roman"/>
              </a:rPr>
              <a:t>se. </a:t>
            </a: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29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maio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90"/>
              </a:spcBef>
            </a:pPr>
            <a:endParaRPr sz="1200">
              <a:latin typeface="Times New Roman"/>
              <a:cs typeface="Times New Roman"/>
            </a:endParaRPr>
          </a:p>
          <a:p>
            <a:pPr algn="ctr" marL="446405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</a:t>
            </a:r>
            <a:endParaRPr sz="1200">
              <a:latin typeface="Times New Roman"/>
              <a:cs typeface="Times New Roman"/>
            </a:endParaRPr>
          </a:p>
          <a:p>
            <a:pPr algn="ctr" marL="445134">
              <a:lnSpc>
                <a:spcPct val="100000"/>
              </a:lnSpc>
              <a:spcBef>
                <a:spcPts val="855"/>
              </a:spcBef>
            </a:pP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677774" y="10338811"/>
            <a:ext cx="1757680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050"/>
              </a:lnSpc>
            </a:pPr>
            <a:r>
              <a:rPr dirty="0" sz="1100" i="1">
                <a:latin typeface="Calibri"/>
                <a:cs typeface="Calibri"/>
              </a:rPr>
              <a:t>mpus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da UFRRJ -</a:t>
            </a:r>
            <a:r>
              <a:rPr dirty="0" sz="1100" spc="10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</a:rPr>
              <a:t>Seropédica-</a:t>
            </a:r>
            <a:r>
              <a:rPr dirty="0" sz="1100" spc="-35" i="1">
                <a:latin typeface="Calibri"/>
                <a:cs typeface="Calibri"/>
              </a:rPr>
              <a:t>RJ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46480" y="10461746"/>
            <a:ext cx="3077845" cy="193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i="1">
                <a:latin typeface="Calibri"/>
                <a:cs typeface="Calibri"/>
              </a:rPr>
              <a:t>CEP:</a:t>
            </a:r>
            <a:r>
              <a:rPr dirty="0" sz="1100" spc="-10" i="1">
                <a:latin typeface="Calibri"/>
                <a:cs typeface="Calibri"/>
              </a:rPr>
              <a:t> 23897-</a:t>
            </a:r>
            <a:r>
              <a:rPr dirty="0" sz="1100" i="1">
                <a:latin typeface="Calibri"/>
                <a:cs typeface="Calibri"/>
              </a:rPr>
              <a:t>010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-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</a:rPr>
              <a:t>E-</a:t>
            </a:r>
            <a:r>
              <a:rPr dirty="0" sz="1100" i="1">
                <a:latin typeface="Calibri"/>
                <a:cs typeface="Calibri"/>
              </a:rPr>
              <a:t>mail: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  <a:hlinkClick r:id="rId3"/>
              </a:rPr>
              <a:t>semop@seropedica.rj.gov.br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2732532" y="9849611"/>
            <a:ext cx="2733040" cy="713740"/>
          </a:xfrm>
          <a:custGeom>
            <a:avLst/>
            <a:gdLst/>
            <a:ahLst/>
            <a:cxnLst/>
            <a:rect l="l" t="t" r="r" b="b"/>
            <a:pathLst>
              <a:path w="2733040" h="713740">
                <a:moveTo>
                  <a:pt x="2732532" y="713232"/>
                </a:moveTo>
                <a:lnTo>
                  <a:pt x="0" y="713232"/>
                </a:lnTo>
                <a:lnTo>
                  <a:pt x="0" y="0"/>
                </a:lnTo>
                <a:lnTo>
                  <a:pt x="2732532" y="0"/>
                </a:lnTo>
                <a:lnTo>
                  <a:pt x="2732532" y="71323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 txBox="1"/>
          <p:nvPr/>
        </p:nvSpPr>
        <p:spPr>
          <a:xfrm>
            <a:off x="2913380" y="1313174"/>
            <a:ext cx="165100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PORTARIA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507/2025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410203" y="1960881"/>
            <a:ext cx="3175635" cy="81534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2700" marR="5080">
              <a:lnSpc>
                <a:spcPct val="143800"/>
              </a:lnSpc>
              <a:spcBef>
                <a:spcPts val="105"/>
              </a:spcBef>
              <a:tabLst>
                <a:tab pos="1575435" algn="l"/>
                <a:tab pos="2950845" algn="l"/>
              </a:tabLst>
            </a:pPr>
            <a:r>
              <a:rPr dirty="0" sz="1200" spc="-10" b="1">
                <a:latin typeface="Times New Roman"/>
                <a:cs typeface="Times New Roman"/>
              </a:rPr>
              <a:t>ESTABELECE</a:t>
            </a:r>
            <a:r>
              <a:rPr dirty="0" sz="1200" b="1">
                <a:latin typeface="Times New Roman"/>
                <a:cs typeface="Times New Roman"/>
              </a:rPr>
              <a:t>	</a:t>
            </a:r>
            <a:r>
              <a:rPr dirty="0" sz="1200" spc="-10" b="1">
                <a:latin typeface="Times New Roman"/>
                <a:cs typeface="Times New Roman"/>
              </a:rPr>
              <a:t>COMISSÃO</a:t>
            </a:r>
            <a:r>
              <a:rPr dirty="0" sz="1200" b="1">
                <a:latin typeface="Times New Roman"/>
                <a:cs typeface="Times New Roman"/>
              </a:rPr>
              <a:t>	</a:t>
            </a:r>
            <a:r>
              <a:rPr dirty="0" sz="1200" spc="-25" b="1">
                <a:latin typeface="Times New Roman"/>
                <a:cs typeface="Times New Roman"/>
              </a:rPr>
              <a:t>DE </a:t>
            </a:r>
            <a:r>
              <a:rPr dirty="0" sz="1200" b="1">
                <a:latin typeface="Times New Roman"/>
                <a:cs typeface="Times New Roman"/>
              </a:rPr>
              <a:t>FISCALIZAÇÃO</a:t>
            </a:r>
            <a:r>
              <a:rPr dirty="0" sz="1200" spc="10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DO</a:t>
            </a:r>
            <a:r>
              <a:rPr dirty="0" sz="1200" spc="11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CUMPRIMENTO</a:t>
            </a:r>
            <a:r>
              <a:rPr dirty="0" sz="1200" spc="100" b="1">
                <a:latin typeface="Times New Roman"/>
                <a:cs typeface="Times New Roman"/>
              </a:rPr>
              <a:t>  </a:t>
            </a:r>
            <a:r>
              <a:rPr dirty="0" sz="1200" spc="-25" b="1">
                <a:latin typeface="Times New Roman"/>
                <a:cs typeface="Times New Roman"/>
              </a:rPr>
              <a:t>DO </a:t>
            </a:r>
            <a:r>
              <a:rPr dirty="0" sz="1200" b="1">
                <a:latin typeface="Times New Roman"/>
                <a:cs typeface="Times New Roman"/>
              </a:rPr>
              <a:t>CONTRATO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038/2022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15" name="object 1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943600" y="190500"/>
            <a:ext cx="1112519" cy="72847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- 5 nomeação comissão fiscalização - 29.05.25</dc:title>
  <dcterms:created xsi:type="dcterms:W3CDTF">2025-07-07T18:37:45Z</dcterms:created>
  <dcterms:modified xsi:type="dcterms:W3CDTF">2025-07-07T18:37:45Z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