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195575" y="951079"/>
            <a:ext cx="279654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31165">
              <a:lnSpc>
                <a:spcPct val="110000"/>
              </a:lnSpc>
              <a:spcBef>
                <a:spcPts val="100"/>
              </a:spcBef>
            </a:pPr>
            <a:r>
              <a:rPr dirty="0" sz="1400" i="1">
                <a:latin typeface="Arial"/>
                <a:cs typeface="Arial"/>
              </a:rPr>
              <a:t>Estado</a:t>
            </a:r>
            <a:r>
              <a:rPr dirty="0" sz="1400" spc="5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do</a:t>
            </a:r>
            <a:r>
              <a:rPr dirty="0" sz="1400" spc="-1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Rio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de</a:t>
            </a:r>
            <a:r>
              <a:rPr dirty="0" sz="1400" spc="-10" i="1">
                <a:latin typeface="Arial"/>
                <a:cs typeface="Arial"/>
              </a:rPr>
              <a:t> Janeiro </a:t>
            </a:r>
            <a:r>
              <a:rPr dirty="0" sz="1400" i="1">
                <a:latin typeface="Arial"/>
                <a:cs typeface="Arial"/>
              </a:rPr>
              <a:t>Prefeitura</a:t>
            </a:r>
            <a:r>
              <a:rPr dirty="0" sz="1400" spc="-25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Municipal</a:t>
            </a:r>
            <a:r>
              <a:rPr dirty="0" sz="1400" spc="-15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de</a:t>
            </a:r>
            <a:r>
              <a:rPr dirty="0" sz="1400" spc="-15" i="1">
                <a:latin typeface="Arial"/>
                <a:cs typeface="Arial"/>
              </a:rPr>
              <a:t> </a:t>
            </a:r>
            <a:r>
              <a:rPr dirty="0" sz="1400" spc="-10" i="1">
                <a:latin typeface="Arial"/>
                <a:cs typeface="Arial"/>
              </a:rPr>
              <a:t>Seropédica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1950206"/>
            <a:ext cx="266446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Calibri"/>
                <a:cs typeface="Calibri"/>
              </a:rPr>
              <a:t>PORTARIA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Nº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524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06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junho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20" b="1">
                <a:latin typeface="Calibri"/>
                <a:cs typeface="Calibri"/>
              </a:rPr>
              <a:t>2025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2599437"/>
            <a:ext cx="5429250" cy="6686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17100"/>
              </a:lnSpc>
              <a:spcBef>
                <a:spcPts val="105"/>
              </a:spcBef>
            </a:pPr>
            <a:r>
              <a:rPr dirty="0" sz="1200" b="1">
                <a:latin typeface="Calibri"/>
                <a:cs typeface="Calibri"/>
              </a:rPr>
              <a:t>O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PREFEITO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MUNICIPAL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SEROPÉDICA,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Estado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Rio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Janeiro,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no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uso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 </a:t>
            </a:r>
            <a:r>
              <a:rPr dirty="0" sz="1200" spc="-20" b="1">
                <a:latin typeface="Calibri"/>
                <a:cs typeface="Calibri"/>
              </a:rPr>
              <a:t>suas </a:t>
            </a:r>
            <a:r>
              <a:rPr dirty="0" sz="1200" b="1">
                <a:latin typeface="Calibri"/>
                <a:cs typeface="Calibri"/>
              </a:rPr>
              <a:t>atribuições</a:t>
            </a:r>
            <a:r>
              <a:rPr dirty="0" sz="1200" spc="6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que</a:t>
            </a:r>
            <a:r>
              <a:rPr dirty="0" sz="1200" spc="6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lhe</a:t>
            </a:r>
            <a:r>
              <a:rPr dirty="0" sz="1200" spc="7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são</a:t>
            </a:r>
            <a:r>
              <a:rPr dirty="0" sz="1200" spc="6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conferidas,</a:t>
            </a:r>
            <a:r>
              <a:rPr dirty="0" sz="1200" spc="6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na</a:t>
            </a:r>
            <a:r>
              <a:rPr dirty="0" sz="1200" spc="6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forma</a:t>
            </a:r>
            <a:r>
              <a:rPr dirty="0" sz="1200" spc="5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</a:t>
            </a:r>
            <a:r>
              <a:rPr dirty="0" sz="1200" spc="7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6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91,</a:t>
            </a:r>
            <a:r>
              <a:rPr dirty="0" sz="1200" spc="7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incisos</a:t>
            </a:r>
            <a:r>
              <a:rPr dirty="0" sz="1200" spc="6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II,</a:t>
            </a:r>
            <a:r>
              <a:rPr dirty="0" sz="1200" spc="7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</a:t>
            </a:r>
            <a:r>
              <a:rPr dirty="0" sz="1200" spc="6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Lei</a:t>
            </a:r>
            <a:r>
              <a:rPr dirty="0" sz="1200" spc="5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027/97,</a:t>
            </a:r>
            <a:r>
              <a:rPr dirty="0" sz="1200" spc="75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de </a:t>
            </a:r>
            <a:r>
              <a:rPr dirty="0" sz="1200" b="1">
                <a:latin typeface="Calibri"/>
                <a:cs typeface="Calibri"/>
              </a:rPr>
              <a:t>30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Junho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1997,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Lei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Orgânica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Município</a:t>
            </a:r>
            <a:r>
              <a:rPr dirty="0" sz="1200" spc="-10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67816" y="4393185"/>
            <a:ext cx="5050155" cy="10953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17100"/>
              </a:lnSpc>
              <a:spcBef>
                <a:spcPts val="90"/>
              </a:spcBef>
            </a:pPr>
            <a:r>
              <a:rPr dirty="0" sz="1200">
                <a:latin typeface="Calibri"/>
                <a:cs typeface="Calibri"/>
              </a:rPr>
              <a:t>Conceder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conformidade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23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n°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11/1997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(Regime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Único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dos </a:t>
            </a:r>
            <a:r>
              <a:rPr dirty="0" sz="1200">
                <a:latin typeface="Calibri"/>
                <a:cs typeface="Calibri"/>
              </a:rPr>
              <a:t>Servidores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Município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Seropédica)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41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Constituição </a:t>
            </a:r>
            <a:r>
              <a:rPr dirty="0" sz="1200" spc="-25">
                <a:latin typeface="Calibri"/>
                <a:cs typeface="Calibri"/>
              </a:rPr>
              <a:t>da </a:t>
            </a:r>
            <a:r>
              <a:rPr dirty="0" sz="1200">
                <a:latin typeface="Calibri"/>
                <a:cs typeface="Calibri"/>
              </a:rPr>
              <a:t>República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Federativa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Brasil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ESTABILIDADE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funcionário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abaixo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discriminado, </a:t>
            </a:r>
            <a:r>
              <a:rPr dirty="0" sz="1200">
                <a:latin typeface="Calibri"/>
                <a:cs typeface="Calibri"/>
              </a:rPr>
              <a:t>admitido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Julho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2021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através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Concurso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tendo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seus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efeitos </a:t>
            </a:r>
            <a:r>
              <a:rPr dirty="0" sz="1200">
                <a:latin typeface="Calibri"/>
                <a:cs typeface="Calibri"/>
              </a:rPr>
              <a:t>retroagidos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01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julho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2024.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1008888" y="5981700"/>
          <a:ext cx="5573395" cy="3848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2047239"/>
                <a:gridCol w="1372234"/>
                <a:gridCol w="1373505"/>
              </a:tblGrid>
              <a:tr h="191770">
                <a:tc>
                  <a:txBody>
                    <a:bodyPr/>
                    <a:lstStyle/>
                    <a:p>
                      <a:pPr marL="68580">
                        <a:lnSpc>
                          <a:spcPts val="1405"/>
                        </a:lnSpc>
                      </a:pPr>
                      <a:r>
                        <a:rPr dirty="0" sz="1200" spc="-10" b="1">
                          <a:latin typeface="Calibri"/>
                          <a:cs typeface="Calibri"/>
                        </a:rPr>
                        <a:t>Matr.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1405"/>
                        </a:lnSpc>
                      </a:pPr>
                      <a:r>
                        <a:rPr dirty="0" sz="1200" spc="-20" b="1">
                          <a:latin typeface="Calibri"/>
                          <a:cs typeface="Calibri"/>
                        </a:rPr>
                        <a:t>Nome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405"/>
                        </a:lnSpc>
                      </a:pPr>
                      <a:r>
                        <a:rPr dirty="0" sz="1200" spc="-10" b="1">
                          <a:latin typeface="Calibri"/>
                          <a:cs typeface="Calibri"/>
                        </a:rPr>
                        <a:t>Cargo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405"/>
                        </a:lnSpc>
                      </a:pPr>
                      <a:r>
                        <a:rPr dirty="0" sz="1200" spc="-10" b="1">
                          <a:latin typeface="Calibri"/>
                          <a:cs typeface="Calibri"/>
                        </a:rPr>
                        <a:t>Admissão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68580">
                        <a:lnSpc>
                          <a:spcPts val="1405"/>
                        </a:lnSpc>
                      </a:pPr>
                      <a:r>
                        <a:rPr dirty="0" sz="1200" spc="-10">
                          <a:latin typeface="Calibri"/>
                          <a:cs typeface="Calibri"/>
                        </a:rPr>
                        <a:t>18706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405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GISELI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NEVES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SANTOS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405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ZELADOR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ESCOLAR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405"/>
                        </a:lnSpc>
                      </a:pPr>
                      <a:r>
                        <a:rPr dirty="0" sz="1200" spc="-10">
                          <a:latin typeface="Calibri"/>
                          <a:cs typeface="Calibri"/>
                        </a:rPr>
                        <a:t>01/07/2021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4172" y="624840"/>
            <a:ext cx="864107" cy="1001683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3782059" y="6729469"/>
            <a:ext cx="271208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Calibri"/>
                <a:cs typeface="Calibri"/>
              </a:rPr>
              <a:t>Registre-</a:t>
            </a:r>
            <a:r>
              <a:rPr dirty="0" sz="1400">
                <a:latin typeface="Calibri"/>
                <a:cs typeface="Calibri"/>
              </a:rPr>
              <a:t>se,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Publique-</a:t>
            </a:r>
            <a:r>
              <a:rPr dirty="0" sz="1400">
                <a:latin typeface="Calibri"/>
                <a:cs typeface="Calibri"/>
              </a:rPr>
              <a:t>se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Cumpra-</a:t>
            </a:r>
            <a:r>
              <a:rPr dirty="0" sz="1400" spc="-25">
                <a:latin typeface="Calibri"/>
                <a:cs typeface="Calibri"/>
              </a:rPr>
              <a:t>se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48788" y="8572602"/>
            <a:ext cx="2066925" cy="528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31775" marR="5080" indent="-219710">
              <a:lnSpc>
                <a:spcPct val="117900"/>
              </a:lnSpc>
              <a:spcBef>
                <a:spcPts val="95"/>
              </a:spcBef>
            </a:pPr>
            <a:r>
              <a:rPr dirty="0" sz="1400" b="1">
                <a:latin typeface="Calibri"/>
                <a:cs typeface="Calibri"/>
              </a:rPr>
              <a:t>LUCAS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DUTRA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SANTOS </a:t>
            </a:r>
            <a:r>
              <a:rPr dirty="0" sz="1400" b="1">
                <a:latin typeface="Calibri"/>
                <a:cs typeface="Calibri"/>
              </a:rPr>
              <a:t>PREFEITO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30239" y="694943"/>
            <a:ext cx="1414271" cy="877823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5862320" y="3742430"/>
            <a:ext cx="63182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Calibri"/>
                <a:cs typeface="Calibri"/>
              </a:rPr>
              <a:t>RESOLVE: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- 1 portaria probatorio</dc:title>
  <dcterms:created xsi:type="dcterms:W3CDTF">2025-07-07T19:01:32Z</dcterms:created>
  <dcterms:modified xsi:type="dcterms:W3CDTF">2025-07-07T19:01:32Z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