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986788" y="199129"/>
            <a:ext cx="2358390" cy="52133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>
              <a:lnSpc>
                <a:spcPct val="97700"/>
              </a:lnSpc>
              <a:spcBef>
                <a:spcPts val="135"/>
              </a:spcBef>
            </a:pPr>
            <a:r>
              <a:rPr dirty="0" sz="1100" b="1">
                <a:latin typeface="Arial"/>
                <a:cs typeface="Arial"/>
              </a:rPr>
              <a:t>Estado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Janeiro</a:t>
            </a:r>
            <a:r>
              <a:rPr dirty="0" sz="1100" spc="5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Seropédica </a:t>
            </a:r>
            <a:r>
              <a:rPr dirty="0" sz="1100" b="1">
                <a:latin typeface="Arial"/>
                <a:cs typeface="Arial"/>
              </a:rPr>
              <a:t>Gabinete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Prefeito</a:t>
            </a:r>
            <a:endParaRPr sz="11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4108" y="147027"/>
            <a:ext cx="728082" cy="71324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7816" y="1316222"/>
            <a:ext cx="5427980" cy="8126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A1C1C"/>
                </a:solidFill>
                <a:latin typeface="Times New Roman"/>
                <a:cs typeface="Times New Roman"/>
              </a:rPr>
              <a:t>PORTARIA</a:t>
            </a:r>
            <a:r>
              <a:rPr dirty="0" sz="1200" spc="-10" b="1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A1C1C"/>
                </a:solidFill>
                <a:latin typeface="Times New Roman"/>
                <a:cs typeface="Times New Roman"/>
              </a:rPr>
              <a:t>Nº</a:t>
            </a:r>
            <a:r>
              <a:rPr dirty="0" sz="1200" spc="-20" b="1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1A1C1C"/>
                </a:solidFill>
                <a:latin typeface="Times New Roman"/>
                <a:cs typeface="Times New Roman"/>
              </a:rPr>
              <a:t>544/2025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Assunto:</a:t>
            </a:r>
            <a:r>
              <a:rPr dirty="0" sz="1200" b="1">
                <a:solidFill>
                  <a:srgbClr val="1A1C1C"/>
                </a:solidFill>
                <a:latin typeface="Times New Roman"/>
                <a:cs typeface="Times New Roman"/>
              </a:rPr>
              <a:t>ComissãoMultissetorial</a:t>
            </a:r>
            <a:r>
              <a:rPr dirty="0" sz="1200" spc="105" b="1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110" b="1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A1C1C"/>
                </a:solidFill>
                <a:latin typeface="Times New Roman"/>
                <a:cs typeface="Times New Roman"/>
              </a:rPr>
              <a:t>Governança</a:t>
            </a:r>
            <a:r>
              <a:rPr dirty="0" sz="1200" spc="105" b="1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A1C1C"/>
                </a:solidFill>
                <a:latin typeface="Times New Roman"/>
                <a:cs typeface="Times New Roman"/>
              </a:rPr>
              <a:t>em</a:t>
            </a:r>
            <a:r>
              <a:rPr dirty="0" sz="1200" spc="95" b="1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A1C1C"/>
                </a:solidFill>
                <a:latin typeface="Times New Roman"/>
                <a:cs typeface="Times New Roman"/>
              </a:rPr>
              <a:t>LGPD</a:t>
            </a:r>
            <a:r>
              <a:rPr dirty="0" sz="1200" spc="95" b="1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no</a:t>
            </a:r>
            <a:r>
              <a:rPr dirty="0" sz="1200" spc="10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âmbito</a:t>
            </a:r>
            <a:r>
              <a:rPr dirty="0" sz="1200" spc="10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1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Prefeitura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</a:t>
            </a:r>
            <a:r>
              <a:rPr dirty="0" sz="1200" spc="17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PREFEITO</a:t>
            </a:r>
            <a:r>
              <a:rPr dirty="0" sz="1200" spc="18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1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18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SEROPÉDICA,</a:t>
            </a:r>
            <a:r>
              <a:rPr dirty="0" sz="1200" spc="17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no</a:t>
            </a:r>
            <a:r>
              <a:rPr dirty="0" sz="1200" spc="18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uso</a:t>
            </a:r>
            <a:r>
              <a:rPr dirty="0" sz="1200" spc="18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17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suas</a:t>
            </a:r>
            <a:r>
              <a:rPr dirty="0" sz="1200" spc="17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atribuições</a:t>
            </a:r>
            <a:r>
              <a:rPr dirty="0" sz="1200" spc="17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legais</a:t>
            </a:r>
            <a:r>
              <a:rPr dirty="0" sz="1200" spc="19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50">
                <a:solidFill>
                  <a:srgbClr val="1A1C1C"/>
                </a:solidFill>
                <a:latin typeface="Times New Roman"/>
                <a:cs typeface="Times New Roman"/>
              </a:rPr>
              <a:t>e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considerando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disposto</a:t>
            </a:r>
            <a:r>
              <a:rPr dirty="0" sz="1200" spc="24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na</a:t>
            </a:r>
            <a:r>
              <a:rPr dirty="0" sz="1200" spc="24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Lei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nº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13.709,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14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agosto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2018</a:t>
            </a:r>
            <a:r>
              <a:rPr dirty="0" sz="1200" spc="2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(Lei</a:t>
            </a:r>
            <a:r>
              <a:rPr dirty="0" sz="1200" spc="24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Geral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de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Proteção</a:t>
            </a:r>
            <a:r>
              <a:rPr dirty="0" sz="1200" spc="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Pessoais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-</a:t>
            </a:r>
            <a:r>
              <a:rPr dirty="0" sz="1200" spc="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LGPD),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que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dispõe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sobre</a:t>
            </a:r>
            <a:r>
              <a:rPr dirty="0" sz="1200" spc="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tratamento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pessoais,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inclusive nos meios</a:t>
            </a:r>
            <a:r>
              <a:rPr dirty="0" sz="1200" spc="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digitais, por</a:t>
            </a:r>
            <a:r>
              <a:rPr dirty="0" sz="1200" spc="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pessoa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natural ou</a:t>
            </a:r>
            <a:r>
              <a:rPr dirty="0" sz="1200" spc="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por pessoa jurídica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direito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público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ou</a:t>
            </a:r>
            <a:r>
              <a:rPr dirty="0" sz="1200" spc="229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privado,</a:t>
            </a:r>
            <a:r>
              <a:rPr dirty="0" sz="1200" spc="24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com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</a:t>
            </a:r>
            <a:r>
              <a:rPr dirty="0" sz="1200" spc="229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objetivo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proteger</a:t>
            </a:r>
            <a:r>
              <a:rPr dirty="0" sz="1200" spc="2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os</a:t>
            </a:r>
            <a:r>
              <a:rPr dirty="0" sz="1200" spc="24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direitos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fundamentais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liberdade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de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privacidade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</a:t>
            </a:r>
            <a:r>
              <a:rPr dirty="0" sz="1200" spc="-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livre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desenvolvimento</a:t>
            </a:r>
            <a:r>
              <a:rPr dirty="0" sz="1200" spc="-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personalidade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pessoa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natural;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ct val="95400"/>
              </a:lnSpc>
              <a:spcBef>
                <a:spcPts val="1375"/>
              </a:spcBef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CONSIDERANDO</a:t>
            </a:r>
            <a:r>
              <a:rPr dirty="0" sz="1200" spc="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necessidade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estabelecer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uma</a:t>
            </a:r>
            <a:r>
              <a:rPr dirty="0" sz="1200" spc="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estrutura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governança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dados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pessoais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que</a:t>
            </a:r>
            <a:r>
              <a:rPr dirty="0" sz="1200" spc="2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garanta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2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conformidade</a:t>
            </a:r>
            <a:r>
              <a:rPr dirty="0" sz="1200" spc="229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Prefeitura</a:t>
            </a:r>
            <a:r>
              <a:rPr dirty="0" sz="1200" spc="2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229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Seropédica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com</a:t>
            </a:r>
            <a:r>
              <a:rPr dirty="0" sz="1200" spc="2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50">
                <a:solidFill>
                  <a:srgbClr val="1A1C1C"/>
                </a:solidFill>
                <a:latin typeface="Times New Roman"/>
                <a:cs typeface="Times New Roman"/>
              </a:rPr>
              <a:t>a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legislação</a:t>
            </a:r>
            <a:r>
              <a:rPr dirty="0" sz="1200" spc="-5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vigente;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Art.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1º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Fica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instituído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Comissão</a:t>
            </a:r>
            <a:r>
              <a:rPr dirty="0" sz="1200" spc="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Multissetorial</a:t>
            </a:r>
            <a:r>
              <a:rPr dirty="0" sz="1200" spc="-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Governança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em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LGPDda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Prefeitura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235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Seropédica,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com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caráter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consultivo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propositivo,</a:t>
            </a:r>
            <a:r>
              <a:rPr dirty="0" sz="1200" spc="229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visando</a:t>
            </a:r>
            <a:r>
              <a:rPr dirty="0" sz="1200" spc="24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 spc="-50">
                <a:solidFill>
                  <a:srgbClr val="1A1C1C"/>
                </a:solidFill>
                <a:latin typeface="Times New Roman"/>
                <a:cs typeface="Times New Roman"/>
              </a:rPr>
              <a:t>à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implementação</a:t>
            </a:r>
            <a:r>
              <a:rPr dirty="0" sz="1200" spc="7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manutenção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conformidade</a:t>
            </a:r>
            <a:r>
              <a:rPr dirty="0" sz="1200" spc="6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com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7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Lei</a:t>
            </a:r>
            <a:r>
              <a:rPr dirty="0" sz="1200" spc="7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Geral</a:t>
            </a:r>
            <a:r>
              <a:rPr dirty="0" sz="1200" spc="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Proteção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Dados Pessoais.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70"/>
              </a:lnSpc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§</a:t>
            </a:r>
            <a:r>
              <a:rPr dirty="0" sz="1200" spc="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1º</a:t>
            </a:r>
            <a:r>
              <a:rPr dirty="0" sz="1200" spc="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AComissão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Multissetorial</a:t>
            </a:r>
            <a:r>
              <a:rPr dirty="0" sz="1200" spc="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Governança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em</a:t>
            </a:r>
            <a:r>
              <a:rPr dirty="0" sz="1200" spc="5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LGPDserá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composto</a:t>
            </a:r>
            <a:r>
              <a:rPr dirty="0" sz="1200" spc="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pelos</a:t>
            </a:r>
            <a:r>
              <a:rPr dirty="0" sz="1200" spc="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seguintes membros: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 indent="118110">
              <a:lnSpc>
                <a:spcPts val="1380"/>
              </a:lnSpc>
              <a:spcBef>
                <a:spcPts val="5"/>
              </a:spcBef>
              <a:buAutoNum type="romanUcPeriod"/>
              <a:tabLst>
                <a:tab pos="130810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–Joelson</a:t>
            </a:r>
            <a:r>
              <a:rPr dirty="0" sz="1200" spc="2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Ferreira</a:t>
            </a:r>
            <a:r>
              <a:rPr dirty="0" sz="1200" spc="2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dos</a:t>
            </a:r>
            <a:r>
              <a:rPr dirty="0" sz="1200" spc="229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Santos</a:t>
            </a:r>
            <a:r>
              <a:rPr dirty="0" sz="1200" spc="2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(Diretor</a:t>
            </a:r>
            <a:r>
              <a:rPr dirty="0" sz="1200" spc="2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04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Proteção</a:t>
            </a:r>
            <a:r>
              <a:rPr dirty="0" sz="1200" spc="229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29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Dados)</a:t>
            </a:r>
            <a:r>
              <a:rPr dirty="0" sz="1200" spc="2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-</a:t>
            </a:r>
            <a:r>
              <a:rPr dirty="0" sz="1200" spc="2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Encarregado(a)</a:t>
            </a:r>
            <a:r>
              <a:rPr dirty="0" sz="1200" spc="204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de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(DPO),</a:t>
            </a:r>
            <a:r>
              <a:rPr dirty="0" sz="1200" spc="-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que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</a:t>
            </a:r>
            <a:r>
              <a:rPr dirty="0" sz="1200" spc="-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presidirá;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1A1C1C"/>
              </a:buClr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marL="12700" marR="6985" indent="207010">
              <a:lnSpc>
                <a:spcPts val="1380"/>
              </a:lnSpc>
              <a:buAutoNum type="romanUcPeriod"/>
              <a:tabLst>
                <a:tab pos="219710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–Daniel</a:t>
            </a:r>
            <a:r>
              <a:rPr dirty="0" sz="1200" spc="105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Aguiar</a:t>
            </a:r>
            <a:r>
              <a:rPr dirty="0" sz="1200" spc="11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dos</a:t>
            </a:r>
            <a:r>
              <a:rPr dirty="0" sz="1200" spc="12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Santos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(Subprocurador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Geral)</a:t>
            </a:r>
            <a:r>
              <a:rPr dirty="0" sz="1200" spc="11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-</a:t>
            </a:r>
            <a:r>
              <a:rPr dirty="0" sz="1200" spc="11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Representante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Área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Jurídica/PGM;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1A1C1C"/>
              </a:buClr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marL="12700" marR="6985" indent="268605">
              <a:lnSpc>
                <a:spcPts val="1380"/>
              </a:lnSpc>
              <a:buAutoNum type="romanUcPeriod"/>
              <a:tabLst>
                <a:tab pos="281305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–João</a:t>
            </a:r>
            <a:r>
              <a:rPr dirty="0" sz="1200" spc="15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Marcos</a:t>
            </a:r>
            <a:r>
              <a:rPr dirty="0" sz="1200" spc="155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Batista</a:t>
            </a:r>
            <a:r>
              <a:rPr dirty="0" sz="1200" spc="155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Nunes(Coordenador</a:t>
            </a:r>
            <a:r>
              <a:rPr dirty="0" sz="1200" spc="155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145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Tecnologia</a:t>
            </a:r>
            <a:r>
              <a:rPr dirty="0" sz="1200" spc="145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160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Informática)</a:t>
            </a:r>
            <a:r>
              <a:rPr dirty="0" sz="1200" spc="155">
                <a:solidFill>
                  <a:srgbClr val="1A1C1C"/>
                </a:solidFill>
                <a:latin typeface="Times New Roman"/>
                <a:cs typeface="Times New Roman"/>
              </a:rPr>
              <a:t>  </a:t>
            </a:r>
            <a:r>
              <a:rPr dirty="0" sz="1200" spc="-50">
                <a:solidFill>
                  <a:srgbClr val="1A1C1C"/>
                </a:solidFill>
                <a:latin typeface="Times New Roman"/>
                <a:cs typeface="Times New Roman"/>
              </a:rPr>
              <a:t>-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Representante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-4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Secretaria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-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Administração;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1A1C1C"/>
              </a:buClr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marL="12700" marR="6985" indent="258445">
              <a:lnSpc>
                <a:spcPts val="1380"/>
              </a:lnSpc>
              <a:buAutoNum type="romanUcPeriod"/>
              <a:tabLst>
                <a:tab pos="271145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–</a:t>
            </a:r>
            <a:r>
              <a:rPr dirty="0" sz="1200" spc="45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Adailde</a:t>
            </a:r>
            <a:r>
              <a:rPr dirty="0" sz="1200" spc="459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Oliveira</a:t>
            </a:r>
            <a:r>
              <a:rPr dirty="0" sz="1200" spc="48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Fernandes</a:t>
            </a:r>
            <a:r>
              <a:rPr dirty="0" sz="1200" spc="45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(Coordenador</a:t>
            </a:r>
            <a:r>
              <a:rPr dirty="0" sz="1200" spc="459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4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Tecnologia</a:t>
            </a:r>
            <a:r>
              <a:rPr dirty="0" sz="1200" spc="4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47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Informática)</a:t>
            </a:r>
            <a:r>
              <a:rPr dirty="0" sz="1200" spc="4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50">
                <a:solidFill>
                  <a:srgbClr val="1A1C1C"/>
                </a:solidFill>
                <a:latin typeface="Times New Roman"/>
                <a:cs typeface="Times New Roman"/>
              </a:rPr>
              <a:t>-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Representante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-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Secretaria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Fazenda;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1A1C1C"/>
              </a:buClr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150495">
              <a:lnSpc>
                <a:spcPts val="1380"/>
              </a:lnSpc>
              <a:buAutoNum type="romanUcPeriod"/>
              <a:tabLst>
                <a:tab pos="163195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– Michael</a:t>
            </a:r>
            <a:r>
              <a:rPr dirty="0" sz="1200" spc="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Rodrigues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Rangel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 Carvalho (Coordenador de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Tecnologia</a:t>
            </a:r>
            <a:r>
              <a:rPr dirty="0" sz="1200" spc="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Informática)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–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Representante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-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Secretaria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-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Saúde;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1A1C1C"/>
              </a:buClr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algn="just" marL="12700" marR="6350" indent="207645">
              <a:lnSpc>
                <a:spcPts val="1380"/>
              </a:lnSpc>
              <a:buAutoNum type="romanUcPeriod"/>
              <a:tabLst>
                <a:tab pos="220345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–</a:t>
            </a:r>
            <a:r>
              <a:rPr dirty="0" sz="1200" spc="7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Edna</a:t>
            </a:r>
            <a:r>
              <a:rPr dirty="0" sz="1200" spc="7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Vargas</a:t>
            </a:r>
            <a:r>
              <a:rPr dirty="0" sz="1200" spc="7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Pereira</a:t>
            </a:r>
            <a:r>
              <a:rPr dirty="0" sz="1200" spc="8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Abreu</a:t>
            </a:r>
            <a:r>
              <a:rPr dirty="0" sz="1200" spc="7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(Secretária</a:t>
            </a:r>
            <a:r>
              <a:rPr dirty="0" sz="1200" spc="7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Escolar)</a:t>
            </a:r>
            <a:r>
              <a:rPr dirty="0" sz="1200" spc="6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–</a:t>
            </a:r>
            <a:r>
              <a:rPr dirty="0" sz="1200" spc="7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Representante</a:t>
            </a:r>
            <a:r>
              <a:rPr dirty="0" sz="1200" spc="8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7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Secretaria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Educação;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1A1C1C"/>
              </a:buClr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marL="12700" marR="6985" indent="288925">
              <a:lnSpc>
                <a:spcPts val="1380"/>
              </a:lnSpc>
              <a:buAutoNum type="romanUcPeriod"/>
              <a:tabLst>
                <a:tab pos="301625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–</a:t>
            </a:r>
            <a:r>
              <a:rPr dirty="0" sz="1200" spc="3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Leandro</a:t>
            </a:r>
            <a:r>
              <a:rPr dirty="0" sz="1200" spc="29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Sá</a:t>
            </a:r>
            <a:r>
              <a:rPr dirty="0" sz="1200" spc="3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Amaral</a:t>
            </a:r>
            <a:r>
              <a:rPr dirty="0" sz="1200" spc="3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(Diretor</a:t>
            </a:r>
            <a:r>
              <a:rPr dirty="0" sz="1200" spc="30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3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Normas</a:t>
            </a:r>
            <a:r>
              <a:rPr dirty="0" sz="1200" spc="29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29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Legislações)</a:t>
            </a:r>
            <a:r>
              <a:rPr dirty="0" sz="1200" spc="30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–</a:t>
            </a:r>
            <a:r>
              <a:rPr dirty="0" sz="1200" spc="30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Representante</a:t>
            </a:r>
            <a:r>
              <a:rPr dirty="0" sz="1200" spc="30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da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Secretaria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Assistência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Social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Direitos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Humanos;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5335523" y="155447"/>
            <a:ext cx="1146175" cy="745490"/>
            <a:chOff x="5335523" y="155447"/>
            <a:chExt cx="1146175" cy="74549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5523" y="155447"/>
              <a:ext cx="129540" cy="745235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65063" y="155447"/>
              <a:ext cx="1016507" cy="74523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986788" y="199129"/>
            <a:ext cx="2358390" cy="52133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>
              <a:lnSpc>
                <a:spcPct val="97700"/>
              </a:lnSpc>
              <a:spcBef>
                <a:spcPts val="135"/>
              </a:spcBef>
            </a:pPr>
            <a:r>
              <a:rPr dirty="0" sz="1100" b="1">
                <a:latin typeface="Arial"/>
                <a:cs typeface="Arial"/>
              </a:rPr>
              <a:t>Estado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Janeiro</a:t>
            </a:r>
            <a:r>
              <a:rPr dirty="0" sz="1100" spc="5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Seropédica </a:t>
            </a:r>
            <a:r>
              <a:rPr dirty="0" sz="1100" b="1">
                <a:latin typeface="Arial"/>
                <a:cs typeface="Arial"/>
              </a:rPr>
              <a:t>Gabinete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Prefeito</a:t>
            </a:r>
            <a:endParaRPr sz="11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4108" y="147027"/>
            <a:ext cx="728082" cy="71324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7816" y="1313174"/>
            <a:ext cx="5429250" cy="531558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§</a:t>
            </a:r>
            <a:r>
              <a:rPr dirty="0" sz="1200" spc="9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2º</a:t>
            </a:r>
            <a:r>
              <a:rPr dirty="0" sz="1200" spc="10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As</a:t>
            </a:r>
            <a:r>
              <a:rPr dirty="0" sz="1200" spc="9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atribuições</a:t>
            </a:r>
            <a:r>
              <a:rPr dirty="0" sz="1200" spc="8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daComissão</a:t>
            </a:r>
            <a:r>
              <a:rPr dirty="0" sz="1200" spc="8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Multissetorial</a:t>
            </a:r>
            <a:r>
              <a:rPr dirty="0" sz="1200" spc="10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9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Governança</a:t>
            </a:r>
            <a:r>
              <a:rPr dirty="0" sz="1200" spc="9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em</a:t>
            </a:r>
            <a:r>
              <a:rPr dirty="0" sz="1200" spc="10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LGPDincluem,</a:t>
            </a:r>
            <a:r>
              <a:rPr dirty="0" sz="1200" spc="10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mas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não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limitam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 indent="116205">
              <a:lnSpc>
                <a:spcPts val="1380"/>
              </a:lnSpc>
              <a:buAutoNum type="romanUcPeriod"/>
              <a:tabLst>
                <a:tab pos="128905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-</a:t>
            </a:r>
            <a:r>
              <a:rPr dirty="0" sz="1200" spc="2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Auxiliar</a:t>
            </a:r>
            <a:r>
              <a:rPr dirty="0" sz="1200" spc="2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</a:t>
            </a:r>
            <a:r>
              <a:rPr dirty="0" sz="1200" spc="2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Encarregado(a)</a:t>
            </a:r>
            <a:r>
              <a:rPr dirty="0" sz="1200" spc="2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2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</a:t>
            </a:r>
            <a:r>
              <a:rPr dirty="0" sz="1200" spc="2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na</a:t>
            </a:r>
            <a:r>
              <a:rPr dirty="0" sz="1200" spc="2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elaboração,</a:t>
            </a:r>
            <a:r>
              <a:rPr dirty="0" sz="1200" spc="2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implementação</a:t>
            </a:r>
            <a:r>
              <a:rPr dirty="0" sz="1200" spc="2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2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revisão</a:t>
            </a:r>
            <a:r>
              <a:rPr dirty="0" sz="1200" spc="20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da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Política</a:t>
            </a:r>
            <a:r>
              <a:rPr dirty="0" sz="1200" spc="-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-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Proteção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-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Pessoais</a:t>
            </a:r>
            <a:r>
              <a:rPr dirty="0" sz="1200" spc="-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Prefeitura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-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Seropédica;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1A1C1C"/>
              </a:buClr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algn="just" marL="12700" marR="6350" indent="141605">
              <a:lnSpc>
                <a:spcPts val="1380"/>
              </a:lnSpc>
              <a:spcBef>
                <a:spcPts val="5"/>
              </a:spcBef>
              <a:buAutoNum type="romanUcPeriod"/>
              <a:tabLst>
                <a:tab pos="154305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-</a:t>
            </a:r>
            <a:r>
              <a:rPr dirty="0" sz="1200" spc="-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Analisar</a:t>
            </a:r>
            <a:r>
              <a:rPr dirty="0" sz="1200" spc="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 deliberar</a:t>
            </a:r>
            <a:r>
              <a:rPr dirty="0" sz="1200" spc="-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sobre questões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relativas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à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proteção de</a:t>
            </a:r>
            <a:r>
              <a:rPr dirty="0" sz="1200" spc="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 pessoais,</a:t>
            </a:r>
            <a:r>
              <a:rPr dirty="0" sz="1200" spc="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buscando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conformidade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com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LGPD;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1A1C1C"/>
              </a:buClr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204470">
              <a:lnSpc>
                <a:spcPts val="1380"/>
              </a:lnSpc>
              <a:buAutoNum type="romanUcPeriod"/>
              <a:tabLst>
                <a:tab pos="217170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-</a:t>
            </a:r>
            <a:r>
              <a:rPr dirty="0" sz="1200" spc="1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Propor</a:t>
            </a:r>
            <a:r>
              <a:rPr dirty="0" sz="1200" spc="10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1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acompanhar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10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implementação</a:t>
            </a:r>
            <a:r>
              <a:rPr dirty="0" sz="1200" spc="9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medidas</a:t>
            </a:r>
            <a:r>
              <a:rPr dirty="0" sz="1200" spc="1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técnicas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10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organizacionais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de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segurança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informação;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1A1C1C"/>
              </a:buClr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207645">
              <a:lnSpc>
                <a:spcPts val="1380"/>
              </a:lnSpc>
              <a:buAutoNum type="romanUcPeriod"/>
              <a:tabLst>
                <a:tab pos="220345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-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Promover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6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conscientização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6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treinamento</a:t>
            </a:r>
            <a:r>
              <a:rPr dirty="0" sz="1200" spc="6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sobre</a:t>
            </a:r>
            <a:r>
              <a:rPr dirty="0" sz="1200" spc="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proteção</a:t>
            </a:r>
            <a:r>
              <a:rPr dirty="0" sz="1200" spc="5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7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</a:t>
            </a:r>
            <a:r>
              <a:rPr dirty="0" sz="1200" spc="7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pessoais</a:t>
            </a:r>
            <a:r>
              <a:rPr dirty="0" sz="1200" spc="8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em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toda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organização;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1A1C1C"/>
              </a:buClr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158115">
              <a:lnSpc>
                <a:spcPts val="1380"/>
              </a:lnSpc>
              <a:spcBef>
                <a:spcPts val="5"/>
              </a:spcBef>
              <a:buAutoNum type="romanUcPeriod"/>
              <a:tabLst>
                <a:tab pos="170815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-</a:t>
            </a:r>
            <a:r>
              <a:rPr dirty="0" sz="1200" spc="5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Avaliar</a:t>
            </a:r>
            <a:r>
              <a:rPr dirty="0" sz="1200" spc="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propor</a:t>
            </a:r>
            <a:r>
              <a:rPr dirty="0" sz="1200" spc="5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melhorias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contínuas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nos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processos</a:t>
            </a:r>
            <a:r>
              <a:rPr dirty="0" sz="1200" spc="8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que</a:t>
            </a:r>
            <a:r>
              <a:rPr dirty="0" sz="1200" spc="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envolvem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</a:t>
            </a:r>
            <a:r>
              <a:rPr dirty="0" sz="1200" spc="6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tratamento</a:t>
            </a:r>
            <a:r>
              <a:rPr dirty="0" sz="1200" spc="6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de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pessoais;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1A1C1C"/>
              </a:buClr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algn="just" marL="12700" marR="7620" indent="203200">
              <a:lnSpc>
                <a:spcPts val="1380"/>
              </a:lnSpc>
              <a:buAutoNum type="romanUcPeriod"/>
              <a:tabLst>
                <a:tab pos="215900" algn="l"/>
              </a:tabLst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-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Prestar</a:t>
            </a:r>
            <a:r>
              <a:rPr dirty="0" sz="1200" spc="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apoio</a:t>
            </a:r>
            <a:r>
              <a:rPr dirty="0" sz="1200" spc="4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ao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Encarregado(a)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</a:t>
            </a:r>
            <a:r>
              <a:rPr dirty="0" sz="1200" spc="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na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gestão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incidentes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segurança</a:t>
            </a:r>
            <a:r>
              <a:rPr dirty="0" sz="1200" spc="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de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dados.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§</a:t>
            </a:r>
            <a:r>
              <a:rPr dirty="0" sz="1200" spc="1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3º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Comissão</a:t>
            </a:r>
            <a:r>
              <a:rPr dirty="0" sz="1200" spc="10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Multissetorial</a:t>
            </a:r>
            <a:r>
              <a:rPr dirty="0" sz="1200" spc="10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Governança</a:t>
            </a:r>
            <a:r>
              <a:rPr dirty="0" sz="1200" spc="1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em</a:t>
            </a:r>
            <a:r>
              <a:rPr dirty="0" sz="1200" spc="1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LGPD</a:t>
            </a:r>
            <a:r>
              <a:rPr dirty="0" sz="1200" spc="1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reunir-se-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á</a:t>
            </a:r>
            <a:r>
              <a:rPr dirty="0" sz="1200" spc="1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bimestralmente,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ou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sempre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que</a:t>
            </a:r>
            <a:r>
              <a:rPr dirty="0" sz="1200" spc="-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convocado</a:t>
            </a:r>
            <a:r>
              <a:rPr dirty="0" sz="1200" spc="-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pelo(a)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seu(sua)</a:t>
            </a:r>
            <a:r>
              <a:rPr dirty="0" sz="1200" spc="-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Presidente.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Art.</a:t>
            </a:r>
            <a:r>
              <a:rPr dirty="0" sz="1200" spc="1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2º</a:t>
            </a:r>
            <a:r>
              <a:rPr dirty="0" sz="1200" spc="1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Todos</a:t>
            </a:r>
            <a:r>
              <a:rPr dirty="0" sz="1200" spc="1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os</a:t>
            </a:r>
            <a:r>
              <a:rPr dirty="0" sz="1200" spc="15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servidores</a:t>
            </a:r>
            <a:r>
              <a:rPr dirty="0" sz="1200" spc="14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</a:t>
            </a:r>
            <a:r>
              <a:rPr dirty="0" sz="1200" spc="1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Prefeitura</a:t>
            </a:r>
            <a:r>
              <a:rPr dirty="0" sz="1200" spc="14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Municipal</a:t>
            </a:r>
            <a:r>
              <a:rPr dirty="0" sz="1200" spc="1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1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Seropédica,</a:t>
            </a:r>
            <a:r>
              <a:rPr dirty="0" sz="1200" spc="1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deverão</a:t>
            </a:r>
            <a:r>
              <a:rPr dirty="0" sz="1200" spc="14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cooperar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com</a:t>
            </a:r>
            <a:r>
              <a:rPr dirty="0" sz="1200" spc="1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o</a:t>
            </a:r>
            <a:r>
              <a:rPr dirty="0" sz="1200" spc="1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Encarregado(a)</a:t>
            </a:r>
            <a:r>
              <a:rPr dirty="0" sz="1200" spc="1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1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</a:t>
            </a:r>
            <a:r>
              <a:rPr dirty="0" sz="1200" spc="1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1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com</a:t>
            </a:r>
            <a:r>
              <a:rPr dirty="0" sz="1200" spc="1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1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Comissão</a:t>
            </a:r>
            <a:r>
              <a:rPr dirty="0" sz="1200" spc="1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Multissetorial</a:t>
            </a:r>
            <a:r>
              <a:rPr dirty="0" sz="1200" spc="114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1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Governança</a:t>
            </a:r>
            <a:r>
              <a:rPr dirty="0" sz="1200" spc="1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1A1C1C"/>
                </a:solidFill>
                <a:latin typeface="Times New Roman"/>
                <a:cs typeface="Times New Roman"/>
              </a:rPr>
              <a:t>em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LGPDna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execução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suas</a:t>
            </a:r>
            <a:r>
              <a:rPr dirty="0" sz="1200" spc="3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atribuições,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cumprindo</a:t>
            </a:r>
            <a:r>
              <a:rPr dirty="0" sz="1200" spc="2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as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políticas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</a:t>
            </a:r>
            <a:r>
              <a:rPr dirty="0" sz="1200" spc="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diretrizes</a:t>
            </a:r>
            <a:r>
              <a:rPr dirty="0" sz="1200" spc="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estabelecidas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para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</a:t>
            </a:r>
            <a:r>
              <a:rPr dirty="0" sz="1200" spc="-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proteção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-2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dados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pessoais.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305"/>
              </a:spcBef>
            </a:pP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Art.</a:t>
            </a:r>
            <a:r>
              <a:rPr dirty="0" sz="1200" spc="-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3º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Esta</a:t>
            </a:r>
            <a:r>
              <a:rPr dirty="0" sz="1200" spc="-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Portaria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entra</a:t>
            </a:r>
            <a:r>
              <a:rPr dirty="0" sz="1200" spc="-3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em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vigor</a:t>
            </a:r>
            <a:r>
              <a:rPr dirty="0" sz="1200" spc="-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na</a:t>
            </a:r>
            <a:r>
              <a:rPr dirty="0" sz="1200" spc="-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data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de</a:t>
            </a:r>
            <a:r>
              <a:rPr dirty="0" sz="1200" spc="-15">
                <a:solidFill>
                  <a:srgbClr val="1A1C1C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A1C1C"/>
                </a:solidFill>
                <a:latin typeface="Times New Roman"/>
                <a:cs typeface="Times New Roman"/>
              </a:rPr>
              <a:t>sua</a:t>
            </a:r>
            <a:r>
              <a:rPr dirty="0" sz="1200" spc="-10">
                <a:solidFill>
                  <a:srgbClr val="1A1C1C"/>
                </a:solidFill>
                <a:latin typeface="Times New Roman"/>
                <a:cs typeface="Times New Roman"/>
              </a:rPr>
              <a:t> 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72588" y="7857230"/>
            <a:ext cx="221742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10" b="1">
                <a:latin typeface="Calibri"/>
                <a:cs typeface="Calibri"/>
              </a:rPr>
              <a:t>Registre-</a:t>
            </a:r>
            <a:r>
              <a:rPr dirty="0" sz="1100" b="1">
                <a:latin typeface="Calibri"/>
                <a:cs typeface="Calibri"/>
              </a:rPr>
              <a:t>se,</a:t>
            </a:r>
            <a:r>
              <a:rPr dirty="0" sz="1100" spc="4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Publique-</a:t>
            </a:r>
            <a:r>
              <a:rPr dirty="0" sz="1100" b="1">
                <a:latin typeface="Calibri"/>
                <a:cs typeface="Calibri"/>
              </a:rPr>
              <a:t>se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4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Cumpra-</a:t>
            </a:r>
            <a:r>
              <a:rPr dirty="0" sz="1100" spc="-25" b="1">
                <a:latin typeface="Calibri"/>
                <a:cs typeface="Calibri"/>
              </a:rPr>
              <a:t>se.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5335523" y="155447"/>
            <a:ext cx="1146175" cy="745490"/>
            <a:chOff x="5335523" y="155447"/>
            <a:chExt cx="1146175" cy="745490"/>
          </a:xfrm>
        </p:grpSpPr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5523" y="155447"/>
              <a:ext cx="129540" cy="745235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65063" y="155447"/>
              <a:ext cx="1016507" cy="745235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3100832" y="8786870"/>
            <a:ext cx="1363345" cy="49275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Lucas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Dutra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dos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dirty="0" sz="1100" b="1">
                <a:latin typeface="Calibri"/>
                <a:cs typeface="Calibri"/>
              </a:rPr>
              <a:t>Prefeito</a:t>
            </a:r>
            <a:r>
              <a:rPr dirty="0" sz="1100" spc="-10" b="1">
                <a:latin typeface="Calibri"/>
                <a:cs typeface="Calibri"/>
              </a:rPr>
              <a:t> Municipal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- 4 Portaria nº 544-25 - Governo Comissão LGPD</dc:title>
  <dcterms:created xsi:type="dcterms:W3CDTF">2025-07-30T16:57:42Z</dcterms:created>
  <dcterms:modified xsi:type="dcterms:W3CDTF">2025-07-30T16:57:42Z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2025-07-30T00:00:00Z</vt:filetime>
  </property>
  <property fmtid="{D5CDD505-2E9C-101B-9397-08002B2CF9AE}" pid="4" name="Producer">
    <vt:lpwstr>Microsoft: Print To PDF</vt:lpwstr>
  </property>
</Properties>
</file>