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693400" cy="10693400"/>
  <p:notesSz cx="106934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82" y="123825"/>
            <a:ext cx="932935" cy="9058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5470" y="190500"/>
            <a:ext cx="671542" cy="7810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112" y="912974"/>
            <a:ext cx="4295775" cy="573404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71600" y="1365249"/>
            <a:ext cx="8407400" cy="0"/>
          </a:xfrm>
          <a:custGeom>
            <a:avLst/>
            <a:gdLst/>
            <a:ahLst/>
            <a:cxnLst/>
            <a:rect l="l" t="t" r="r" b="b"/>
            <a:pathLst>
              <a:path w="8407400" h="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12700">
            <a:solidFill>
              <a:srgbClr val="4E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9282" y="123825"/>
            <a:ext cx="932935" cy="905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4090" y="1008809"/>
            <a:ext cx="534162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emop@seropedica.rj.gov.br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emop@seropedica.rj.gov.br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3975" y="10135615"/>
            <a:ext cx="3074670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99060">
              <a:lnSpc>
                <a:spcPct val="101800"/>
              </a:lnSpc>
              <a:spcBef>
                <a:spcPts val="80"/>
              </a:spcBef>
            </a:pPr>
            <a:r>
              <a:rPr dirty="0" sz="1100" i="1">
                <a:latin typeface="Calibri"/>
                <a:cs typeface="Calibri"/>
              </a:rPr>
              <a:t>Rua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UBE,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nº</a:t>
            </a:r>
            <a:r>
              <a:rPr dirty="0" sz="1100" spc="-2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01 -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Campus</a:t>
            </a:r>
            <a:r>
              <a:rPr dirty="0" sz="1100" spc="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da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UFRRJ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-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Seropédica-</a:t>
            </a:r>
            <a:r>
              <a:rPr dirty="0" sz="1100" spc="-25" i="1">
                <a:latin typeface="Calibri"/>
                <a:cs typeface="Calibri"/>
              </a:rPr>
              <a:t>RJ </a:t>
            </a:r>
            <a:r>
              <a:rPr dirty="0" sz="1100" i="1">
                <a:latin typeface="Calibri"/>
                <a:cs typeface="Calibri"/>
              </a:rPr>
              <a:t>CEP: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23897-</a:t>
            </a:r>
            <a:r>
              <a:rPr dirty="0" sz="1100" i="1">
                <a:latin typeface="Calibri"/>
                <a:cs typeface="Calibri"/>
              </a:rPr>
              <a:t>010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-</a:t>
            </a:r>
            <a:r>
              <a:rPr dirty="0" sz="1100" spc="-10" i="1">
                <a:latin typeface="Calibri"/>
                <a:cs typeface="Calibri"/>
              </a:rPr>
              <a:t> E-</a:t>
            </a:r>
            <a:r>
              <a:rPr dirty="0" sz="1100" i="1">
                <a:latin typeface="Calibri"/>
                <a:cs typeface="Calibri"/>
              </a:rPr>
              <a:t>mail: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  <a:hlinkClick r:id="rId2"/>
              </a:rPr>
              <a:t>semop@seropedica.rj.gov.br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73" y="9892507"/>
            <a:ext cx="633919" cy="5923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349" y="195333"/>
            <a:ext cx="677026" cy="66787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3475" y="191109"/>
            <a:ext cx="1104265" cy="72290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39925" y="301243"/>
            <a:ext cx="5233670" cy="24625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284099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 MT"/>
                <a:cs typeface="Arial MT"/>
              </a:rPr>
              <a:t>Estado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Rio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Janeiro</a:t>
            </a:r>
            <a:r>
              <a:rPr dirty="0" sz="1200" spc="5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Prefeitura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Municipal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Seropédica</a:t>
            </a:r>
            <a:endParaRPr sz="1200">
              <a:latin typeface="Arial MT"/>
              <a:cs typeface="Arial MT"/>
            </a:endParaRPr>
          </a:p>
          <a:p>
            <a:pPr marL="12700" marR="2350770">
              <a:lnSpc>
                <a:spcPts val="1380"/>
              </a:lnSpc>
            </a:pP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Segurança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Ordem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Pública </a:t>
            </a:r>
            <a:r>
              <a:rPr dirty="0" sz="1200">
                <a:latin typeface="Arial MT"/>
                <a:cs typeface="Arial MT"/>
              </a:rPr>
              <a:t>Guarda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Civil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Municipal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 MT"/>
              <a:cs typeface="Arial MT"/>
            </a:endParaRPr>
          </a:p>
          <a:p>
            <a:pPr marL="156591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Times New Roman"/>
                <a:cs typeface="Times New Roman"/>
              </a:rPr>
              <a:t>PORTARIA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Nº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05/2025</a:t>
            </a:r>
            <a:endParaRPr sz="1200">
              <a:latin typeface="Times New Roman"/>
              <a:cs typeface="Times New Roman"/>
            </a:endParaRPr>
          </a:p>
          <a:p>
            <a:pPr algn="just" marL="2701290" marR="5080">
              <a:lnSpc>
                <a:spcPct val="110200"/>
              </a:lnSpc>
              <a:spcBef>
                <a:spcPts val="1280"/>
              </a:spcBef>
            </a:pPr>
            <a:r>
              <a:rPr dirty="0" sz="1200" b="1">
                <a:latin typeface="Times New Roman"/>
                <a:cs typeface="Times New Roman"/>
              </a:rPr>
              <a:t>Padroniza</a:t>
            </a:r>
            <a:r>
              <a:rPr dirty="0" sz="1200" spc="12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o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uso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13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formulários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spc="-50" b="1">
                <a:latin typeface="Times New Roman"/>
                <a:cs typeface="Times New Roman"/>
              </a:rPr>
              <a:t>e </a:t>
            </a:r>
            <a:r>
              <a:rPr dirty="0" sz="1200" b="1">
                <a:latin typeface="Times New Roman"/>
                <a:cs typeface="Times New Roman"/>
              </a:rPr>
              <a:t>relatórios</a:t>
            </a:r>
            <a:r>
              <a:rPr dirty="0" sz="1200" spc="3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</a:t>
            </a:r>
            <a:r>
              <a:rPr dirty="0" sz="1200" spc="3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âmbito</a:t>
            </a:r>
            <a:r>
              <a:rPr dirty="0" sz="1200" spc="3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30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grupamento </a:t>
            </a:r>
            <a:r>
              <a:rPr dirty="0" sz="1200" b="1">
                <a:latin typeface="Times New Roman"/>
                <a:cs typeface="Times New Roman"/>
              </a:rPr>
              <a:t>Ronda</a:t>
            </a:r>
            <a:r>
              <a:rPr dirty="0" sz="1200" spc="3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Maria</a:t>
            </a:r>
            <a:r>
              <a:rPr dirty="0" sz="1200" spc="38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da</a:t>
            </a:r>
            <a:r>
              <a:rPr dirty="0" sz="1200" spc="39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Penha</a:t>
            </a:r>
            <a:r>
              <a:rPr dirty="0" sz="1200" spc="39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da</a:t>
            </a:r>
            <a:r>
              <a:rPr dirty="0" sz="1200" spc="38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Guarda </a:t>
            </a:r>
            <a:r>
              <a:rPr dirty="0" sz="1200" b="1">
                <a:latin typeface="Times New Roman"/>
                <a:cs typeface="Times New Roman"/>
              </a:rPr>
              <a:t>Civil</a:t>
            </a:r>
            <a:r>
              <a:rPr dirty="0" sz="1200" spc="35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Municipal</a:t>
            </a:r>
            <a:r>
              <a:rPr dirty="0" sz="1200" spc="35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Seropédica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dá </a:t>
            </a:r>
            <a:r>
              <a:rPr dirty="0" sz="1200" b="1">
                <a:latin typeface="Times New Roman"/>
                <a:cs typeface="Times New Roman"/>
              </a:rPr>
              <a:t>outras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providências.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8288" y="3227958"/>
            <a:ext cx="5786755" cy="6287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>
              <a:lnSpc>
                <a:spcPct val="110200"/>
              </a:lnSpc>
              <a:spcBef>
                <a:spcPts val="95"/>
              </a:spcBef>
            </a:pP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CHEFE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GERAL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DA</a:t>
            </a:r>
            <a:r>
              <a:rPr dirty="0" sz="1200" spc="1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GUARDA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CIVIL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MUNICIPAL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uso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atribuições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lhe </a:t>
            </a:r>
            <a:r>
              <a:rPr dirty="0" sz="1200">
                <a:latin typeface="Times New Roman"/>
                <a:cs typeface="Times New Roman"/>
              </a:rPr>
              <a:t>confere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legislação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municipal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federal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vigente,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especialmente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artigo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144,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§8º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 </a:t>
            </a:r>
            <a:r>
              <a:rPr dirty="0" sz="1200">
                <a:latin typeface="Times New Roman"/>
                <a:cs typeface="Times New Roman"/>
              </a:rPr>
              <a:t>Constituição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Federal,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LEI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nº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13.022/2014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(Estatuto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Geral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Guardas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Municipais),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LEI </a:t>
            </a:r>
            <a:r>
              <a:rPr dirty="0" sz="1200">
                <a:latin typeface="Times New Roman"/>
                <a:cs typeface="Times New Roman"/>
              </a:rPr>
              <a:t>Complementar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nº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015,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03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fevereiro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2025,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dispõe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sobre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estruturação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gestão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do </a:t>
            </a:r>
            <a:r>
              <a:rPr dirty="0" sz="1200">
                <a:latin typeface="Times New Roman"/>
                <a:cs typeface="Times New Roman"/>
              </a:rPr>
              <a:t>Plano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Cargos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Salários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Servidores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Públicos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Segurança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Ordem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Pública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do </a:t>
            </a:r>
            <a:r>
              <a:rPr dirty="0" sz="1200">
                <a:latin typeface="Times New Roman"/>
                <a:cs typeface="Times New Roman"/>
              </a:rPr>
              <a:t>Município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Seropédica, LEI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Nº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13.060,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22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DEZEMBRO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2014;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5500"/>
              </a:lnSpc>
            </a:pPr>
            <a:r>
              <a:rPr dirty="0" sz="1200" b="1">
                <a:latin typeface="Times New Roman"/>
                <a:cs typeface="Times New Roman"/>
              </a:rPr>
              <a:t>CONSIDERANDO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importância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padronizar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procedimentos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documentação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utilizada pelo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grupamento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Ronda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Maria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Penha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garantir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eficiência,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transparência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segurança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ações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às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mulheres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situação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violência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doméstica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familiar;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CONSIDERANDO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necessidade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 otimizar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coleta 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 informações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relevantes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acompanhamento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assistidas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comunicação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autoridades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competentes,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em </a:t>
            </a:r>
            <a:r>
              <a:rPr dirty="0" sz="1200" spc="-10">
                <a:latin typeface="Times New Roman"/>
                <a:cs typeface="Times New Roman"/>
              </a:rPr>
              <a:t>conformidade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Lei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nº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11.340/2006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(Lei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Penha);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200">
              <a:latin typeface="Times New Roman"/>
              <a:cs typeface="Times New Roman"/>
            </a:endParaRPr>
          </a:p>
          <a:p>
            <a:pPr marL="461645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RESOLVE: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ct val="110500"/>
              </a:lnSpc>
              <a:spcBef>
                <a:spcPts val="680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1º</a:t>
            </a:r>
            <a:r>
              <a:rPr dirty="0" sz="1200" spc="8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Fica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regulamentado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padronizado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uso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relatórios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formulários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grupamento </a:t>
            </a:r>
            <a:r>
              <a:rPr dirty="0" sz="1200">
                <a:latin typeface="Times New Roman"/>
                <a:cs typeface="Times New Roman"/>
              </a:rPr>
              <a:t>Ronda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Penha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Guarda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Civil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Municipal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Seropédica,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conforme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modelos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anexos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esta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Portaria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descritos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artigos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seguintes.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400"/>
              </a:lnSpc>
              <a:spcBef>
                <a:spcPts val="990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1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2º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"TERMO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BUSCA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</a:t>
            </a:r>
            <a:r>
              <a:rPr dirty="0" sz="1200" spc="1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PERTENCES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PESSOAIS"</a:t>
            </a:r>
            <a:r>
              <a:rPr dirty="0" sz="1200" spc="13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deverá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utilizado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para </a:t>
            </a:r>
            <a:r>
              <a:rPr dirty="0" sz="1200">
                <a:latin typeface="Times New Roman"/>
                <a:cs typeface="Times New Roman"/>
              </a:rPr>
              <a:t>registrar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retirada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bens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uso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pessoal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assistida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imóveis,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visando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assegurar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seus </a:t>
            </a:r>
            <a:r>
              <a:rPr dirty="0" sz="1200">
                <a:latin typeface="Times New Roman"/>
                <a:cs typeface="Times New Roman"/>
              </a:rPr>
              <a:t>direitos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legalidade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ação.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140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3º</a:t>
            </a:r>
            <a:r>
              <a:rPr dirty="0" sz="1200" spc="7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"TERMO</a:t>
            </a:r>
            <a:r>
              <a:rPr dirty="0" sz="1200" spc="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RECUSA</a:t>
            </a:r>
            <a:r>
              <a:rPr dirty="0" sz="1200" spc="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RECEBIMENTO</a:t>
            </a:r>
            <a:r>
              <a:rPr dirty="0" sz="1200" spc="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VISITA</a:t>
            </a:r>
            <a:r>
              <a:rPr dirty="0" sz="1200" spc="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/</a:t>
            </a:r>
            <a:r>
              <a:rPr dirty="0" sz="1200" spc="7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RETIRADA</a:t>
            </a:r>
            <a:r>
              <a:rPr dirty="0" sz="1200" spc="6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10000"/>
              </a:lnSpc>
              <a:spcBef>
                <a:spcPts val="10"/>
              </a:spcBef>
            </a:pPr>
            <a:r>
              <a:rPr dirty="0" sz="1200" b="1">
                <a:latin typeface="Times New Roman"/>
                <a:cs typeface="Times New Roman"/>
              </a:rPr>
              <a:t>MEDIDA</a:t>
            </a:r>
            <a:r>
              <a:rPr dirty="0" sz="1200" spc="204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PROTETIVA"</a:t>
            </a:r>
            <a:r>
              <a:rPr dirty="0" sz="1200" spc="22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será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empregado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casos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assistida,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forma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livre, </a:t>
            </a:r>
            <a:r>
              <a:rPr dirty="0" sz="1200">
                <a:latin typeface="Times New Roman"/>
                <a:cs typeface="Times New Roman"/>
              </a:rPr>
              <a:t>consciente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esclarecida,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recusar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acompanhamento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preventivo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protetivo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oferecido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pela </a:t>
            </a:r>
            <a:r>
              <a:rPr dirty="0" sz="1200">
                <a:latin typeface="Times New Roman"/>
                <a:cs typeface="Times New Roman"/>
              </a:rPr>
              <a:t>Ronda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Penha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10000"/>
              </a:lnSpc>
              <a:spcBef>
                <a:spcPts val="1010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4º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"RELATÓRIO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INFORMATIVO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–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RONDA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Mª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DA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PENHA"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será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utilizado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para </a:t>
            </a:r>
            <a:r>
              <a:rPr dirty="0" sz="1200">
                <a:latin typeface="Times New Roman"/>
                <a:cs typeface="Times New Roman"/>
              </a:rPr>
              <a:t>comunicar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Juizado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Violência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Doméstica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Familiar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contra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Mulher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informações </a:t>
            </a:r>
            <a:r>
              <a:rPr dirty="0" sz="1200">
                <a:latin typeface="Times New Roman"/>
                <a:cs typeface="Times New Roman"/>
              </a:rPr>
              <a:t>relevantes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sobre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acompanhamento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assistidas.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82" y="123825"/>
            <a:ext cx="932935" cy="90583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5545" y="247650"/>
            <a:ext cx="671542" cy="7810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9700" y="3816667"/>
            <a:ext cx="5194300" cy="3170555"/>
            <a:chOff x="1409700" y="3816667"/>
            <a:chExt cx="5194300" cy="317055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3757" y="3816667"/>
              <a:ext cx="3412793" cy="31701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409700" y="4514849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299" y="0"/>
                  </a:lnTo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9700" y="4667249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299" y="0"/>
                  </a:lnTo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09700" y="4819649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299" y="0"/>
                  </a:lnTo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09700" y="4972049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299" y="0"/>
                  </a:lnTo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603630" y="418739"/>
            <a:ext cx="2353310" cy="5918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13799"/>
              </a:lnSpc>
              <a:spcBef>
                <a:spcPts val="50"/>
              </a:spcBef>
            </a:pPr>
            <a:r>
              <a:rPr dirty="0" sz="1100" b="1">
                <a:latin typeface="Arial"/>
                <a:cs typeface="Arial"/>
              </a:rPr>
              <a:t>Estado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Rio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Janeiro</a:t>
            </a:r>
            <a:r>
              <a:rPr dirty="0" sz="1100" spc="5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 </a:t>
            </a:r>
            <a:r>
              <a:rPr dirty="0" sz="1100" b="1">
                <a:latin typeface="Arial"/>
                <a:cs typeface="Arial"/>
              </a:rPr>
              <a:t>Guarda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Municipal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03538" y="1466818"/>
            <a:ext cx="2953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mbria"/>
                <a:cs typeface="Cambria"/>
              </a:rPr>
              <a:t>TERMO</a:t>
            </a:r>
            <a:r>
              <a:rPr dirty="0" sz="1200" spc="-5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DE</a:t>
            </a:r>
            <a:r>
              <a:rPr dirty="0" sz="1200" spc="-5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BUSCA</a:t>
            </a:r>
            <a:r>
              <a:rPr dirty="0" sz="1200" spc="-5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E</a:t>
            </a:r>
            <a:r>
              <a:rPr dirty="0" sz="1200" spc="-5" b="1">
                <a:latin typeface="Cambria"/>
                <a:cs typeface="Cambria"/>
              </a:rPr>
              <a:t> </a:t>
            </a:r>
            <a:r>
              <a:rPr dirty="0" sz="1200" spc="-10" b="1">
                <a:latin typeface="Cambria"/>
                <a:cs typeface="Cambria"/>
              </a:rPr>
              <a:t>PERTENCES</a:t>
            </a:r>
            <a:r>
              <a:rPr dirty="0" sz="1200" b="1">
                <a:latin typeface="Cambria"/>
                <a:cs typeface="Cambria"/>
              </a:rPr>
              <a:t> </a:t>
            </a:r>
            <a:r>
              <a:rPr dirty="0" sz="1200" spc="-10" b="1">
                <a:latin typeface="Cambria"/>
                <a:cs typeface="Cambria"/>
              </a:rPr>
              <a:t>PESSOAIS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52500" y="1974849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01700" y="2150187"/>
            <a:ext cx="5724525" cy="73342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900" b="1">
                <a:latin typeface="Cambria"/>
                <a:cs typeface="Cambria"/>
              </a:rPr>
              <a:t>NOME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-10" b="1">
                <a:latin typeface="Cambria"/>
                <a:cs typeface="Cambria"/>
              </a:rPr>
              <a:t> ASSISTIDA: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_______________________________________________________ </a:t>
            </a:r>
            <a:r>
              <a:rPr dirty="0" sz="1100" b="1">
                <a:latin typeface="Courier New"/>
                <a:cs typeface="Courier New"/>
              </a:rPr>
              <a:t>RELATÓRIO</a:t>
            </a:r>
            <a:r>
              <a:rPr dirty="0" sz="1100" spc="-30" b="1">
                <a:latin typeface="Courier New"/>
                <a:cs typeface="Courier New"/>
              </a:rPr>
              <a:t> </a:t>
            </a:r>
            <a:r>
              <a:rPr dirty="0" sz="1100" spc="-10" b="1">
                <a:latin typeface="Courier New"/>
                <a:cs typeface="Courier New"/>
              </a:rPr>
              <a:t>ENVIADO:</a:t>
            </a:r>
            <a:r>
              <a:rPr dirty="0" sz="1100" spc="-10">
                <a:latin typeface="Cambria"/>
                <a:cs typeface="Cambria"/>
              </a:rPr>
              <a:t>◻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b="1">
                <a:latin typeface="Arial"/>
                <a:cs typeface="Arial"/>
              </a:rPr>
              <a:t>SIM</a:t>
            </a:r>
            <a:r>
              <a:rPr dirty="0" sz="1100" spc="275" b="1">
                <a:latin typeface="Arial"/>
                <a:cs typeface="Arial"/>
              </a:rPr>
              <a:t> </a:t>
            </a:r>
            <a:r>
              <a:rPr dirty="0" sz="1100" spc="-50">
                <a:latin typeface="Cambria"/>
                <a:cs typeface="Cambria"/>
              </a:rPr>
              <a:t>◻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100" spc="-25" b="1">
                <a:latin typeface="Arial"/>
                <a:cs typeface="Arial"/>
              </a:rPr>
              <a:t>NÃO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10" b="1">
                <a:latin typeface="Cambria"/>
                <a:cs typeface="Cambria"/>
              </a:rPr>
              <a:t>NÚMERO</a:t>
            </a:r>
            <a:r>
              <a:rPr dirty="0" sz="900" spc="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</a:t>
            </a:r>
            <a:r>
              <a:rPr dirty="0" sz="900" spc="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PROCESSO:</a:t>
            </a:r>
            <a:r>
              <a:rPr dirty="0" sz="900" spc="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_______________________________________________</a:t>
            </a:r>
            <a:r>
              <a:rPr dirty="0" sz="900" spc="215" b="1">
                <a:latin typeface="Cambria"/>
                <a:cs typeface="Cambria"/>
              </a:rPr>
              <a:t>  </a:t>
            </a:r>
            <a:r>
              <a:rPr dirty="0" sz="900" spc="-65" b="1">
                <a:latin typeface="Cambria"/>
                <a:cs typeface="Cambria"/>
              </a:rPr>
              <a:t>DATA</a:t>
            </a:r>
            <a:r>
              <a:rPr dirty="0" sz="900" spc="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ENVIO</a:t>
            </a:r>
            <a:r>
              <a:rPr dirty="0" sz="900" spc="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RELATÓRIO:_____/_____/___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700" y="3333529"/>
            <a:ext cx="1744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latin typeface="Cambria"/>
                <a:cs typeface="Cambria"/>
              </a:rPr>
              <a:t>DATA</a:t>
            </a:r>
            <a:r>
              <a:rPr dirty="0" sz="900" b="1">
                <a:latin typeface="Cambria"/>
                <a:cs typeface="Cambria"/>
              </a:rPr>
              <a:t> DA</a:t>
            </a:r>
            <a:r>
              <a:rPr dirty="0" sz="900" spc="-2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BUSCA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0" b="1">
                <a:latin typeface="Cambria"/>
                <a:cs typeface="Cambria"/>
              </a:rPr>
              <a:t> ______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52500" y="37528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01700" y="3929589"/>
            <a:ext cx="573532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6530">
              <a:lnSpc>
                <a:spcPct val="112400"/>
              </a:lnSpc>
              <a:spcBef>
                <a:spcPts val="100"/>
              </a:spcBef>
            </a:pPr>
            <a:r>
              <a:rPr dirty="0" sz="900" spc="-25" b="1">
                <a:latin typeface="Cambria"/>
                <a:cs typeface="Cambria"/>
              </a:rPr>
              <a:t>LISTA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-10" b="1">
                <a:latin typeface="Cambria"/>
                <a:cs typeface="Cambria"/>
              </a:rPr>
              <a:t> PERTENCES PESSOAIS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SEREM</a:t>
            </a:r>
            <a:r>
              <a:rPr dirty="0" sz="900" spc="-10" b="1">
                <a:latin typeface="Cambria"/>
                <a:cs typeface="Cambria"/>
              </a:rPr>
              <a:t> RETIRADOS: </a:t>
            </a:r>
            <a:r>
              <a:rPr dirty="0" sz="900" i="1">
                <a:latin typeface="Cambria"/>
                <a:cs typeface="Cambria"/>
              </a:rPr>
              <a:t>(Descrever</a:t>
            </a:r>
            <a:r>
              <a:rPr dirty="0" sz="900" spc="-1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de</a:t>
            </a:r>
            <a:r>
              <a:rPr dirty="0" sz="900" spc="-1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forma</a:t>
            </a:r>
            <a:r>
              <a:rPr dirty="0" sz="900" spc="-1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detalhada</a:t>
            </a:r>
            <a:r>
              <a:rPr dirty="0" sz="900" spc="-1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cada</a:t>
            </a:r>
            <a:r>
              <a:rPr dirty="0" sz="900" spc="-1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item</a:t>
            </a:r>
            <a:r>
              <a:rPr dirty="0" sz="900" spc="-1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a</a:t>
            </a:r>
            <a:r>
              <a:rPr dirty="0" sz="900" spc="-1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ser</a:t>
            </a:r>
            <a:r>
              <a:rPr dirty="0" sz="900" spc="-1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retirado</a:t>
            </a:r>
            <a:r>
              <a:rPr dirty="0" sz="900" spc="-10" i="1">
                <a:latin typeface="Cambria"/>
                <a:cs typeface="Cambria"/>
              </a:rPr>
              <a:t> </a:t>
            </a:r>
            <a:r>
              <a:rPr dirty="0" sz="900" spc="-50" i="1">
                <a:latin typeface="Cambria"/>
                <a:cs typeface="Cambria"/>
              </a:rPr>
              <a:t>–</a:t>
            </a:r>
            <a:r>
              <a:rPr dirty="0" sz="900" spc="50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incluir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marca, cor,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características</a:t>
            </a:r>
            <a:r>
              <a:rPr dirty="0" sz="900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específicas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etc.)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dirty="0" sz="900" spc="-25" b="1">
                <a:latin typeface="Cambria"/>
                <a:cs typeface="Cambria"/>
              </a:rPr>
              <a:t>1.</a:t>
            </a:r>
            <a:endParaRPr sz="9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dirty="0" sz="900" spc="-25" b="1">
                <a:latin typeface="Cambria"/>
                <a:cs typeface="Cambria"/>
              </a:rPr>
              <a:t>2.</a:t>
            </a:r>
            <a:endParaRPr sz="9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dirty="0" sz="900" spc="-25" b="1">
                <a:latin typeface="Cambria"/>
                <a:cs typeface="Cambria"/>
              </a:rPr>
              <a:t>3.</a:t>
            </a:r>
            <a:endParaRPr sz="9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130"/>
              </a:spcBef>
            </a:pPr>
            <a:r>
              <a:rPr dirty="0" sz="900" spc="-25" b="1">
                <a:latin typeface="Cambria"/>
                <a:cs typeface="Cambria"/>
              </a:rPr>
              <a:t>4.</a:t>
            </a:r>
            <a:endParaRPr sz="900">
              <a:latin typeface="Cambria"/>
              <a:cs typeface="Cambria"/>
            </a:endParaRPr>
          </a:p>
          <a:p>
            <a:pPr marL="469265" indent="-227965">
              <a:lnSpc>
                <a:spcPct val="100000"/>
              </a:lnSpc>
              <a:spcBef>
                <a:spcPts val="135"/>
              </a:spcBef>
              <a:buFont typeface="Cambria"/>
              <a:buAutoNum type="arabicPeriod" startAt="5"/>
              <a:tabLst>
                <a:tab pos="469265" algn="l"/>
              </a:tabLst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dirty="0" sz="900" spc="-10" b="1">
                <a:latin typeface="Cambria"/>
                <a:cs typeface="Cambria"/>
              </a:rPr>
              <a:t>_____________</a:t>
            </a:r>
            <a:endParaRPr sz="900">
              <a:latin typeface="Cambria"/>
              <a:cs typeface="Cambria"/>
            </a:endParaRPr>
          </a:p>
          <a:p>
            <a:pPr marL="469265" indent="-227965">
              <a:lnSpc>
                <a:spcPct val="100000"/>
              </a:lnSpc>
              <a:spcBef>
                <a:spcPts val="130"/>
              </a:spcBef>
              <a:buFont typeface="Cambria"/>
              <a:buAutoNum type="arabicPeriod" startAt="6"/>
              <a:tabLst>
                <a:tab pos="469265" algn="l"/>
              </a:tabLst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dirty="0" sz="900" spc="-10" b="1">
                <a:latin typeface="Cambria"/>
                <a:cs typeface="Cambria"/>
              </a:rPr>
              <a:t>_____________</a:t>
            </a:r>
            <a:endParaRPr sz="900">
              <a:latin typeface="Cambria"/>
              <a:cs typeface="Cambria"/>
            </a:endParaRPr>
          </a:p>
          <a:p>
            <a:pPr marL="469265" indent="-227965">
              <a:lnSpc>
                <a:spcPct val="100000"/>
              </a:lnSpc>
              <a:spcBef>
                <a:spcPts val="135"/>
              </a:spcBef>
              <a:buFont typeface="Cambria"/>
              <a:buAutoNum type="arabicPeriod" startAt="7"/>
              <a:tabLst>
                <a:tab pos="469265" algn="l"/>
              </a:tabLst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30"/>
              </a:spcBef>
            </a:pPr>
            <a:r>
              <a:rPr dirty="0" sz="900" spc="-10" b="1">
                <a:latin typeface="Cambria"/>
                <a:cs typeface="Cambria"/>
              </a:rPr>
              <a:t>_____________</a:t>
            </a:r>
            <a:endParaRPr sz="900">
              <a:latin typeface="Cambria"/>
              <a:cs typeface="Cambria"/>
            </a:endParaRPr>
          </a:p>
          <a:p>
            <a:pPr marL="469265" indent="-227965">
              <a:lnSpc>
                <a:spcPct val="100000"/>
              </a:lnSpc>
              <a:spcBef>
                <a:spcPts val="135"/>
              </a:spcBef>
              <a:buFont typeface="Cambria"/>
              <a:buAutoNum type="arabicPeriod" startAt="8"/>
              <a:tabLst>
                <a:tab pos="469265" algn="l"/>
              </a:tabLst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dirty="0" sz="900" spc="-10" b="1">
                <a:latin typeface="Cambria"/>
                <a:cs typeface="Cambria"/>
              </a:rPr>
              <a:t>_____________</a:t>
            </a:r>
            <a:endParaRPr sz="900">
              <a:latin typeface="Cambria"/>
              <a:cs typeface="Cambria"/>
            </a:endParaRPr>
          </a:p>
          <a:p>
            <a:pPr marL="469265" indent="-227965">
              <a:lnSpc>
                <a:spcPct val="100000"/>
              </a:lnSpc>
              <a:spcBef>
                <a:spcPts val="130"/>
              </a:spcBef>
              <a:buFont typeface="Cambria"/>
              <a:buAutoNum type="arabicPeriod" startAt="9"/>
              <a:tabLst>
                <a:tab pos="469265" algn="l"/>
              </a:tabLst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dirty="0" sz="900" spc="-10" b="1">
                <a:latin typeface="Cambria"/>
                <a:cs typeface="Cambria"/>
              </a:rPr>
              <a:t>_____________</a:t>
            </a:r>
            <a:endParaRPr sz="900">
              <a:latin typeface="Cambria"/>
              <a:cs typeface="Cambria"/>
            </a:endParaRPr>
          </a:p>
          <a:p>
            <a:pPr marL="469900" indent="-228600">
              <a:lnSpc>
                <a:spcPct val="100000"/>
              </a:lnSpc>
              <a:spcBef>
                <a:spcPts val="135"/>
              </a:spcBef>
              <a:buFont typeface="Cambria"/>
              <a:buAutoNum type="arabicPeriod" startAt="10"/>
              <a:tabLst>
                <a:tab pos="469900" algn="l"/>
              </a:tabLst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30"/>
              </a:spcBef>
            </a:pPr>
            <a:r>
              <a:rPr dirty="0" sz="900" spc="-10" b="1">
                <a:latin typeface="Cambria"/>
                <a:cs typeface="Cambria"/>
              </a:rPr>
              <a:t>_____________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952500" y="71310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01700" y="7314713"/>
            <a:ext cx="5125085" cy="33401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900" spc="-10" b="1">
                <a:latin typeface="Cambria"/>
                <a:cs typeface="Cambria"/>
              </a:rPr>
              <a:t>PERTENCES</a:t>
            </a:r>
            <a:r>
              <a:rPr dirty="0" sz="900" spc="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NÃO</a:t>
            </a:r>
            <a:r>
              <a:rPr dirty="0" sz="900" spc="1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CONSIDERADOS</a:t>
            </a:r>
            <a:r>
              <a:rPr dirty="0" sz="900" spc="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PESSOAIS:</a:t>
            </a:r>
            <a:endParaRPr sz="900">
              <a:latin typeface="Cambria"/>
              <a:cs typeface="Cambria"/>
            </a:endParaRPr>
          </a:p>
          <a:p>
            <a:pPr marL="37465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latin typeface="Cambria"/>
                <a:cs typeface="Cambria"/>
              </a:rPr>
              <a:t>(Itens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que, por acordo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ou decisão judicial, não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são </a:t>
            </a:r>
            <a:r>
              <a:rPr dirty="0" sz="900" spc="-10" i="1">
                <a:latin typeface="Cambria"/>
                <a:cs typeface="Cambria"/>
              </a:rPr>
              <a:t>considerados</a:t>
            </a:r>
            <a:r>
              <a:rPr dirty="0" sz="900" i="1">
                <a:latin typeface="Cambria"/>
                <a:cs typeface="Cambria"/>
              </a:rPr>
              <a:t> de uso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exclusivamente</a:t>
            </a:r>
            <a:r>
              <a:rPr dirty="0" sz="900" i="1">
                <a:latin typeface="Cambria"/>
                <a:cs typeface="Cambria"/>
              </a:rPr>
              <a:t> pessoal da</a:t>
            </a:r>
            <a:r>
              <a:rPr dirty="0" sz="900" spc="-5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assistida)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952500" y="79057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52500" y="80581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52500" y="82105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901700" y="8390020"/>
            <a:ext cx="5755005" cy="4883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900" spc="-10" b="1">
                <a:latin typeface="Cambria"/>
                <a:cs typeface="Cambria"/>
              </a:rPr>
              <a:t>PERTENCES </a:t>
            </a:r>
            <a:r>
              <a:rPr dirty="0" sz="900" b="1">
                <a:latin typeface="Cambria"/>
                <a:cs typeface="Cambria"/>
              </a:rPr>
              <a:t>COM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RETIRADA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NÃO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20" b="1">
                <a:latin typeface="Cambria"/>
                <a:cs typeface="Cambria"/>
              </a:rPr>
              <a:t>AUTORIZADA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PELO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20" b="1">
                <a:latin typeface="Cambria"/>
                <a:cs typeface="Cambria"/>
              </a:rPr>
              <a:t>AUTOR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FATO:</a:t>
            </a:r>
            <a:endParaRPr sz="900">
              <a:latin typeface="Cambria"/>
              <a:cs typeface="Cambria"/>
            </a:endParaRPr>
          </a:p>
          <a:p>
            <a:pPr marL="12700" marR="5080" indent="53340">
              <a:lnSpc>
                <a:spcPct val="112400"/>
              </a:lnSpc>
            </a:pPr>
            <a:r>
              <a:rPr dirty="0" sz="900" i="1">
                <a:latin typeface="Cambria"/>
                <a:cs typeface="Cambria"/>
              </a:rPr>
              <a:t>(Relacionar</a:t>
            </a:r>
            <a:r>
              <a:rPr dirty="0" sz="900" spc="19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itens</a:t>
            </a:r>
            <a:r>
              <a:rPr dirty="0" sz="900" spc="19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cuja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retirada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foi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expressamente</a:t>
            </a:r>
            <a:r>
              <a:rPr dirty="0" sz="900" spc="12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negada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ou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condicionada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pelo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autor</a:t>
            </a:r>
            <a:r>
              <a:rPr dirty="0" sz="900" spc="12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do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fato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ou</a:t>
            </a:r>
            <a:r>
              <a:rPr dirty="0" sz="900" spc="1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outra</a:t>
            </a:r>
            <a:r>
              <a:rPr dirty="0" sz="900" spc="125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autoridade</a:t>
            </a:r>
            <a:r>
              <a:rPr dirty="0" sz="900" spc="500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competente)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952500" y="91249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52500" y="92900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52500" y="94424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82" y="123825"/>
            <a:ext cx="932935" cy="90583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5545" y="247650"/>
            <a:ext cx="671542" cy="7810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3757" y="3816668"/>
            <a:ext cx="3412793" cy="31701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01700" y="418739"/>
            <a:ext cx="4055110" cy="152273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714500" marR="5080">
              <a:lnSpc>
                <a:spcPct val="113799"/>
              </a:lnSpc>
              <a:spcBef>
                <a:spcPts val="50"/>
              </a:spcBef>
            </a:pPr>
            <a:r>
              <a:rPr dirty="0" sz="1100" b="1">
                <a:latin typeface="Arial"/>
                <a:cs typeface="Arial"/>
              </a:rPr>
              <a:t>Estado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Rio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Janeiro</a:t>
            </a:r>
            <a:r>
              <a:rPr dirty="0" sz="1100" spc="5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 </a:t>
            </a:r>
            <a:r>
              <a:rPr dirty="0" sz="1100" b="1">
                <a:latin typeface="Arial"/>
                <a:cs typeface="Arial"/>
              </a:rPr>
              <a:t>Guarda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Municipal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-10" b="1">
                <a:latin typeface="Cambria"/>
                <a:cs typeface="Cambria"/>
              </a:rPr>
              <a:t>AUTORIZAÇÃO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ACESSO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AO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IMÓVEL</a:t>
            </a:r>
            <a:r>
              <a:rPr dirty="0" sz="900" spc="-20" b="1">
                <a:latin typeface="Cambria"/>
                <a:cs typeface="Cambria"/>
              </a:rPr>
              <a:t> PARA </a:t>
            </a:r>
            <a:r>
              <a:rPr dirty="0" sz="900" spc="-10" b="1">
                <a:latin typeface="Cambria"/>
                <a:cs typeface="Cambria"/>
              </a:rPr>
              <a:t>RETIRADA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DOS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PERTENCES: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900">
              <a:latin typeface="Cambria"/>
              <a:cs typeface="Cambria"/>
            </a:endParaRPr>
          </a:p>
          <a:p>
            <a:pPr marL="12700" marR="375920">
              <a:lnSpc>
                <a:spcPct val="112400"/>
              </a:lnSpc>
            </a:pPr>
            <a:r>
              <a:rPr dirty="0" sz="900" b="1">
                <a:latin typeface="Cambria"/>
                <a:cs typeface="Cambria"/>
              </a:rPr>
              <a:t>Nome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quem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autorizou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o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acesso: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Documento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identificação: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Assinatura:</a:t>
            </a:r>
            <a:r>
              <a:rPr dirty="0" sz="900" spc="-3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b="1">
                <a:latin typeface="Cambria"/>
                <a:cs typeface="Cambria"/>
              </a:rPr>
              <a:t>Data: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952500" y="2190750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 h="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01700" y="2681181"/>
            <a:ext cx="5744210" cy="26384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900" spc="-10" b="1">
                <a:latin typeface="Cambria"/>
                <a:cs typeface="Cambria"/>
              </a:rPr>
              <a:t>AUTORIZAÇÃO</a:t>
            </a:r>
            <a:r>
              <a:rPr dirty="0" sz="900" spc="-2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FILMAGEM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DENTRO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</a:t>
            </a:r>
            <a:r>
              <a:rPr dirty="0" sz="900" spc="-2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IMÓVEL</a:t>
            </a:r>
            <a:r>
              <a:rPr dirty="0" sz="900" spc="-20" b="1">
                <a:latin typeface="Cambria"/>
                <a:cs typeface="Cambria"/>
              </a:rPr>
              <a:t> PARA </a:t>
            </a:r>
            <a:r>
              <a:rPr dirty="0" sz="900" spc="-10" b="1">
                <a:latin typeface="Cambria"/>
                <a:cs typeface="Cambria"/>
              </a:rPr>
              <a:t>RETIRADA</a:t>
            </a:r>
            <a:r>
              <a:rPr dirty="0" sz="900" spc="-2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DOS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PERTENCES:</a:t>
            </a:r>
            <a:r>
              <a:rPr dirty="0" sz="900" spc="160" b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(Caso</a:t>
            </a:r>
            <a:r>
              <a:rPr dirty="0" sz="900" spc="-2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em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que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o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agente</a:t>
            </a:r>
            <a:r>
              <a:rPr dirty="0" sz="900" spc="-25" i="1">
                <a:latin typeface="Cambria"/>
                <a:cs typeface="Cambria"/>
              </a:rPr>
              <a:t> da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latin typeface="Cambria"/>
                <a:cs typeface="Cambria"/>
              </a:rPr>
              <a:t>ronda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que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tenha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que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fazer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a</a:t>
            </a:r>
            <a:r>
              <a:rPr dirty="0" sz="900" spc="-15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busca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dentro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i="1">
                <a:latin typeface="Cambria"/>
                <a:cs typeface="Cambria"/>
              </a:rPr>
              <a:t>do</a:t>
            </a:r>
            <a:r>
              <a:rPr dirty="0" sz="900" spc="-20" i="1">
                <a:latin typeface="Cambria"/>
                <a:cs typeface="Cambria"/>
              </a:rPr>
              <a:t> </a:t>
            </a:r>
            <a:r>
              <a:rPr dirty="0" sz="900" spc="-10" i="1">
                <a:latin typeface="Cambria"/>
                <a:cs typeface="Cambria"/>
              </a:rPr>
              <a:t>imóvel)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900">
              <a:latin typeface="Cambria"/>
              <a:cs typeface="Cambria"/>
            </a:endParaRPr>
          </a:p>
          <a:p>
            <a:pPr marL="12700" marR="2065655">
              <a:lnSpc>
                <a:spcPct val="112400"/>
              </a:lnSpc>
            </a:pPr>
            <a:r>
              <a:rPr dirty="0" sz="900" b="1">
                <a:latin typeface="Cambria"/>
                <a:cs typeface="Cambria"/>
              </a:rPr>
              <a:t>Nome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quem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autorizou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o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acesso: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Documento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identificação: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Assinatura:</a:t>
            </a:r>
            <a:r>
              <a:rPr dirty="0" sz="900" spc="-3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b="1">
                <a:latin typeface="Cambria"/>
                <a:cs typeface="Cambria"/>
              </a:rPr>
              <a:t>Data: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900" spc="-10" b="1">
                <a:latin typeface="Cambria"/>
                <a:cs typeface="Cambria"/>
              </a:rPr>
              <a:t>_______________________________________________________________________________________________________________________________________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" b="1">
                <a:latin typeface="Cambria"/>
                <a:cs typeface="Cambria"/>
              </a:rPr>
              <a:t>_______________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 b="1">
                <a:latin typeface="Cambria"/>
                <a:cs typeface="Cambria"/>
              </a:rPr>
              <a:t>ASSINATURA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AGENTE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20" b="1">
                <a:latin typeface="Cambria"/>
                <a:cs typeface="Cambria"/>
              </a:rPr>
              <a:t>RONDA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MARIA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PENHA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20" b="1">
                <a:latin typeface="Cambria"/>
                <a:cs typeface="Cambria"/>
              </a:rPr>
              <a:t>RESPONSÁVEL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PELO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ACOMPANHAMENTO: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Cambria"/>
              <a:cs typeface="Cambria"/>
            </a:endParaRPr>
          </a:p>
          <a:p>
            <a:pPr marL="12700" marR="3539490">
              <a:lnSpc>
                <a:spcPct val="112400"/>
              </a:lnSpc>
            </a:pPr>
            <a:r>
              <a:rPr dirty="0" sz="900" b="1">
                <a:latin typeface="Cambria"/>
                <a:cs typeface="Cambria"/>
              </a:rPr>
              <a:t>Nome: </a:t>
            </a:r>
            <a:r>
              <a:rPr dirty="0" sz="900" spc="-10" b="1">
                <a:latin typeface="Cambria"/>
                <a:cs typeface="Cambria"/>
              </a:rPr>
              <a:t>___________________________________________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Matrícula:</a:t>
            </a:r>
            <a:r>
              <a:rPr dirty="0" sz="900" spc="-4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Assinatura:</a:t>
            </a:r>
            <a:r>
              <a:rPr dirty="0" sz="900" spc="-3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b="1">
                <a:latin typeface="Cambria"/>
                <a:cs typeface="Cambria"/>
              </a:rPr>
              <a:t>Data: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52500" y="5562600"/>
            <a:ext cx="5651500" cy="1397000"/>
            <a:chOff x="952500" y="5562600"/>
            <a:chExt cx="5651500" cy="1397000"/>
          </a:xfrm>
        </p:grpSpPr>
        <p:sp>
          <p:nvSpPr>
            <p:cNvPr id="9" name="object 9" descr=""/>
            <p:cNvSpPr/>
            <p:nvPr/>
          </p:nvSpPr>
          <p:spPr>
            <a:xfrm>
              <a:off x="952500" y="5568950"/>
              <a:ext cx="5651500" cy="0"/>
            </a:xfrm>
            <a:custGeom>
              <a:avLst/>
              <a:gdLst/>
              <a:ahLst/>
              <a:cxnLst/>
              <a:rect l="l" t="t" r="r" b="b"/>
              <a:pathLst>
                <a:path w="5651500" h="0">
                  <a:moveTo>
                    <a:pt x="0" y="0"/>
                  </a:moveTo>
                  <a:lnTo>
                    <a:pt x="5651499" y="0"/>
                  </a:lnTo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52500" y="6953249"/>
              <a:ext cx="5651500" cy="0"/>
            </a:xfrm>
            <a:custGeom>
              <a:avLst/>
              <a:gdLst/>
              <a:ahLst/>
              <a:cxnLst/>
              <a:rect l="l" t="t" r="r" b="b"/>
              <a:pathLst>
                <a:path w="5651500" h="0">
                  <a:moveTo>
                    <a:pt x="0" y="0"/>
                  </a:moveTo>
                  <a:lnTo>
                    <a:pt x="5651499" y="0"/>
                  </a:lnTo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01700" y="5769940"/>
            <a:ext cx="3427729" cy="9315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latin typeface="Cambria"/>
                <a:cs typeface="Cambria"/>
              </a:rPr>
              <a:t>ASSINATURA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TESTEMUNHA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PRESENTE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NO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spc="-40" b="1">
                <a:latin typeface="Cambria"/>
                <a:cs typeface="Cambria"/>
              </a:rPr>
              <a:t>ATO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RETIRADA: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Cambria"/>
                <a:cs typeface="Cambria"/>
              </a:rPr>
              <a:t>Nome: </a:t>
            </a:r>
            <a:r>
              <a:rPr dirty="0" sz="900" spc="-10" b="1">
                <a:latin typeface="Cambria"/>
                <a:cs typeface="Cambria"/>
              </a:rPr>
              <a:t>___________________________________________</a:t>
            </a:r>
            <a:endParaRPr sz="900">
              <a:latin typeface="Cambria"/>
              <a:cs typeface="Cambria"/>
            </a:endParaRPr>
          </a:p>
          <a:p>
            <a:pPr marL="12700" marR="912494">
              <a:lnSpc>
                <a:spcPct val="112400"/>
              </a:lnSpc>
            </a:pPr>
            <a:r>
              <a:rPr dirty="0" sz="900" b="1">
                <a:latin typeface="Cambria"/>
                <a:cs typeface="Cambria"/>
              </a:rPr>
              <a:t>Documento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identificação:</a:t>
            </a:r>
            <a:r>
              <a:rPr dirty="0" sz="900" spc="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Assinatura:</a:t>
            </a:r>
            <a:r>
              <a:rPr dirty="0" sz="900" spc="-3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_________________________________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b="1">
                <a:latin typeface="Cambria"/>
                <a:cs typeface="Cambria"/>
              </a:rPr>
              <a:t>Data: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____</a:t>
            </a:r>
            <a:r>
              <a:rPr dirty="0" sz="900" spc="-1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/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______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700" y="7134807"/>
            <a:ext cx="5689600" cy="64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2400"/>
              </a:lnSpc>
              <a:spcBef>
                <a:spcPts val="100"/>
              </a:spcBef>
            </a:pPr>
            <a:r>
              <a:rPr dirty="0" sz="900" b="1">
                <a:latin typeface="Cambria"/>
                <a:cs typeface="Cambria"/>
              </a:rPr>
              <a:t>Observação:</a:t>
            </a:r>
            <a:r>
              <a:rPr dirty="0" sz="900" spc="114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Este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documento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tem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por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objetivo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assegurar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os</a:t>
            </a:r>
            <a:r>
              <a:rPr dirty="0" sz="900" spc="4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direitos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assistida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e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garantir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legalidade</a:t>
            </a:r>
            <a:r>
              <a:rPr dirty="0" sz="900" spc="50" b="1">
                <a:latin typeface="Cambria"/>
                <a:cs typeface="Cambria"/>
              </a:rPr>
              <a:t> </a:t>
            </a:r>
            <a:r>
              <a:rPr dirty="0" sz="900" spc="-25" b="1">
                <a:latin typeface="Cambria"/>
                <a:cs typeface="Cambria"/>
              </a:rPr>
              <a:t>da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ação</a:t>
            </a:r>
            <a:r>
              <a:rPr dirty="0" sz="900" spc="2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204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retirada</a:t>
            </a:r>
            <a:r>
              <a:rPr dirty="0" sz="900" spc="2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de</a:t>
            </a:r>
            <a:r>
              <a:rPr dirty="0" sz="900" spc="204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bens</a:t>
            </a:r>
            <a:r>
              <a:rPr dirty="0" sz="900" spc="204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pessoais,</a:t>
            </a:r>
            <a:r>
              <a:rPr dirty="0" sz="900" spc="2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conforme</a:t>
            </a:r>
            <a:r>
              <a:rPr dirty="0" sz="900" spc="204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previsto</a:t>
            </a:r>
            <a:r>
              <a:rPr dirty="0" sz="900" spc="13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nas</a:t>
            </a:r>
            <a:r>
              <a:rPr dirty="0" sz="900" spc="13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diretrizes</a:t>
            </a:r>
            <a:r>
              <a:rPr dirty="0" sz="900" spc="13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13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Ronda</a:t>
            </a:r>
            <a:r>
              <a:rPr dirty="0" sz="900" spc="13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Maria</a:t>
            </a:r>
            <a:r>
              <a:rPr dirty="0" sz="900" spc="13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13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Penha</a:t>
            </a:r>
            <a:r>
              <a:rPr dirty="0" sz="900" spc="13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e</a:t>
            </a:r>
            <a:r>
              <a:rPr dirty="0" sz="900" spc="13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130" b="1">
                <a:latin typeface="Cambria"/>
                <a:cs typeface="Cambria"/>
              </a:rPr>
              <a:t> </a:t>
            </a:r>
            <a:r>
              <a:rPr dirty="0" sz="900" spc="-25" b="1">
                <a:latin typeface="Cambria"/>
                <a:cs typeface="Cambria"/>
              </a:rPr>
              <a:t>lei</a:t>
            </a:r>
            <a:r>
              <a:rPr dirty="0" sz="900" spc="50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11.340/06,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art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11,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25" b="1">
                <a:latin typeface="Cambria"/>
                <a:cs typeface="Cambria"/>
              </a:rPr>
              <a:t>IV.</a:t>
            </a:r>
            <a:endParaRPr sz="900">
              <a:latin typeface="Cambria"/>
              <a:cs typeface="Cambria"/>
            </a:endParaRPr>
          </a:p>
          <a:p>
            <a:pPr algn="just" marL="12700">
              <a:lnSpc>
                <a:spcPct val="100000"/>
              </a:lnSpc>
              <a:spcBef>
                <a:spcPts val="130"/>
              </a:spcBef>
            </a:pPr>
            <a:r>
              <a:rPr dirty="0" sz="900" b="1">
                <a:latin typeface="Cambria"/>
                <a:cs typeface="Cambria"/>
              </a:rPr>
              <a:t>A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falsidade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nas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informações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aqui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prestadas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pode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acarretar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sanções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cíveis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e</a:t>
            </a:r>
            <a:r>
              <a:rPr dirty="0" sz="900" spc="-20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penais.</a:t>
            </a:r>
            <a:endParaRPr sz="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3975" y="10135615"/>
            <a:ext cx="3074670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99060">
              <a:lnSpc>
                <a:spcPct val="101800"/>
              </a:lnSpc>
              <a:spcBef>
                <a:spcPts val="80"/>
              </a:spcBef>
            </a:pPr>
            <a:r>
              <a:rPr dirty="0" sz="1100" i="1">
                <a:latin typeface="Calibri"/>
                <a:cs typeface="Calibri"/>
              </a:rPr>
              <a:t>Rua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UBE,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nº</a:t>
            </a:r>
            <a:r>
              <a:rPr dirty="0" sz="1100" spc="-2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01 -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Campus</a:t>
            </a:r>
            <a:r>
              <a:rPr dirty="0" sz="1100" spc="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da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UFRRJ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-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Seropédica-</a:t>
            </a:r>
            <a:r>
              <a:rPr dirty="0" sz="1100" spc="-25" i="1">
                <a:latin typeface="Calibri"/>
                <a:cs typeface="Calibri"/>
              </a:rPr>
              <a:t>RJ </a:t>
            </a:r>
            <a:r>
              <a:rPr dirty="0" sz="1100" i="1">
                <a:latin typeface="Calibri"/>
                <a:cs typeface="Calibri"/>
              </a:rPr>
              <a:t>CEP: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23897-</a:t>
            </a:r>
            <a:r>
              <a:rPr dirty="0" sz="1100" i="1">
                <a:latin typeface="Calibri"/>
                <a:cs typeface="Calibri"/>
              </a:rPr>
              <a:t>010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-</a:t>
            </a:r>
            <a:r>
              <a:rPr dirty="0" sz="1100" spc="-10" i="1">
                <a:latin typeface="Calibri"/>
                <a:cs typeface="Calibri"/>
              </a:rPr>
              <a:t> E-</a:t>
            </a:r>
            <a:r>
              <a:rPr dirty="0" sz="1100" i="1">
                <a:latin typeface="Calibri"/>
                <a:cs typeface="Calibri"/>
              </a:rPr>
              <a:t>mail: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  <a:hlinkClick r:id="rId2"/>
              </a:rPr>
              <a:t>semop@seropedica.rj.gov.br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73" y="9892507"/>
            <a:ext cx="633919" cy="5923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349" y="195333"/>
            <a:ext cx="677026" cy="66787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3475" y="191109"/>
            <a:ext cx="1104265" cy="72290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8288" y="301243"/>
            <a:ext cx="5785485" cy="72097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63880" marR="284099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 MT"/>
                <a:cs typeface="Arial MT"/>
              </a:rPr>
              <a:t>Estado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Rio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Janeiro</a:t>
            </a:r>
            <a:r>
              <a:rPr dirty="0" sz="1200" spc="5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Prefeitura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Municipal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Seropédica</a:t>
            </a:r>
            <a:endParaRPr sz="1200">
              <a:latin typeface="Arial MT"/>
              <a:cs typeface="Arial MT"/>
            </a:endParaRPr>
          </a:p>
          <a:p>
            <a:pPr marL="563880" marR="2350770">
              <a:lnSpc>
                <a:spcPts val="1380"/>
              </a:lnSpc>
            </a:pP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Segurança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Ordem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Pública </a:t>
            </a:r>
            <a:r>
              <a:rPr dirty="0" sz="1200">
                <a:latin typeface="Arial MT"/>
                <a:cs typeface="Arial MT"/>
              </a:rPr>
              <a:t>Guarda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Civil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Municipal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5º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"RELATÓRIO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 PRIMEIRA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VISITA –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RONDA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MARIA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PENHA" </a:t>
            </a:r>
            <a:r>
              <a:rPr dirty="0" sz="1200" spc="-20">
                <a:latin typeface="Times New Roman"/>
                <a:cs typeface="Times New Roman"/>
              </a:rPr>
              <a:t>será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55"/>
              </a:spcBef>
            </a:pPr>
            <a:r>
              <a:rPr dirty="0" sz="1200">
                <a:latin typeface="Times New Roman"/>
                <a:cs typeface="Times New Roman"/>
              </a:rPr>
              <a:t>utilizado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visita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inicial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acompanhamento.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5"/>
              </a:lnSpc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2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6º</a:t>
            </a:r>
            <a:r>
              <a:rPr dirty="0" sz="1200" spc="254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"RELATÓRIO</a:t>
            </a:r>
            <a:r>
              <a:rPr dirty="0" sz="1200" spc="2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MANUTENÇÃO</a:t>
            </a:r>
            <a:r>
              <a:rPr dirty="0" sz="1200" spc="2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2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VISITA</a:t>
            </a:r>
            <a:r>
              <a:rPr dirty="0" sz="1200" spc="2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–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RONDA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MARIA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DA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80"/>
              </a:lnSpc>
              <a:spcBef>
                <a:spcPts val="60"/>
              </a:spcBef>
            </a:pPr>
            <a:r>
              <a:rPr dirty="0" sz="1200" b="1">
                <a:latin typeface="Times New Roman"/>
                <a:cs typeface="Times New Roman"/>
              </a:rPr>
              <a:t>PENHA"</a:t>
            </a:r>
            <a:r>
              <a:rPr dirty="0" sz="1200" spc="220" b="1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destina-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registro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visitas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subsequentes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à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primeira,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visando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 spc="-50">
                <a:latin typeface="Times New Roman"/>
                <a:cs typeface="Times New Roman"/>
              </a:rPr>
              <a:t>o </a:t>
            </a:r>
            <a:r>
              <a:rPr dirty="0" sz="1200" spc="-10">
                <a:latin typeface="Times New Roman"/>
                <a:cs typeface="Times New Roman"/>
              </a:rPr>
              <a:t>acompanhamento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contínuo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assistida.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12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7º</a:t>
            </a:r>
            <a:r>
              <a:rPr dirty="0" sz="1200" spc="135" b="1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formulário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"NÃO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ENCONTRADA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OU</a:t>
            </a:r>
            <a:r>
              <a:rPr dirty="0" sz="1200" spc="12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TERMO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RECUSA</a:t>
            </a:r>
            <a:r>
              <a:rPr dirty="0" sz="1200" spc="130" b="1">
                <a:latin typeface="Times New Roman"/>
                <a:cs typeface="Times New Roman"/>
              </a:rPr>
              <a:t>  </a:t>
            </a:r>
            <a:r>
              <a:rPr dirty="0" sz="1200" spc="-25" b="1">
                <a:latin typeface="Times New Roman"/>
                <a:cs typeface="Times New Roman"/>
              </a:rPr>
              <a:t>SEM</a:t>
            </a:r>
            <a:endParaRPr sz="12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600"/>
              </a:lnSpc>
              <a:spcBef>
                <a:spcPts val="70"/>
              </a:spcBef>
            </a:pPr>
            <a:r>
              <a:rPr dirty="0" sz="1200" b="1">
                <a:latin typeface="Times New Roman"/>
                <a:cs typeface="Times New Roman"/>
              </a:rPr>
              <a:t>ASSINATURA DA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VÍTIMA"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será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utilizado para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registrar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situações onde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assistida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não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foi </a:t>
            </a:r>
            <a:r>
              <a:rPr dirty="0" sz="1200">
                <a:latin typeface="Times New Roman"/>
                <a:cs typeface="Times New Roman"/>
              </a:rPr>
              <a:t>localizada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recusou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assinar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termo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recusa.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8º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"RELATÓRIO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R.O</a:t>
            </a:r>
            <a:r>
              <a:rPr dirty="0" sz="1200" spc="2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PADRÃO</a:t>
            </a:r>
            <a:r>
              <a:rPr dirty="0" sz="1200" spc="27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–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RONDA</a:t>
            </a:r>
            <a:r>
              <a:rPr dirty="0" sz="1200" spc="2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MARIA</a:t>
            </a:r>
            <a:r>
              <a:rPr dirty="0" sz="1200" spc="2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DA</a:t>
            </a:r>
            <a:r>
              <a:rPr dirty="0" sz="1200" spc="2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PENHA"</a:t>
            </a:r>
            <a:r>
              <a:rPr dirty="0" sz="1200" spc="260" b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será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latin typeface="Times New Roman"/>
                <a:cs typeface="Times New Roman"/>
              </a:rPr>
              <a:t>empregado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registrar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ocorrências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atendimentos.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10795">
              <a:lnSpc>
                <a:spcPts val="1370"/>
              </a:lnSpc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1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9º</a:t>
            </a:r>
            <a:r>
              <a:rPr dirty="0" sz="1200" spc="114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relatórios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formulários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deverão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preenchidos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clara,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legível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completa,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informações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solicitadas.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10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10</a:t>
            </a:r>
            <a:r>
              <a:rPr dirty="0" sz="1200" spc="114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agentes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Guarda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Civil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Municipal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designados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grupamento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Ronda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 </a:t>
            </a:r>
            <a:r>
              <a:rPr dirty="0" sz="1200">
                <a:latin typeface="Times New Roman"/>
                <a:cs typeface="Times New Roman"/>
              </a:rPr>
              <a:t>Penha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deverão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receber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treinamento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específico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sobre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correto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preenchimento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importância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campo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formulários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relatórios.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11</a:t>
            </a:r>
            <a:r>
              <a:rPr dirty="0" sz="1200" spc="3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grupamento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Ronda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Penha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deverá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manter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arquivo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organizado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todos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os </a:t>
            </a:r>
            <a:r>
              <a:rPr dirty="0" sz="1200">
                <a:latin typeface="Times New Roman"/>
                <a:cs typeface="Times New Roman"/>
              </a:rPr>
              <a:t>relatórios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formulários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preenchidos,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garantindo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segurança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confidencialidade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das </a:t>
            </a:r>
            <a:r>
              <a:rPr dirty="0" sz="1200" spc="-10">
                <a:latin typeface="Times New Roman"/>
                <a:cs typeface="Times New Roman"/>
              </a:rPr>
              <a:t>informações.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12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Casos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omissos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 dúvidas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decorrentes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aplicação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desta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Portaria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serão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dirimidos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pela </a:t>
            </a:r>
            <a:r>
              <a:rPr dirty="0" sz="1200">
                <a:latin typeface="Times New Roman"/>
                <a:cs typeface="Times New Roman"/>
              </a:rPr>
              <a:t>coordenação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grupamento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Ronda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Maria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Penha.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10000"/>
              </a:lnSpc>
              <a:spcBef>
                <a:spcPts val="1180"/>
              </a:spcBef>
            </a:pPr>
            <a:r>
              <a:rPr dirty="0" sz="1200" b="1">
                <a:latin typeface="Times New Roman"/>
                <a:cs typeface="Times New Roman"/>
              </a:rPr>
              <a:t>Art.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13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portaria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entra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vigor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publicação,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revogando-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disposições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em </a:t>
            </a:r>
            <a:r>
              <a:rPr dirty="0" sz="1200" spc="-10">
                <a:latin typeface="Times New Roman"/>
                <a:cs typeface="Times New Roman"/>
              </a:rPr>
              <a:t>contrário.</a:t>
            </a:r>
            <a:endParaRPr sz="1200">
              <a:latin typeface="Times New Roman"/>
              <a:cs typeface="Times New Roman"/>
            </a:endParaRPr>
          </a:p>
          <a:p>
            <a:pPr marL="317500" marR="3424554" indent="-304800">
              <a:lnSpc>
                <a:spcPct val="179200"/>
              </a:lnSpc>
              <a:spcBef>
                <a:spcPts val="15"/>
              </a:spcBef>
            </a:pPr>
            <a:r>
              <a:rPr dirty="0" sz="1200" spc="-10">
                <a:latin typeface="Times New Roman"/>
                <a:cs typeface="Times New Roman"/>
              </a:rPr>
              <a:t>Registre-</a:t>
            </a:r>
            <a:r>
              <a:rPr dirty="0" sz="1200">
                <a:latin typeface="Times New Roman"/>
                <a:cs typeface="Times New Roman"/>
              </a:rPr>
              <a:t>se,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Publique-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Cumpra-</a:t>
            </a:r>
            <a:r>
              <a:rPr dirty="0" sz="1200" spc="-25">
                <a:latin typeface="Times New Roman"/>
                <a:cs typeface="Times New Roman"/>
              </a:rPr>
              <a:t>se. </a:t>
            </a:r>
            <a:r>
              <a:rPr dirty="0" sz="1200">
                <a:latin typeface="Times New Roman"/>
                <a:cs typeface="Times New Roman"/>
              </a:rPr>
              <a:t>Seropédica,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25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junho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2025.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72385" y="7945373"/>
            <a:ext cx="3416300" cy="62611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1200" b="1">
                <a:latin typeface="Times New Roman"/>
                <a:cs typeface="Times New Roman"/>
              </a:rPr>
              <a:t>EDSON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JESUS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CANTANHEDE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DOS</a:t>
            </a:r>
            <a:r>
              <a:rPr dirty="0" sz="1200" spc="-10" b="1">
                <a:latin typeface="Times New Roman"/>
                <a:cs typeface="Times New Roman"/>
              </a:rPr>
              <a:t> SANTOS</a:t>
            </a:r>
            <a:endParaRPr sz="1200">
              <a:latin typeface="Times New Roman"/>
              <a:cs typeface="Times New Roman"/>
            </a:endParaRPr>
          </a:p>
          <a:p>
            <a:pPr algn="ctr" marL="500380" marR="491490">
              <a:lnSpc>
                <a:spcPts val="1580"/>
              </a:lnSpc>
              <a:spcBef>
                <a:spcPts val="70"/>
              </a:spcBef>
            </a:pPr>
            <a:r>
              <a:rPr dirty="0" sz="1200">
                <a:latin typeface="Times New Roman"/>
                <a:cs typeface="Times New Roman"/>
              </a:rPr>
              <a:t>Chefe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Geral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Guarda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Civil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Municipal MAT.15428PMS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69630" y="418739"/>
            <a:ext cx="2353310" cy="5918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13799"/>
              </a:lnSpc>
              <a:spcBef>
                <a:spcPts val="50"/>
              </a:spcBef>
            </a:pPr>
            <a:r>
              <a:rPr dirty="0" sz="1100" b="1">
                <a:latin typeface="Arial"/>
                <a:cs typeface="Arial"/>
              </a:rPr>
              <a:t>Estado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Rio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Janeiro</a:t>
            </a:r>
            <a:r>
              <a:rPr dirty="0" sz="1100" spc="5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 </a:t>
            </a:r>
            <a:r>
              <a:rPr dirty="0" sz="1100" b="1">
                <a:latin typeface="Arial"/>
                <a:cs typeface="Arial"/>
              </a:rPr>
              <a:t>Guarda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Municipal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4090" y="1008809"/>
            <a:ext cx="53416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RELATÓRIO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R.O</a:t>
            </a:r>
            <a:r>
              <a:rPr dirty="0" spc="-25"/>
              <a:t> </a:t>
            </a:r>
            <a:r>
              <a:rPr dirty="0" spc="-20"/>
              <a:t>PADRÃO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RONDA</a:t>
            </a:r>
            <a:r>
              <a:rPr dirty="0" spc="-25"/>
              <a:t> </a:t>
            </a:r>
            <a:r>
              <a:rPr dirty="0"/>
              <a:t>MARIA</a:t>
            </a:r>
            <a:r>
              <a:rPr dirty="0" spc="-25"/>
              <a:t> </a:t>
            </a:r>
            <a:r>
              <a:rPr dirty="0"/>
              <a:t>DA</a:t>
            </a:r>
            <a:r>
              <a:rPr dirty="0" spc="-25"/>
              <a:t> </a:t>
            </a:r>
            <a:r>
              <a:rPr dirty="0" spc="-10"/>
              <a:t>PENHA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31792" y="1530396"/>
            <a:ext cx="4883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20">
                <a:latin typeface="Cambria"/>
                <a:cs typeface="Cambria"/>
              </a:rPr>
              <a:t>◻</a:t>
            </a:r>
            <a:r>
              <a:rPr dirty="0" sz="1500" spc="-50">
                <a:latin typeface="Cambria"/>
                <a:cs typeface="Cambria"/>
              </a:rPr>
              <a:t> </a:t>
            </a:r>
            <a:r>
              <a:rPr dirty="0" sz="1000" spc="-25" b="1">
                <a:latin typeface="Arial"/>
                <a:cs typeface="Arial"/>
              </a:rPr>
              <a:t>NÃO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1700" y="1530396"/>
            <a:ext cx="4206875" cy="484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4094" algn="l"/>
              </a:tabLst>
            </a:pPr>
            <a:r>
              <a:rPr dirty="0" sz="1200" spc="-25" b="1">
                <a:latin typeface="Calibri"/>
                <a:cs typeface="Calibri"/>
              </a:rPr>
              <a:t>Nº</a:t>
            </a:r>
            <a:r>
              <a:rPr dirty="0" u="heavy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200" b="1">
                <a:latin typeface="Calibri"/>
                <a:cs typeface="Calibri"/>
              </a:rPr>
              <a:t>.</a:t>
            </a:r>
            <a:r>
              <a:rPr dirty="0" sz="1200" spc="495" b="1">
                <a:latin typeface="Calibri"/>
                <a:cs typeface="Calibri"/>
              </a:rPr>
              <a:t> </a:t>
            </a:r>
            <a:r>
              <a:rPr dirty="0" sz="1100" b="1">
                <a:latin typeface="Courier New"/>
                <a:cs typeface="Courier New"/>
              </a:rPr>
              <a:t>RELATÓRIO</a:t>
            </a:r>
            <a:r>
              <a:rPr dirty="0" sz="1100" spc="-40" b="1">
                <a:latin typeface="Courier New"/>
                <a:cs typeface="Courier New"/>
              </a:rPr>
              <a:t> </a:t>
            </a:r>
            <a:r>
              <a:rPr dirty="0" sz="1100" spc="-25" b="1">
                <a:latin typeface="Courier New"/>
                <a:cs typeface="Courier New"/>
              </a:rPr>
              <a:t>ENVIADO:</a:t>
            </a:r>
            <a:r>
              <a:rPr dirty="0" sz="1500" spc="-25">
                <a:latin typeface="Cambria"/>
                <a:cs typeface="Cambria"/>
              </a:rPr>
              <a:t>◻</a:t>
            </a:r>
            <a:r>
              <a:rPr dirty="0" sz="1500" spc="-55">
                <a:latin typeface="Cambria"/>
                <a:cs typeface="Cambria"/>
              </a:rPr>
              <a:t> </a:t>
            </a:r>
            <a:r>
              <a:rPr dirty="0" sz="1000" spc="-25" b="1">
                <a:latin typeface="Arial"/>
                <a:cs typeface="Arial"/>
              </a:rPr>
              <a:t>SIM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"/>
              <a:cs typeface="Arial"/>
            </a:endParaRPr>
          </a:p>
          <a:p>
            <a:pPr marL="285750" indent="-138430">
              <a:lnSpc>
                <a:spcPct val="100000"/>
              </a:lnSpc>
              <a:buFont typeface="Calibri"/>
              <a:buAutoNum type="arabicPeriod"/>
              <a:tabLst>
                <a:tab pos="285750" algn="l"/>
              </a:tabLst>
            </a:pPr>
            <a:r>
              <a:rPr dirty="0" sz="1100" spc="-10" b="1">
                <a:latin typeface="Calibri"/>
                <a:cs typeface="Calibri"/>
              </a:rPr>
              <a:t>IDENTIFICAÇÃO </a:t>
            </a:r>
            <a:r>
              <a:rPr dirty="0" sz="1100" b="1">
                <a:latin typeface="Calibri"/>
                <a:cs typeface="Calibri"/>
              </a:rPr>
              <a:t>DA</a:t>
            </a:r>
            <a:r>
              <a:rPr dirty="0" sz="1100" spc="-10" b="1">
                <a:latin typeface="Calibri"/>
                <a:cs typeface="Calibri"/>
              </a:rPr>
              <a:t> OCORRÊNCIA</a:t>
            </a:r>
            <a:endParaRPr sz="1100">
              <a:latin typeface="Calibri"/>
              <a:cs typeface="Calibri"/>
            </a:endParaRPr>
          </a:p>
          <a:p>
            <a:pPr marL="236220">
              <a:lnSpc>
                <a:spcPct val="100000"/>
              </a:lnSpc>
              <a:spcBef>
                <a:spcPts val="250"/>
              </a:spcBef>
              <a:tabLst>
                <a:tab pos="736600" algn="l"/>
                <a:tab pos="986790" algn="l"/>
                <a:tab pos="1360805" algn="l"/>
              </a:tabLst>
            </a:pPr>
            <a:r>
              <a:rPr dirty="0" sz="1000">
                <a:latin typeface="Cambria"/>
                <a:cs typeface="Cambria"/>
              </a:rPr>
              <a:t>Data: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Cambria"/>
                <a:cs typeface="Cambria"/>
              </a:rPr>
              <a:t>/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Cambria"/>
                <a:cs typeface="Cambria"/>
              </a:rPr>
              <a:t>/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236220">
              <a:lnSpc>
                <a:spcPct val="100000"/>
              </a:lnSpc>
              <a:spcBef>
                <a:spcPts val="1150"/>
              </a:spcBef>
              <a:tabLst>
                <a:tab pos="799465" algn="l"/>
                <a:tab pos="1068070" algn="l"/>
              </a:tabLst>
            </a:pPr>
            <a:r>
              <a:rPr dirty="0" sz="1000">
                <a:latin typeface="Cambria"/>
                <a:cs typeface="Cambria"/>
              </a:rPr>
              <a:t>Hora: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	</a:t>
            </a:r>
            <a:endParaRPr sz="1000">
              <a:latin typeface="Cambria"/>
              <a:cs typeface="Cambria"/>
            </a:endParaRPr>
          </a:p>
          <a:p>
            <a:pPr marL="236220">
              <a:lnSpc>
                <a:spcPct val="100000"/>
              </a:lnSpc>
              <a:spcBef>
                <a:spcPts val="1145"/>
              </a:spcBef>
              <a:tabLst>
                <a:tab pos="2668905" algn="l"/>
              </a:tabLst>
            </a:pPr>
            <a:r>
              <a:rPr dirty="0" sz="1000">
                <a:latin typeface="Cambria"/>
                <a:cs typeface="Cambria"/>
              </a:rPr>
              <a:t>Local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Ocorrência: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469900" indent="-233679">
              <a:lnSpc>
                <a:spcPct val="100000"/>
              </a:lnSpc>
            </a:pPr>
            <a:r>
              <a:rPr dirty="0" sz="1000" b="1">
                <a:latin typeface="Cambria"/>
                <a:cs typeface="Cambria"/>
              </a:rPr>
              <a:t>Tipo</a:t>
            </a:r>
            <a:r>
              <a:rPr dirty="0" sz="1000" spc="-2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de</a:t>
            </a:r>
            <a:r>
              <a:rPr dirty="0" sz="1000" spc="-20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atendimento:</a:t>
            </a:r>
            <a:endParaRPr sz="1000">
              <a:latin typeface="Cambria"/>
              <a:cs typeface="Cambria"/>
            </a:endParaRPr>
          </a:p>
          <a:p>
            <a:pPr marL="469900" marR="2288540">
              <a:lnSpc>
                <a:spcPct val="127400"/>
              </a:lnSpc>
              <a:spcBef>
                <a:spcPts val="1000"/>
              </a:spcBef>
            </a:pPr>
            <a:r>
              <a:rPr dirty="0" sz="1000">
                <a:latin typeface="Cambria"/>
                <a:cs typeface="Cambria"/>
              </a:rPr>
              <a:t>Ronda</a:t>
            </a:r>
            <a:r>
              <a:rPr dirty="0" sz="1000" spc="-3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preventiva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;</a:t>
            </a:r>
            <a:r>
              <a:rPr dirty="0" sz="1000" spc="-10">
                <a:latin typeface="Cambria"/>
                <a:cs typeface="Cambria"/>
              </a:rPr>
              <a:t> Acionamento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vítima; Encaminhamento</a:t>
            </a:r>
            <a:r>
              <a:rPr dirty="0" sz="1000">
                <a:latin typeface="Cambria"/>
                <a:cs typeface="Cambria"/>
              </a:rPr>
              <a:t> judicial </a:t>
            </a:r>
            <a:r>
              <a:rPr dirty="0" sz="1000" spc="-50">
                <a:latin typeface="Cambria"/>
                <a:cs typeface="Cambria"/>
              </a:rPr>
              <a:t>;</a:t>
            </a:r>
            <a:endParaRPr sz="10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390"/>
              </a:spcBef>
              <a:tabLst>
                <a:tab pos="2784475" algn="l"/>
              </a:tabLst>
            </a:pPr>
            <a:r>
              <a:rPr dirty="0" sz="1000" spc="-10">
                <a:latin typeface="Cambria"/>
                <a:cs typeface="Cambria"/>
              </a:rPr>
              <a:t>Acionamento</a:t>
            </a:r>
            <a:r>
              <a:rPr dirty="0" sz="1000">
                <a:latin typeface="Cambria"/>
                <a:cs typeface="Cambria"/>
              </a:rPr>
              <a:t> por outros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000">
              <a:latin typeface="Times New Roman"/>
              <a:cs typeface="Times New Roman"/>
            </a:endParaRPr>
          </a:p>
          <a:p>
            <a:pPr marL="280035" indent="-138430">
              <a:lnSpc>
                <a:spcPct val="100000"/>
              </a:lnSpc>
              <a:buFont typeface="Calibri"/>
              <a:buAutoNum type="arabicPeriod" startAt="2"/>
              <a:tabLst>
                <a:tab pos="280035" algn="l"/>
              </a:tabLst>
            </a:pPr>
            <a:r>
              <a:rPr dirty="0" sz="1100" spc="-10" b="1">
                <a:latin typeface="Calibri"/>
                <a:cs typeface="Calibri"/>
              </a:rPr>
              <a:t>DADOS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VÍTIMA</a:t>
            </a:r>
            <a:endParaRPr sz="1100">
              <a:latin typeface="Calibri"/>
              <a:cs typeface="Calibri"/>
            </a:endParaRPr>
          </a:p>
          <a:p>
            <a:pPr marL="236220">
              <a:lnSpc>
                <a:spcPct val="100000"/>
              </a:lnSpc>
              <a:spcBef>
                <a:spcPts val="250"/>
              </a:spcBef>
              <a:tabLst>
                <a:tab pos="3390900" algn="l"/>
                <a:tab pos="4136390" algn="l"/>
              </a:tabLst>
            </a:pPr>
            <a:r>
              <a:rPr dirty="0" sz="1000">
                <a:latin typeface="Cambria"/>
                <a:cs typeface="Cambria"/>
              </a:rPr>
              <a:t>Nome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completo: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10">
                <a:latin typeface="Cambria"/>
                <a:cs typeface="Cambria"/>
              </a:rPr>
              <a:t>Idade: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spcBef>
                <a:spcPts val="1145"/>
              </a:spcBef>
              <a:tabLst>
                <a:tab pos="1741170" algn="l"/>
                <a:tab pos="1914525" algn="l"/>
                <a:tab pos="4193540" algn="l"/>
              </a:tabLst>
            </a:pPr>
            <a:r>
              <a:rPr dirty="0" sz="1000" spc="-20" b="1">
                <a:latin typeface="Cambria"/>
                <a:cs typeface="Cambria"/>
              </a:rPr>
              <a:t>CPF</a:t>
            </a:r>
            <a:r>
              <a:rPr dirty="0" sz="1000" spc="-20">
                <a:latin typeface="Cambria"/>
                <a:cs typeface="Cambria"/>
              </a:rPr>
              <a:t>: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Cambria"/>
                <a:cs typeface="Cambria"/>
              </a:rPr>
              <a:t>;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30">
                <a:latin typeface="Cambria"/>
                <a:cs typeface="Cambria"/>
              </a:rPr>
              <a:t>Tel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para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contato: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tabLst>
                <a:tab pos="4154804" algn="l"/>
              </a:tabLst>
            </a:pPr>
            <a:r>
              <a:rPr dirty="0" sz="1000">
                <a:latin typeface="Cambria"/>
                <a:cs typeface="Cambria"/>
              </a:rPr>
              <a:t>Endereço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residência: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000">
              <a:latin typeface="Times New Roman"/>
              <a:cs typeface="Times New Roman"/>
            </a:endParaRPr>
          </a:p>
          <a:p>
            <a:pPr marL="222885" indent="-138430">
              <a:lnSpc>
                <a:spcPct val="100000"/>
              </a:lnSpc>
              <a:buFont typeface="Calibri"/>
              <a:buAutoNum type="arabicPeriod" startAt="3"/>
              <a:tabLst>
                <a:tab pos="222885" algn="l"/>
              </a:tabLst>
            </a:pPr>
            <a:r>
              <a:rPr dirty="0" sz="1100" spc="-10" b="1">
                <a:latin typeface="Calibri"/>
                <a:cs typeface="Calibri"/>
              </a:rPr>
              <a:t>DADOS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DO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AGRESSOR</a:t>
            </a:r>
            <a:endParaRPr sz="1100">
              <a:latin typeface="Calibri"/>
              <a:cs typeface="Calibri"/>
            </a:endParaRPr>
          </a:p>
          <a:p>
            <a:pPr marL="278130">
              <a:lnSpc>
                <a:spcPct val="100000"/>
              </a:lnSpc>
              <a:spcBef>
                <a:spcPts val="390"/>
              </a:spcBef>
              <a:tabLst>
                <a:tab pos="3857625" algn="l"/>
              </a:tabLst>
            </a:pPr>
            <a:r>
              <a:rPr dirty="0" sz="1000">
                <a:latin typeface="Cambria"/>
                <a:cs typeface="Cambria"/>
              </a:rPr>
              <a:t>Nome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completo: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tabLst>
                <a:tab pos="1713230" algn="l"/>
              </a:tabLst>
            </a:pPr>
            <a:r>
              <a:rPr dirty="0" sz="1000">
                <a:latin typeface="Cambria"/>
                <a:cs typeface="Cambria"/>
              </a:rPr>
              <a:t>Idade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(aproximada):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tabLst>
                <a:tab pos="3437890" algn="l"/>
              </a:tabLst>
            </a:pPr>
            <a:r>
              <a:rPr dirty="0" sz="1000">
                <a:latin typeface="Cambria"/>
                <a:cs typeface="Cambria"/>
              </a:rPr>
              <a:t>Grau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parentesco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com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vítima: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11032" y="1789617"/>
            <a:ext cx="39319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8585" algn="l"/>
              </a:tabLst>
            </a:pPr>
            <a:r>
              <a:rPr dirty="0" sz="1000">
                <a:latin typeface="Cambria"/>
                <a:cs typeface="Cambria"/>
              </a:rPr>
              <a:t>Endereço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conhecido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(se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houver):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46080" y="2087209"/>
            <a:ext cx="8604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mbria"/>
                <a:cs typeface="Cambria"/>
              </a:rPr>
              <a:t>4.</a:t>
            </a:r>
            <a:r>
              <a:rPr dirty="0" sz="1100" spc="-5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SITUAÇÃO: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87381" y="2426181"/>
            <a:ext cx="4192270" cy="3977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mbria"/>
                <a:cs typeface="Cambria"/>
              </a:rPr>
              <a:t>Vítima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é</a:t>
            </a:r>
            <a:r>
              <a:rPr dirty="0" sz="1000" spc="-1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assistida </a:t>
            </a:r>
            <a:r>
              <a:rPr dirty="0" sz="1000">
                <a:latin typeface="Cambria"/>
                <a:cs typeface="Cambria"/>
              </a:rPr>
              <a:t>da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Ronda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Mª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Penha;</a:t>
            </a:r>
            <a:endParaRPr sz="1000">
              <a:latin typeface="Cambria"/>
              <a:cs typeface="Cambria"/>
            </a:endParaRPr>
          </a:p>
          <a:p>
            <a:pPr marL="441325" marR="361950">
              <a:lnSpc>
                <a:spcPct val="210800"/>
              </a:lnSpc>
            </a:pPr>
            <a:r>
              <a:rPr dirty="0" sz="1000">
                <a:latin typeface="Cambria"/>
                <a:cs typeface="Cambria"/>
              </a:rPr>
              <a:t>Vítima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não</a:t>
            </a:r>
            <a:r>
              <a:rPr dirty="0" sz="1000" spc="-2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é</a:t>
            </a:r>
            <a:r>
              <a:rPr dirty="0" sz="1000" spc="-25" b="1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assistida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nunca</a:t>
            </a:r>
            <a:r>
              <a:rPr dirty="0" sz="1000" spc="185" b="1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R.O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sobre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violência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doméstica; </a:t>
            </a:r>
            <a:r>
              <a:rPr dirty="0" sz="1000">
                <a:latin typeface="Cambria"/>
                <a:cs typeface="Cambria"/>
              </a:rPr>
              <a:t>Vítima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não</a:t>
            </a:r>
            <a:r>
              <a:rPr dirty="0" sz="1000" spc="-20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é</a:t>
            </a:r>
            <a:r>
              <a:rPr dirty="0" sz="1000" spc="-25" b="1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assistida,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mas</a:t>
            </a:r>
            <a:r>
              <a:rPr dirty="0" sz="1000" spc="-2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já</a:t>
            </a:r>
            <a:r>
              <a:rPr dirty="0" sz="1000" spc="185" b="1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R.O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sobre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violência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doméstica;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1000" spc="-10" b="1">
                <a:latin typeface="Cambria"/>
                <a:cs typeface="Cambria"/>
              </a:rPr>
              <a:t>Medidas</a:t>
            </a:r>
            <a:r>
              <a:rPr dirty="0" sz="1000" spc="-1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protetivas vigentes:</a:t>
            </a:r>
            <a:endParaRPr sz="1000">
              <a:latin typeface="Cambria"/>
              <a:cs typeface="Cambria"/>
            </a:endParaRPr>
          </a:p>
          <a:p>
            <a:pPr marL="469900" marR="1792605" indent="-28575">
              <a:lnSpc>
                <a:spcPct val="127400"/>
              </a:lnSpc>
              <a:spcBef>
                <a:spcPts val="1000"/>
              </a:spcBef>
            </a:pPr>
            <a:r>
              <a:rPr dirty="0" sz="1000">
                <a:latin typeface="Cambria"/>
                <a:cs typeface="Cambria"/>
              </a:rPr>
              <a:t>Proibição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aproximação/</a:t>
            </a:r>
            <a:r>
              <a:rPr dirty="0" sz="100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Contato; Afastamento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do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lar;</a:t>
            </a:r>
            <a:endParaRPr sz="1000">
              <a:latin typeface="Cambria"/>
              <a:cs typeface="Cambria"/>
            </a:endParaRPr>
          </a:p>
          <a:p>
            <a:pPr marL="441325">
              <a:lnSpc>
                <a:spcPct val="100000"/>
              </a:lnSpc>
              <a:spcBef>
                <a:spcPts val="330"/>
              </a:spcBef>
              <a:tabLst>
                <a:tab pos="3576954" algn="l"/>
              </a:tabLst>
            </a:pPr>
            <a:r>
              <a:rPr dirty="0" sz="1000">
                <a:latin typeface="Cambria"/>
                <a:cs typeface="Cambria"/>
              </a:rPr>
              <a:t>Outras: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r" marR="487680">
              <a:lnSpc>
                <a:spcPct val="100000"/>
              </a:lnSpc>
              <a:spcBef>
                <a:spcPts val="1145"/>
              </a:spcBef>
              <a:tabLst>
                <a:tab pos="3655060" algn="l"/>
              </a:tabLst>
            </a:pPr>
            <a:r>
              <a:rPr dirty="0" sz="1000" b="1">
                <a:latin typeface="Cambria"/>
                <a:cs typeface="Cambria"/>
              </a:rPr>
              <a:t>Número</a:t>
            </a:r>
            <a:r>
              <a:rPr dirty="0" sz="1000" spc="-20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do</a:t>
            </a:r>
            <a:r>
              <a:rPr dirty="0" sz="1000" spc="-20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processo </a:t>
            </a:r>
            <a:r>
              <a:rPr dirty="0" sz="1100">
                <a:latin typeface="Cambria"/>
                <a:cs typeface="Cambria"/>
              </a:rPr>
              <a:t>(se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disponível):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000">
              <a:latin typeface="Times New Roman"/>
              <a:cs typeface="Times New Roman"/>
            </a:endParaRPr>
          </a:p>
          <a:p>
            <a:pPr marL="236854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5.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DESCRIÇÃO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DO</a:t>
            </a:r>
            <a:r>
              <a:rPr dirty="0" sz="1100" spc="-20" b="1">
                <a:latin typeface="Calibri"/>
                <a:cs typeface="Calibri"/>
              </a:rPr>
              <a:t> FATO</a:t>
            </a:r>
            <a:endParaRPr sz="1100">
              <a:latin typeface="Calibri"/>
              <a:cs typeface="Calibri"/>
            </a:endParaRPr>
          </a:p>
          <a:p>
            <a:pPr marL="441325">
              <a:lnSpc>
                <a:spcPct val="100000"/>
              </a:lnSpc>
              <a:spcBef>
                <a:spcPts val="375"/>
              </a:spcBef>
            </a:pPr>
            <a:r>
              <a:rPr dirty="0" sz="1100">
                <a:latin typeface="Cambria"/>
                <a:cs typeface="Cambria"/>
              </a:rPr>
              <a:t>A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medida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protetiva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foi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descumprida?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)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Sim</a:t>
            </a:r>
            <a:r>
              <a:rPr dirty="0" sz="1100" spc="20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)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Não</a:t>
            </a:r>
            <a:endParaRPr sz="1100">
              <a:latin typeface="Cambria"/>
              <a:cs typeface="Cambria"/>
            </a:endParaRPr>
          </a:p>
          <a:p>
            <a:pPr marL="472440" marR="5080" indent="-31115">
              <a:lnSpc>
                <a:spcPct val="210800"/>
              </a:lnSpc>
              <a:spcBef>
                <a:spcPts val="20"/>
              </a:spcBef>
            </a:pPr>
            <a:r>
              <a:rPr dirty="0" sz="1000" spc="-10">
                <a:latin typeface="Cambria"/>
                <a:cs typeface="Cambria"/>
              </a:rPr>
              <a:t>Descumprimento</a:t>
            </a:r>
            <a:r>
              <a:rPr dirty="0" sz="1000">
                <a:latin typeface="Cambria"/>
                <a:cs typeface="Cambria"/>
              </a:rPr>
              <a:t> de Medida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Protetiva</a:t>
            </a:r>
            <a:r>
              <a:rPr dirty="0" sz="1000">
                <a:latin typeface="Cambria"/>
                <a:cs typeface="Cambria"/>
              </a:rPr>
              <a:t> de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Urgência</a:t>
            </a:r>
            <a:r>
              <a:rPr dirty="0" sz="1000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em</a:t>
            </a:r>
            <a:r>
              <a:rPr dirty="0" sz="1000" spc="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Flagrante</a:t>
            </a:r>
            <a:r>
              <a:rPr dirty="0" sz="1000" spc="-10">
                <a:latin typeface="Cambria"/>
                <a:cs typeface="Cambria"/>
              </a:rPr>
              <a:t>; </a:t>
            </a:r>
            <a:r>
              <a:rPr dirty="0" sz="1000" spc="-10" b="1">
                <a:latin typeface="Cambria"/>
                <a:cs typeface="Cambria"/>
              </a:rPr>
              <a:t>Comunicação</a:t>
            </a:r>
            <a:r>
              <a:rPr dirty="0" sz="1000" spc="-5" b="1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 </a:t>
            </a:r>
            <a:r>
              <a:rPr dirty="0" sz="1000" spc="-10">
                <a:latin typeface="Cambria"/>
                <a:cs typeface="Cambria"/>
              </a:rPr>
              <a:t>descumprimento</a:t>
            </a:r>
            <a:r>
              <a:rPr dirty="0" sz="1000">
                <a:latin typeface="Cambria"/>
                <a:cs typeface="Cambria"/>
              </a:rPr>
              <a:t> de Medida </a:t>
            </a:r>
            <a:r>
              <a:rPr dirty="0" sz="1000" spc="-10">
                <a:latin typeface="Cambria"/>
                <a:cs typeface="Cambria"/>
              </a:rPr>
              <a:t>Protetiva</a:t>
            </a:r>
            <a:r>
              <a:rPr dirty="0" sz="1000">
                <a:latin typeface="Cambria"/>
                <a:cs typeface="Cambria"/>
              </a:rPr>
              <a:t> de </a:t>
            </a:r>
            <a:r>
              <a:rPr dirty="0" sz="1000" spc="-10">
                <a:latin typeface="Cambria"/>
                <a:cs typeface="Cambria"/>
              </a:rPr>
              <a:t>Urgência;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mbria"/>
              <a:cs typeface="Cambria"/>
            </a:endParaRPr>
          </a:p>
          <a:p>
            <a:pPr algn="r" marR="441959">
              <a:lnSpc>
                <a:spcPct val="100000"/>
              </a:lnSpc>
              <a:tabLst>
                <a:tab pos="3510915" algn="l"/>
              </a:tabLst>
            </a:pPr>
            <a:r>
              <a:rPr dirty="0" sz="1100">
                <a:latin typeface="Cambria"/>
                <a:cs typeface="Cambria"/>
              </a:rPr>
              <a:t>Tipo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de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descumprimento: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230504">
              <a:lnSpc>
                <a:spcPct val="100000"/>
              </a:lnSpc>
              <a:spcBef>
                <a:spcPts val="1160"/>
              </a:spcBef>
            </a:pPr>
            <a:r>
              <a:rPr dirty="0" sz="1100" spc="-10">
                <a:latin typeface="Cambria"/>
                <a:cs typeface="Cambria"/>
              </a:rPr>
              <a:t>Descrição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do </a:t>
            </a:r>
            <a:r>
              <a:rPr dirty="0" sz="1100" spc="-10">
                <a:latin typeface="Cambria"/>
                <a:cs typeface="Cambria"/>
              </a:rPr>
              <a:t>ocorrido: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431" y="3374228"/>
            <a:ext cx="128587" cy="12858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431" y="3568445"/>
            <a:ext cx="128587" cy="12858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431" y="3762663"/>
            <a:ext cx="128587" cy="12858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431" y="3960055"/>
            <a:ext cx="128587" cy="128587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5818062" y="2453962"/>
            <a:ext cx="3415029" cy="4113529"/>
            <a:chOff x="5818062" y="2453962"/>
            <a:chExt cx="3415029" cy="4113529"/>
          </a:xfrm>
        </p:grpSpPr>
        <p:sp>
          <p:nvSpPr>
            <p:cNvPr id="14" name="object 14" descr=""/>
            <p:cNvSpPr/>
            <p:nvPr/>
          </p:nvSpPr>
          <p:spPr>
            <a:xfrm>
              <a:off x="5818062" y="6563536"/>
              <a:ext cx="3415029" cy="0"/>
            </a:xfrm>
            <a:custGeom>
              <a:avLst/>
              <a:gdLst/>
              <a:ahLst/>
              <a:cxnLst/>
              <a:rect l="l" t="t" r="r" b="b"/>
              <a:pathLst>
                <a:path w="3415029" h="0">
                  <a:moveTo>
                    <a:pt x="0" y="0"/>
                  </a:moveTo>
                  <a:lnTo>
                    <a:pt x="3414668" y="0"/>
                  </a:lnTo>
                </a:path>
              </a:pathLst>
            </a:custGeom>
            <a:ln w="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2453962"/>
              <a:ext cx="128587" cy="1285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2775180"/>
              <a:ext cx="128587" cy="12858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3096397"/>
              <a:ext cx="128587" cy="1285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3715839"/>
              <a:ext cx="128587" cy="1285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3910057"/>
              <a:ext cx="128587" cy="12858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4104274"/>
              <a:ext cx="128587" cy="12858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4972606"/>
              <a:ext cx="128587" cy="1285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5298879"/>
              <a:ext cx="128587" cy="12858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156" y="5620097"/>
              <a:ext cx="128587" cy="1285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82" y="123825"/>
            <a:ext cx="932935" cy="90583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5470" y="190500"/>
            <a:ext cx="671542" cy="7810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25467" y="912975"/>
            <a:ext cx="6368415" cy="5734050"/>
            <a:chOff x="1125467" y="912975"/>
            <a:chExt cx="6368415" cy="573405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8112" y="912975"/>
              <a:ext cx="4295775" cy="573404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29595" y="1173431"/>
              <a:ext cx="3415029" cy="188595"/>
            </a:xfrm>
            <a:custGeom>
              <a:avLst/>
              <a:gdLst/>
              <a:ahLst/>
              <a:cxnLst/>
              <a:rect l="l" t="t" r="r" b="b"/>
              <a:pathLst>
                <a:path w="3415029" h="188594">
                  <a:moveTo>
                    <a:pt x="0" y="0"/>
                  </a:moveTo>
                  <a:lnTo>
                    <a:pt x="3414668" y="0"/>
                  </a:lnTo>
                </a:path>
                <a:path w="3415029" h="188594">
                  <a:moveTo>
                    <a:pt x="0" y="188345"/>
                  </a:moveTo>
                  <a:lnTo>
                    <a:pt x="3414668" y="188345"/>
                  </a:lnTo>
                </a:path>
              </a:pathLst>
            </a:custGeom>
            <a:ln w="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33260" y="1470634"/>
            <a:ext cx="1775460" cy="45021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100" b="1">
                <a:latin typeface="Calibri"/>
                <a:cs typeface="Calibri"/>
              </a:rPr>
              <a:t>6.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PRESENÇA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DO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AGRESSOR</a:t>
            </a:r>
            <a:endParaRPr sz="1100">
              <a:latin typeface="Calibri"/>
              <a:cs typeface="Calibri"/>
            </a:endParaRPr>
          </a:p>
          <a:p>
            <a:pPr marL="438150">
              <a:lnSpc>
                <a:spcPct val="100000"/>
              </a:lnSpc>
              <a:spcBef>
                <a:spcPts val="350"/>
              </a:spcBef>
            </a:pPr>
            <a:r>
              <a:rPr dirty="0" sz="1100">
                <a:latin typeface="Cambria"/>
                <a:cs typeface="Cambria"/>
              </a:rPr>
              <a:t>No</a:t>
            </a:r>
            <a:r>
              <a:rPr dirty="0" sz="1100" spc="-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local</a:t>
            </a:r>
            <a:r>
              <a:rPr dirty="0" sz="1100" spc="-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da</a:t>
            </a:r>
            <a:r>
              <a:rPr dirty="0" sz="1100" spc="-3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ocorrência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58900" y="2061426"/>
            <a:ext cx="2265680" cy="861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Cambria"/>
                <a:cs typeface="Cambria"/>
              </a:rPr>
              <a:t>Evadiu-</a:t>
            </a:r>
            <a:r>
              <a:rPr dirty="0" sz="1100">
                <a:latin typeface="Cambria"/>
                <a:cs typeface="Cambria"/>
              </a:rPr>
              <a:t>se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antes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da</a:t>
            </a:r>
            <a:r>
              <a:rPr dirty="0" sz="1100" spc="-10">
                <a:latin typeface="Cambria"/>
                <a:cs typeface="Cambria"/>
              </a:rPr>
              <a:t> chegada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da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equipe</a:t>
            </a:r>
            <a:endParaRPr sz="1100">
              <a:latin typeface="Cambria"/>
              <a:cs typeface="Cambria"/>
            </a:endParaRPr>
          </a:p>
          <a:p>
            <a:pPr marL="12700" marR="5715">
              <a:lnSpc>
                <a:spcPct val="199400"/>
              </a:lnSpc>
            </a:pPr>
            <a:r>
              <a:rPr dirty="0" sz="1100" spc="-10">
                <a:latin typeface="Cambria"/>
                <a:cs typeface="Cambria"/>
              </a:rPr>
              <a:t>Ausente,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conduta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relatada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pela</a:t>
            </a:r>
            <a:r>
              <a:rPr dirty="0" sz="1100" spc="-10">
                <a:latin typeface="Cambria"/>
                <a:cs typeface="Cambria"/>
              </a:rPr>
              <a:t> vítima </a:t>
            </a:r>
            <a:r>
              <a:rPr dirty="0" sz="1100">
                <a:latin typeface="Cambria"/>
                <a:cs typeface="Cambria"/>
              </a:rPr>
              <a:t>Preso</a:t>
            </a:r>
            <a:r>
              <a:rPr dirty="0" sz="1100" spc="-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em</a:t>
            </a:r>
            <a:r>
              <a:rPr dirty="0" sz="1100" spc="-3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flagrante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69630" y="418739"/>
            <a:ext cx="5560060" cy="11176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3211195">
              <a:lnSpc>
                <a:spcPct val="113799"/>
              </a:lnSpc>
              <a:spcBef>
                <a:spcPts val="50"/>
              </a:spcBef>
            </a:pPr>
            <a:r>
              <a:rPr dirty="0" sz="1100" b="1">
                <a:latin typeface="Arial"/>
                <a:cs typeface="Arial"/>
              </a:rPr>
              <a:t>Estado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Rio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Janeiro</a:t>
            </a:r>
            <a:r>
              <a:rPr dirty="0" sz="1100" spc="5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 </a:t>
            </a:r>
            <a:r>
              <a:rPr dirty="0" sz="1100" b="1">
                <a:latin typeface="Arial"/>
                <a:cs typeface="Arial"/>
              </a:rPr>
              <a:t>Guarda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Municipal</a:t>
            </a:r>
            <a:endParaRPr sz="1100">
              <a:latin typeface="Arial"/>
              <a:cs typeface="Arial"/>
            </a:endParaRPr>
          </a:p>
          <a:p>
            <a:pPr marL="1525270">
              <a:lnSpc>
                <a:spcPct val="100000"/>
              </a:lnSpc>
              <a:spcBef>
                <a:spcPts val="185"/>
              </a:spcBef>
            </a:pPr>
            <a:r>
              <a:rPr dirty="0" sz="1100" b="1">
                <a:latin typeface="Cambria"/>
                <a:cs typeface="Cambria"/>
              </a:rPr>
              <a:t>Conduta</a:t>
            </a:r>
            <a:r>
              <a:rPr dirty="0" sz="1100" spc="-2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do</a:t>
            </a:r>
            <a:r>
              <a:rPr dirty="0" sz="1100" spc="-20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agressor</a:t>
            </a:r>
            <a:r>
              <a:rPr dirty="0" sz="1100" spc="-20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no</a:t>
            </a:r>
            <a:r>
              <a:rPr dirty="0" sz="1100" spc="-20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momento</a:t>
            </a:r>
            <a:r>
              <a:rPr dirty="0" sz="1100" spc="-20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da</a:t>
            </a:r>
            <a:r>
              <a:rPr dirty="0" sz="1100" spc="-25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abordagem</a:t>
            </a:r>
            <a:r>
              <a:rPr dirty="0" sz="1100" spc="-20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(se</a:t>
            </a:r>
            <a:r>
              <a:rPr dirty="0" sz="1100" spc="-20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presente):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marL="1859280">
              <a:lnSpc>
                <a:spcPct val="100000"/>
              </a:lnSpc>
            </a:pPr>
            <a:r>
              <a:rPr dirty="0" sz="1100" spc="-10">
                <a:latin typeface="Cambria"/>
                <a:cs typeface="Cambria"/>
              </a:rPr>
              <a:t>Desacato </a:t>
            </a:r>
            <a:r>
              <a:rPr dirty="0" sz="1100">
                <a:latin typeface="Cambria"/>
                <a:cs typeface="Cambria"/>
              </a:rPr>
              <a:t>(</a:t>
            </a:r>
            <a:r>
              <a:rPr dirty="0" sz="1100" spc="2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);</a:t>
            </a:r>
            <a:r>
              <a:rPr dirty="0" sz="1100" spc="-10">
                <a:latin typeface="Cambria"/>
                <a:cs typeface="Cambria"/>
              </a:rPr>
              <a:t> resistência </a:t>
            </a:r>
            <a:r>
              <a:rPr dirty="0" sz="1100">
                <a:latin typeface="Cambria"/>
                <a:cs typeface="Cambria"/>
              </a:rPr>
              <a:t>(</a:t>
            </a:r>
            <a:r>
              <a:rPr dirty="0" sz="1100" spc="459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);</a:t>
            </a:r>
            <a:r>
              <a:rPr dirty="0" sz="1100" spc="-10">
                <a:latin typeface="Cambria"/>
                <a:cs typeface="Cambria"/>
              </a:rPr>
              <a:t> agressivo </a:t>
            </a:r>
            <a:r>
              <a:rPr dirty="0" sz="1100">
                <a:latin typeface="Cambria"/>
                <a:cs typeface="Cambria"/>
              </a:rPr>
              <a:t>(</a:t>
            </a:r>
            <a:r>
              <a:rPr dirty="0" sz="1100" spc="22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).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16625" y="1676969"/>
            <a:ext cx="4311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ambria"/>
                <a:cs typeface="Cambria"/>
              </a:rPr>
              <a:t>Outros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983599" y="2026069"/>
            <a:ext cx="3416935" cy="360045"/>
            <a:chOff x="5983599" y="2026069"/>
            <a:chExt cx="3416935" cy="360045"/>
          </a:xfrm>
        </p:grpSpPr>
        <p:sp>
          <p:nvSpPr>
            <p:cNvPr id="12" name="object 12" descr=""/>
            <p:cNvSpPr/>
            <p:nvPr/>
          </p:nvSpPr>
          <p:spPr>
            <a:xfrm>
              <a:off x="6029325" y="2030197"/>
              <a:ext cx="3362960" cy="0"/>
            </a:xfrm>
            <a:custGeom>
              <a:avLst/>
              <a:gdLst/>
              <a:ahLst/>
              <a:cxnLst/>
              <a:rect l="l" t="t" r="r" b="b"/>
              <a:pathLst>
                <a:path w="3362959" h="0">
                  <a:moveTo>
                    <a:pt x="0" y="0"/>
                  </a:moveTo>
                  <a:lnTo>
                    <a:pt x="3362931" y="0"/>
                  </a:lnTo>
                </a:path>
              </a:pathLst>
            </a:custGeom>
            <a:ln w="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88362" y="2380908"/>
              <a:ext cx="3407410" cy="0"/>
            </a:xfrm>
            <a:custGeom>
              <a:avLst/>
              <a:gdLst/>
              <a:ahLst/>
              <a:cxnLst/>
              <a:rect l="l" t="t" r="r" b="b"/>
              <a:pathLst>
                <a:path w="3407409" h="0">
                  <a:moveTo>
                    <a:pt x="0" y="0"/>
                  </a:moveTo>
                  <a:lnTo>
                    <a:pt x="3406908" y="0"/>
                  </a:lnTo>
                </a:path>
              </a:pathLst>
            </a:custGeom>
            <a:ln w="9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01700" y="3175058"/>
            <a:ext cx="27730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7.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AÇÕES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ADOTADAS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PELA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GUARDA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MUNICIPAL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58900" y="3493452"/>
            <a:ext cx="2339340" cy="136652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525"/>
              </a:spcBef>
            </a:pPr>
            <a:r>
              <a:rPr dirty="0" sz="900">
                <a:latin typeface="Cambria"/>
                <a:cs typeface="Cambria"/>
              </a:rPr>
              <a:t>Prisão</a:t>
            </a:r>
            <a:r>
              <a:rPr dirty="0" sz="900" spc="-2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em</a:t>
            </a:r>
            <a:r>
              <a:rPr dirty="0" sz="900" spc="-2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flagrante</a:t>
            </a:r>
            <a:r>
              <a:rPr dirty="0" sz="900" spc="-25">
                <a:latin typeface="Cambria"/>
                <a:cs typeface="Cambria"/>
              </a:rPr>
              <a:t> </a:t>
            </a:r>
            <a:r>
              <a:rPr dirty="0" sz="900" spc="-50">
                <a:latin typeface="Cambria"/>
                <a:cs typeface="Cambria"/>
              </a:rPr>
              <a:t>;</a:t>
            </a:r>
            <a:endParaRPr sz="900">
              <a:latin typeface="Cambria"/>
              <a:cs typeface="Cambria"/>
            </a:endParaRPr>
          </a:p>
          <a:p>
            <a:pPr marL="188595" marR="1031240">
              <a:lnSpc>
                <a:spcPct val="139700"/>
              </a:lnSpc>
            </a:pPr>
            <a:r>
              <a:rPr dirty="0" sz="900">
                <a:latin typeface="Cambria"/>
                <a:cs typeface="Cambria"/>
              </a:rPr>
              <a:t>Condução</a:t>
            </a:r>
            <a:r>
              <a:rPr dirty="0" sz="900" spc="-2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à</a:t>
            </a:r>
            <a:r>
              <a:rPr dirty="0" sz="900" spc="-2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Delegacia</a:t>
            </a:r>
            <a:r>
              <a:rPr dirty="0" sz="900" spc="-20">
                <a:latin typeface="Cambria"/>
                <a:cs typeface="Cambria"/>
              </a:rPr>
              <a:t> </a:t>
            </a:r>
            <a:r>
              <a:rPr dirty="0" sz="900" spc="-50">
                <a:latin typeface="Cambria"/>
                <a:cs typeface="Cambria"/>
              </a:rPr>
              <a:t>;</a:t>
            </a:r>
            <a:r>
              <a:rPr dirty="0" sz="900" spc="500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Orientação à vítima </a:t>
            </a:r>
            <a:r>
              <a:rPr dirty="0" sz="900" spc="-50">
                <a:latin typeface="Cambria"/>
                <a:cs typeface="Cambria"/>
              </a:rPr>
              <a:t>;</a:t>
            </a:r>
            <a:endParaRPr sz="900">
              <a:latin typeface="Cambria"/>
              <a:cs typeface="Cambria"/>
            </a:endParaRPr>
          </a:p>
          <a:p>
            <a:pPr marL="188595" marR="5080">
              <a:lnSpc>
                <a:spcPct val="139700"/>
              </a:lnSpc>
            </a:pPr>
            <a:r>
              <a:rPr dirty="0" sz="900">
                <a:latin typeface="Cambria"/>
                <a:cs typeface="Cambria"/>
              </a:rPr>
              <a:t>Encaminhamento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da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vítima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à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rede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de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 spc="-10">
                <a:latin typeface="Cambria"/>
                <a:cs typeface="Cambria"/>
              </a:rPr>
              <a:t>apoio;</a:t>
            </a:r>
            <a:r>
              <a:rPr dirty="0" sz="900" spc="500">
                <a:latin typeface="Cambria"/>
                <a:cs typeface="Cambria"/>
              </a:rPr>
              <a:t> </a:t>
            </a:r>
            <a:r>
              <a:rPr dirty="0" sz="900" spc="-10">
                <a:latin typeface="Cambria"/>
                <a:cs typeface="Cambria"/>
              </a:rPr>
              <a:t>Comunicação</a:t>
            </a:r>
            <a:r>
              <a:rPr dirty="0" sz="900" spc="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à</a:t>
            </a:r>
            <a:r>
              <a:rPr dirty="0" sz="900" spc="10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Delegacia</a:t>
            </a:r>
            <a:r>
              <a:rPr dirty="0" sz="900" spc="10">
                <a:latin typeface="Cambria"/>
                <a:cs typeface="Cambria"/>
              </a:rPr>
              <a:t> </a:t>
            </a:r>
            <a:r>
              <a:rPr dirty="0" sz="900" spc="-10">
                <a:latin typeface="Cambria"/>
                <a:cs typeface="Cambria"/>
              </a:rPr>
              <a:t>Especializada;</a:t>
            </a:r>
            <a:endParaRPr sz="900">
              <a:latin typeface="Cambria"/>
              <a:cs typeface="Cambria"/>
            </a:endParaRPr>
          </a:p>
          <a:p>
            <a:pPr marL="188595">
              <a:lnSpc>
                <a:spcPct val="100000"/>
              </a:lnSpc>
              <a:spcBef>
                <a:spcPts val="430"/>
              </a:spcBef>
            </a:pPr>
            <a:r>
              <a:rPr dirty="0" sz="900" spc="-10">
                <a:latin typeface="Cambria"/>
                <a:cs typeface="Cambria"/>
              </a:rPr>
              <a:t>Reforço</a:t>
            </a:r>
            <a:r>
              <a:rPr dirty="0" sz="900" spc="-1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na</a:t>
            </a:r>
            <a:r>
              <a:rPr dirty="0" sz="900" spc="-10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vigilância</a:t>
            </a:r>
            <a:r>
              <a:rPr dirty="0" sz="900" spc="-10">
                <a:latin typeface="Cambria"/>
                <a:cs typeface="Cambria"/>
              </a:rPr>
              <a:t> preventiva </a:t>
            </a:r>
            <a:r>
              <a:rPr dirty="0" sz="900" spc="-60">
                <a:latin typeface="Cambria"/>
                <a:cs typeface="Cambria"/>
              </a:rPr>
              <a:t>.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1903095" algn="l"/>
              </a:tabLst>
            </a:pPr>
            <a:r>
              <a:rPr dirty="0" sz="900">
                <a:latin typeface="Cambria"/>
                <a:cs typeface="Cambria"/>
              </a:rPr>
              <a:t>Outras: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3260" y="4924173"/>
            <a:ext cx="2190750" cy="45021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100" b="1">
                <a:latin typeface="Calibri"/>
                <a:cs typeface="Calibri"/>
              </a:rPr>
              <a:t>8.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ANEXOS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E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PROVAS</a:t>
            </a:r>
            <a:endParaRPr sz="1100">
              <a:latin typeface="Calibri"/>
              <a:cs typeface="Calibri"/>
            </a:endParaRPr>
          </a:p>
          <a:p>
            <a:pPr marL="43815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latin typeface="Cambria"/>
                <a:cs typeface="Cambria"/>
              </a:rPr>
              <a:t>Prints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de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mensagens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/ redes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 spc="-10">
                <a:latin typeface="Cambria"/>
                <a:cs typeface="Cambria"/>
              </a:rPr>
              <a:t>sociais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58900" y="5530357"/>
            <a:ext cx="154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Cambria"/>
                <a:cs typeface="Cambria"/>
              </a:rPr>
              <a:t>Registro </a:t>
            </a:r>
            <a:r>
              <a:rPr dirty="0" sz="900">
                <a:latin typeface="Cambria"/>
                <a:cs typeface="Cambria"/>
              </a:rPr>
              <a:t>de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chamada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 spc="-10">
                <a:latin typeface="Cambria"/>
                <a:cs typeface="Cambria"/>
              </a:rPr>
              <a:t>telefônica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58900" y="5848908"/>
            <a:ext cx="855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mbria"/>
                <a:cs typeface="Cambria"/>
              </a:rPr>
              <a:t>Áudios</a:t>
            </a:r>
            <a:r>
              <a:rPr dirty="0" sz="900" spc="-30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ou</a:t>
            </a:r>
            <a:r>
              <a:rPr dirty="0" sz="900" spc="-25">
                <a:latin typeface="Cambria"/>
                <a:cs typeface="Cambria"/>
              </a:rPr>
              <a:t> </a:t>
            </a:r>
            <a:r>
              <a:rPr dirty="0" sz="900" spc="-10">
                <a:latin typeface="Cambria"/>
                <a:cs typeface="Cambria"/>
              </a:rPr>
              <a:t>vídeos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58900" y="6167456"/>
            <a:ext cx="672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Cambria"/>
                <a:cs typeface="Cambria"/>
              </a:rPr>
              <a:t>Testemunhas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41795" y="3073582"/>
            <a:ext cx="22885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5205" algn="l"/>
              </a:tabLst>
            </a:pPr>
            <a:r>
              <a:rPr dirty="0" sz="900" b="1">
                <a:latin typeface="Cambria"/>
                <a:cs typeface="Cambria"/>
              </a:rPr>
              <a:t>Outros:</a:t>
            </a:r>
            <a:r>
              <a:rPr dirty="0" sz="900" spc="-5" b="1">
                <a:latin typeface="Cambria"/>
                <a:cs typeface="Cambria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90985" y="3366608"/>
            <a:ext cx="21939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9.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INFORMAÇÕES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COMPLEMENTARES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164431" y="1378477"/>
            <a:ext cx="7254240" cy="4937760"/>
            <a:chOff x="1164431" y="1378477"/>
            <a:chExt cx="7254240" cy="4937760"/>
          </a:xfrm>
        </p:grpSpPr>
        <p:sp>
          <p:nvSpPr>
            <p:cNvPr id="23" name="object 23" descr=""/>
            <p:cNvSpPr/>
            <p:nvPr/>
          </p:nvSpPr>
          <p:spPr>
            <a:xfrm>
              <a:off x="5622466" y="3825333"/>
              <a:ext cx="2795905" cy="1066800"/>
            </a:xfrm>
            <a:custGeom>
              <a:avLst/>
              <a:gdLst/>
              <a:ahLst/>
              <a:cxnLst/>
              <a:rect l="l" t="t" r="r" b="b"/>
              <a:pathLst>
                <a:path w="2795904" h="1066800">
                  <a:moveTo>
                    <a:pt x="0" y="0"/>
                  </a:moveTo>
                  <a:lnTo>
                    <a:pt x="2795773" y="0"/>
                  </a:lnTo>
                </a:path>
                <a:path w="2795904" h="1066800">
                  <a:moveTo>
                    <a:pt x="0" y="154100"/>
                  </a:moveTo>
                  <a:lnTo>
                    <a:pt x="2795773" y="154100"/>
                  </a:lnTo>
                </a:path>
                <a:path w="2795904" h="1066800">
                  <a:moveTo>
                    <a:pt x="1732219" y="1066517"/>
                  </a:moveTo>
                  <a:lnTo>
                    <a:pt x="2367622" y="1066517"/>
                  </a:lnTo>
                </a:path>
              </a:pathLst>
            </a:custGeom>
            <a:ln w="6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1762935"/>
              <a:ext cx="128587" cy="12858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2097146"/>
              <a:ext cx="128587" cy="1285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2431356"/>
              <a:ext cx="128587" cy="12858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2765566"/>
              <a:ext cx="128587" cy="12858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2156" y="1378477"/>
              <a:ext cx="128587" cy="12858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2156" y="1712687"/>
              <a:ext cx="128587" cy="12858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3567686"/>
              <a:ext cx="128587" cy="12858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3759237"/>
              <a:ext cx="128587" cy="12858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3950788"/>
              <a:ext cx="128587" cy="12858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4142337"/>
              <a:ext cx="128587" cy="1285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4333887"/>
              <a:ext cx="128587" cy="1285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4525437"/>
              <a:ext cx="128587" cy="12858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4716988"/>
              <a:ext cx="128587" cy="12858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5231649"/>
              <a:ext cx="128587" cy="12858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5550200"/>
              <a:ext cx="128587" cy="12858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5868751"/>
              <a:ext cx="128587" cy="12858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431" y="6187299"/>
              <a:ext cx="128587" cy="12858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2156" y="3093426"/>
              <a:ext cx="128587" cy="128587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5590985" y="4092079"/>
            <a:ext cx="2710815" cy="39052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100" b="1">
                <a:latin typeface="Calibri"/>
                <a:cs typeface="Calibri"/>
              </a:rPr>
              <a:t>10.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ASSINATURA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</a:t>
            </a:r>
            <a:r>
              <a:rPr dirty="0" sz="1100" spc="-10" b="1">
                <a:latin typeface="Calibri"/>
                <a:cs typeface="Calibri"/>
              </a:rPr>
              <a:t> EQUIPE</a:t>
            </a:r>
            <a:endParaRPr sz="1100">
              <a:latin typeface="Calibri"/>
              <a:cs typeface="Calibri"/>
            </a:endParaRPr>
          </a:p>
          <a:p>
            <a:pPr marL="1540510">
              <a:lnSpc>
                <a:spcPct val="100000"/>
              </a:lnSpc>
              <a:spcBef>
                <a:spcPts val="215"/>
              </a:spcBef>
            </a:pPr>
            <a:r>
              <a:rPr dirty="0" sz="900" b="1">
                <a:latin typeface="Cambria"/>
                <a:cs typeface="Cambria"/>
              </a:rPr>
              <a:t>Agentes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responsáveis: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908826" y="4600537"/>
            <a:ext cx="35528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4185" algn="l"/>
              </a:tabLst>
            </a:pPr>
            <a:r>
              <a:rPr dirty="0" sz="900">
                <a:latin typeface="Cambria"/>
                <a:cs typeface="Cambria"/>
              </a:rPr>
              <a:t>-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Nome: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900" spc="-10">
                <a:latin typeface="Cambria"/>
                <a:cs typeface="Cambria"/>
              </a:rPr>
              <a:t>-Matrícula: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578540" y="5470942"/>
            <a:ext cx="4214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785" algn="l"/>
                <a:tab pos="4200525" algn="l"/>
              </a:tabLst>
            </a:pPr>
            <a:r>
              <a:rPr dirty="0" sz="900">
                <a:latin typeface="Cambria"/>
                <a:cs typeface="Cambria"/>
              </a:rPr>
              <a:t>-Nome:</a:t>
            </a:r>
            <a:r>
              <a:rPr dirty="0" sz="900" spc="-5">
                <a:latin typeface="Cambria"/>
                <a:cs typeface="Cambria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900" spc="-10">
                <a:latin typeface="Cambria"/>
                <a:cs typeface="Cambria"/>
              </a:rPr>
              <a:t>-</a:t>
            </a:r>
            <a:r>
              <a:rPr dirty="0" sz="900">
                <a:latin typeface="Cambria"/>
                <a:cs typeface="Cambria"/>
              </a:rPr>
              <a:t>Matrícula: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261968" y="6033143"/>
            <a:ext cx="3098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900" b="1">
                <a:latin typeface="Cambria"/>
                <a:cs typeface="Cambria"/>
              </a:rPr>
              <a:t>Assinatura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da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 b="1">
                <a:latin typeface="Cambria"/>
                <a:cs typeface="Cambria"/>
              </a:rPr>
              <a:t>vítima</a:t>
            </a:r>
            <a:r>
              <a:rPr dirty="0" sz="900" spc="-15" b="1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(se</a:t>
            </a:r>
            <a:r>
              <a:rPr dirty="0" sz="900" spc="-15">
                <a:latin typeface="Cambria"/>
                <a:cs typeface="Cambria"/>
              </a:rPr>
              <a:t> </a:t>
            </a:r>
            <a:r>
              <a:rPr dirty="0" sz="900">
                <a:latin typeface="Cambria"/>
                <a:cs typeface="Cambria"/>
              </a:rPr>
              <a:t>possível):</a:t>
            </a:r>
            <a:r>
              <a:rPr dirty="0" sz="900" spc="-15">
                <a:latin typeface="Cambria"/>
                <a:cs typeface="Cambria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167103" y="6314245"/>
            <a:ext cx="103631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mbria"/>
                <a:cs typeface="Cambria"/>
              </a:rPr>
              <a:t>Data:</a:t>
            </a:r>
            <a:r>
              <a:rPr dirty="0" sz="900" spc="-25" b="1">
                <a:latin typeface="Cambria"/>
                <a:cs typeface="Cambria"/>
              </a:rPr>
              <a:t> </a:t>
            </a:r>
            <a:r>
              <a:rPr dirty="0" sz="900" spc="-10" b="1">
                <a:latin typeface="Cambria"/>
                <a:cs typeface="Cambria"/>
              </a:rPr>
              <a:t>____/____/______</a:t>
            </a:r>
            <a:endParaRPr sz="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012" y="157162"/>
            <a:ext cx="866775" cy="89535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12974" y="209550"/>
            <a:ext cx="6254750" cy="8961120"/>
            <a:chOff x="912974" y="209550"/>
            <a:chExt cx="6254750" cy="89611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974" y="1521712"/>
              <a:ext cx="5734050" cy="76485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9425" y="933450"/>
              <a:ext cx="1047750" cy="7239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150" y="933450"/>
              <a:ext cx="1047750" cy="723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9425" y="933450"/>
              <a:ext cx="1047750" cy="7239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2925" y="933450"/>
              <a:ext cx="1047750" cy="7239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475" y="1302925"/>
              <a:ext cx="1047750" cy="7239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2237" y="209550"/>
              <a:ext cx="695325" cy="8382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14375" y="875939"/>
            <a:ext cx="6176645" cy="2007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78660" marR="2016125">
              <a:lnSpc>
                <a:spcPct val="110200"/>
              </a:lnSpc>
              <a:spcBef>
                <a:spcPts val="100"/>
              </a:spcBef>
            </a:pPr>
            <a:r>
              <a:rPr dirty="0" sz="1100">
                <a:latin typeface="Arial MT"/>
                <a:cs typeface="Arial MT"/>
              </a:rPr>
              <a:t>Estado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Rio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Janeiro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Prefeitura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Municipal</a:t>
            </a:r>
            <a:r>
              <a:rPr dirty="0" sz="1100">
                <a:latin typeface="Arial MT"/>
                <a:cs typeface="Arial MT"/>
              </a:rPr>
              <a:t> de </a:t>
            </a:r>
            <a:r>
              <a:rPr dirty="0" sz="1100" spc="-10">
                <a:latin typeface="Arial MT"/>
                <a:cs typeface="Arial MT"/>
              </a:rPr>
              <a:t>Seropédica </a:t>
            </a:r>
            <a:r>
              <a:rPr dirty="0" sz="1100">
                <a:latin typeface="Arial MT"/>
                <a:cs typeface="Arial MT"/>
              </a:rPr>
              <a:t>Guarda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Municipal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3688079" algn="l"/>
              </a:tabLst>
            </a:pPr>
            <a:r>
              <a:rPr dirty="0" sz="1100" b="1">
                <a:latin typeface="Courier New"/>
                <a:cs typeface="Courier New"/>
              </a:rPr>
              <a:t>RELATÓRIO</a:t>
            </a:r>
            <a:r>
              <a:rPr dirty="0" sz="1100" spc="-65" b="1">
                <a:latin typeface="Courier New"/>
                <a:cs typeface="Courier New"/>
              </a:rPr>
              <a:t> </a:t>
            </a:r>
            <a:r>
              <a:rPr dirty="0" sz="1100" spc="-25" b="1">
                <a:latin typeface="Courier New"/>
                <a:cs typeface="Courier New"/>
              </a:rPr>
              <a:t>ENVIADO:</a:t>
            </a:r>
            <a:r>
              <a:rPr dirty="0" sz="1500" spc="-25">
                <a:latin typeface="Cambria"/>
                <a:cs typeface="Cambria"/>
              </a:rPr>
              <a:t>◻</a:t>
            </a:r>
            <a:r>
              <a:rPr dirty="0" sz="1500" spc="-60">
                <a:latin typeface="Cambria"/>
                <a:cs typeface="Cambria"/>
              </a:rPr>
              <a:t> </a:t>
            </a:r>
            <a:r>
              <a:rPr dirty="0" sz="1000" b="1">
                <a:latin typeface="Arial"/>
                <a:cs typeface="Arial"/>
              </a:rPr>
              <a:t>SIM</a:t>
            </a:r>
            <a:r>
              <a:rPr dirty="0" sz="1000" spc="245" b="1">
                <a:latin typeface="Arial"/>
                <a:cs typeface="Arial"/>
              </a:rPr>
              <a:t> </a:t>
            </a:r>
            <a:r>
              <a:rPr dirty="0" sz="1500" spc="-120">
                <a:latin typeface="Cambria"/>
                <a:cs typeface="Cambria"/>
              </a:rPr>
              <a:t>◻</a:t>
            </a:r>
            <a:r>
              <a:rPr dirty="0" sz="1500" spc="-55">
                <a:latin typeface="Cambria"/>
                <a:cs typeface="Cambria"/>
              </a:rPr>
              <a:t> </a:t>
            </a:r>
            <a:r>
              <a:rPr dirty="0" sz="1000" spc="-25" b="1">
                <a:latin typeface="Arial"/>
                <a:cs typeface="Arial"/>
              </a:rPr>
              <a:t>NÃO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100" b="1">
                <a:latin typeface="Courier New"/>
                <a:cs typeface="Courier New"/>
              </a:rPr>
              <a:t>PRIMEIRA</a:t>
            </a:r>
            <a:r>
              <a:rPr dirty="0" sz="1100" spc="-100" b="1">
                <a:latin typeface="Courier New"/>
                <a:cs typeface="Courier New"/>
              </a:rPr>
              <a:t> </a:t>
            </a:r>
            <a:r>
              <a:rPr dirty="0" sz="1100" b="1">
                <a:latin typeface="Courier New"/>
                <a:cs typeface="Courier New"/>
              </a:rPr>
              <a:t>VISITA</a:t>
            </a:r>
            <a:r>
              <a:rPr dirty="0" sz="1100" b="1">
                <a:latin typeface="Arial"/>
                <a:cs typeface="Arial"/>
              </a:rPr>
              <a:t>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500" spc="-120">
                <a:latin typeface="Cambria"/>
                <a:cs typeface="Cambria"/>
              </a:rPr>
              <a:t>◻</a:t>
            </a:r>
            <a:r>
              <a:rPr dirty="0" sz="1500" spc="-55">
                <a:latin typeface="Cambria"/>
                <a:cs typeface="Cambria"/>
              </a:rPr>
              <a:t> </a:t>
            </a:r>
            <a:r>
              <a:rPr dirty="0" sz="1000" b="1">
                <a:latin typeface="Arial"/>
                <a:cs typeface="Arial"/>
              </a:rPr>
              <a:t>SIM</a:t>
            </a:r>
            <a:r>
              <a:rPr dirty="0" sz="1000" spc="229" b="1">
                <a:latin typeface="Arial"/>
                <a:cs typeface="Arial"/>
              </a:rPr>
              <a:t> </a:t>
            </a:r>
            <a:r>
              <a:rPr dirty="0" sz="1500" spc="-120">
                <a:latin typeface="Cambria"/>
                <a:cs typeface="Cambria"/>
              </a:rPr>
              <a:t>◻</a:t>
            </a:r>
            <a:r>
              <a:rPr dirty="0" sz="1500" spc="-55">
                <a:latin typeface="Cambria"/>
                <a:cs typeface="Cambria"/>
              </a:rPr>
              <a:t> </a:t>
            </a:r>
            <a:r>
              <a:rPr dirty="0" sz="1000" spc="-25" b="1">
                <a:latin typeface="Arial"/>
                <a:cs typeface="Arial"/>
              </a:rPr>
              <a:t>NÃO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tabLst>
                <a:tab pos="1566545" algn="l"/>
                <a:tab pos="1916430" algn="l"/>
                <a:tab pos="2265680" algn="l"/>
                <a:tab pos="2955925" algn="l"/>
                <a:tab pos="3578860" algn="l"/>
                <a:tab pos="6163310" algn="l"/>
              </a:tabLst>
            </a:pPr>
            <a:r>
              <a:rPr dirty="0" sz="1100" b="1">
                <a:latin typeface="Courier New"/>
                <a:cs typeface="Courier New"/>
              </a:rPr>
              <a:t>DATA</a:t>
            </a:r>
            <a:r>
              <a:rPr dirty="0" sz="1100" spc="-35" b="1">
                <a:latin typeface="Courier New"/>
                <a:cs typeface="Courier New"/>
              </a:rPr>
              <a:t> </a:t>
            </a:r>
            <a:r>
              <a:rPr dirty="0" sz="1100" b="1">
                <a:latin typeface="Courier New"/>
                <a:cs typeface="Courier New"/>
              </a:rPr>
              <a:t>DA</a:t>
            </a:r>
            <a:r>
              <a:rPr dirty="0" sz="1100" spc="-35" b="1">
                <a:latin typeface="Courier New"/>
                <a:cs typeface="Courier New"/>
              </a:rPr>
              <a:t> </a:t>
            </a:r>
            <a:r>
              <a:rPr dirty="0" sz="1100" spc="-10" b="1">
                <a:latin typeface="Courier New"/>
                <a:cs typeface="Courier New"/>
              </a:rPr>
              <a:t>VISITA: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b="1">
                <a:latin typeface="Courier New"/>
                <a:cs typeface="Courier New"/>
              </a:rPr>
              <a:t>HORA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50" b="1">
                <a:latin typeface="Arial"/>
                <a:cs typeface="Arial"/>
              </a:rPr>
              <a:t>: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345">
                <a:latin typeface="Times New Roman"/>
                <a:cs typeface="Times New Roman"/>
              </a:rPr>
              <a:t>  </a:t>
            </a:r>
            <a:r>
              <a:rPr dirty="0" sz="1100" b="1">
                <a:latin typeface="Courier New"/>
                <a:cs typeface="Courier New"/>
              </a:rPr>
              <a:t>Número de visitas: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148840" algn="l"/>
                <a:tab pos="2653665" algn="l"/>
                <a:tab pos="3313429" algn="l"/>
                <a:tab pos="3585210" algn="l"/>
                <a:tab pos="3856990" algn="l"/>
                <a:tab pos="4283710" algn="l"/>
              </a:tabLst>
            </a:pPr>
            <a:r>
              <a:rPr dirty="0" sz="1100" b="1">
                <a:latin typeface="Courier New"/>
                <a:cs typeface="Courier New"/>
              </a:rPr>
              <a:t>N° do Processo:</a:t>
            </a:r>
            <a:r>
              <a:rPr dirty="0" sz="1100" spc="-350" b="1">
                <a:latin typeface="Courier New"/>
                <a:cs typeface="Courier New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Arial MT"/>
                <a:cs typeface="Arial MT"/>
              </a:rPr>
              <a:t>–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tabLst>
                <a:tab pos="2596515" algn="l"/>
                <a:tab pos="4137025" algn="l"/>
                <a:tab pos="6064250" algn="l"/>
              </a:tabLst>
            </a:pPr>
            <a:r>
              <a:rPr dirty="0" sz="1100" spc="-10" b="1">
                <a:latin typeface="Courier New"/>
                <a:cs typeface="Courier New"/>
              </a:rPr>
              <a:t>NOME: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20" b="1">
                <a:latin typeface="Courier New"/>
                <a:cs typeface="Courier New"/>
              </a:rPr>
              <a:t>CPF: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ourier New"/>
                <a:cs typeface="Courier New"/>
              </a:rPr>
              <a:t>CONTATO: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14400" y="5946191"/>
            <a:ext cx="5713730" cy="0"/>
          </a:xfrm>
          <a:custGeom>
            <a:avLst/>
            <a:gdLst/>
            <a:ahLst/>
            <a:cxnLst/>
            <a:rect l="l" t="t" r="r" b="b"/>
            <a:pathLst>
              <a:path w="5713730" h="0">
                <a:moveTo>
                  <a:pt x="0" y="0"/>
                </a:moveTo>
                <a:lnTo>
                  <a:pt x="57137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01700" y="3315977"/>
            <a:ext cx="5739130" cy="4622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145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RELATÓRIO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INFORMATIVO-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RONDA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Mª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DA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PENHA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51435">
              <a:lnSpc>
                <a:spcPct val="118700"/>
              </a:lnSpc>
              <a:tabLst>
                <a:tab pos="2978785" algn="l"/>
              </a:tabLst>
            </a:pPr>
            <a:r>
              <a:rPr dirty="0" sz="1100" spc="-10" b="1">
                <a:latin typeface="Courier New"/>
                <a:cs typeface="Courier New"/>
              </a:rPr>
              <a:t>DESTINATÁRIO:(a)</a:t>
            </a:r>
            <a:r>
              <a:rPr dirty="0" sz="1100" spc="-10">
                <a:latin typeface="Arial MT"/>
                <a:cs typeface="Arial MT"/>
              </a:rPr>
              <a:t>Exma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Sr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(a)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Dr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(a)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Juiz</a:t>
            </a:r>
            <a:r>
              <a:rPr dirty="0" sz="1100" spc="26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Juizado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Violência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Doméstica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Familiar </a:t>
            </a:r>
            <a:r>
              <a:rPr dirty="0" sz="1100">
                <a:latin typeface="Arial MT"/>
                <a:cs typeface="Arial MT"/>
              </a:rPr>
              <a:t>contra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Mulher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–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Comarca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Arial MT"/>
                <a:cs typeface="Arial MT"/>
              </a:rPr>
              <a:t>–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RJ.</a:t>
            </a:r>
            <a:endParaRPr sz="1100">
              <a:latin typeface="Arial MT"/>
              <a:cs typeface="Arial MT"/>
            </a:endParaRPr>
          </a:p>
          <a:p>
            <a:pPr marL="12700" marR="1452245">
              <a:lnSpc>
                <a:spcPct val="217099"/>
              </a:lnSpc>
              <a:spcBef>
                <a:spcPts val="85"/>
              </a:spcBef>
              <a:tabLst>
                <a:tab pos="774065" algn="l"/>
              </a:tabLst>
            </a:pPr>
            <a:r>
              <a:rPr dirty="0" sz="1000" spc="-10" b="1">
                <a:latin typeface="Courier New"/>
                <a:cs typeface="Courier New"/>
              </a:rPr>
              <a:t>RELATOR:</a:t>
            </a:r>
            <a:r>
              <a:rPr dirty="0" sz="1000" b="1">
                <a:latin typeface="Courier New"/>
                <a:cs typeface="Courier New"/>
              </a:rPr>
              <a:t>	Equipe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Ronda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Maria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Penha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–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Seropédica/RJ ASSUNTO: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Courier New"/>
                <a:cs typeface="Courier New"/>
              </a:rPr>
              <a:t>Informamos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V.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Ex.ª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que,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na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data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00/00/0000,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por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volta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00:00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spc="-25" b="1">
                <a:latin typeface="Courier New"/>
                <a:cs typeface="Courier New"/>
              </a:rPr>
              <a:t>da</a:t>
            </a:r>
            <a:endParaRPr sz="1000">
              <a:latin typeface="Courier New"/>
              <a:cs typeface="Courier New"/>
            </a:endParaRPr>
          </a:p>
          <a:p>
            <a:pPr marL="12700" marR="80645">
              <a:lnSpc>
                <a:spcPct val="108600"/>
              </a:lnSpc>
              <a:tabLst>
                <a:tab pos="316865" algn="l"/>
                <a:tab pos="926465" algn="l"/>
                <a:tab pos="3059430" algn="l"/>
              </a:tabLst>
            </a:pPr>
            <a:r>
              <a:rPr dirty="0" u="heavy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b="1">
                <a:latin typeface="Courier New"/>
                <a:cs typeface="Courier New"/>
              </a:rPr>
              <a:t>, a assistida Sra. </a:t>
            </a:r>
            <a:r>
              <a:rPr dirty="0" u="heavy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b="1">
                <a:latin typeface="Courier New"/>
                <a:cs typeface="Courier New"/>
              </a:rPr>
              <a:t>,</a:t>
            </a:r>
            <a:r>
              <a:rPr dirty="0" sz="1000" spc="-4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atualmente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sob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acompanhamento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spc="-25" b="1">
                <a:latin typeface="Courier New"/>
                <a:cs typeface="Courier New"/>
              </a:rPr>
              <a:t>da </a:t>
            </a:r>
            <a:r>
              <a:rPr dirty="0" sz="1000" b="1">
                <a:latin typeface="Courier New"/>
                <a:cs typeface="Courier New"/>
              </a:rPr>
              <a:t>Ronda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Maria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Penha,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enviou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mensagem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telefone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institucional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Ronda, </a:t>
            </a:r>
            <a:r>
              <a:rPr dirty="0" sz="1000" b="1">
                <a:latin typeface="Courier New"/>
                <a:cs typeface="Courier New"/>
              </a:rPr>
              <a:t>Relatando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que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suposto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agressor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estaria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nas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imediações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sua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residência, </a:t>
            </a:r>
            <a:r>
              <a:rPr dirty="0" sz="1000" spc="-50" b="1">
                <a:latin typeface="Courier New"/>
                <a:cs typeface="Courier New"/>
              </a:rPr>
              <a:t>“</a:t>
            </a:r>
            <a:r>
              <a:rPr dirty="0" u="heavy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1000" b="1">
                <a:latin typeface="Courier New"/>
                <a:cs typeface="Courier New"/>
              </a:rPr>
              <a:t>”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nas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palavras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dela.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000">
              <a:latin typeface="Courier New"/>
              <a:cs typeface="Courier New"/>
            </a:endParaRPr>
          </a:p>
          <a:p>
            <a:pPr marL="12700" marR="80645">
              <a:lnSpc>
                <a:spcPct val="108600"/>
              </a:lnSpc>
              <a:spcBef>
                <a:spcPts val="5"/>
              </a:spcBef>
              <a:tabLst>
                <a:tab pos="2907030" algn="l"/>
              </a:tabLst>
            </a:pPr>
            <a:r>
              <a:rPr dirty="0" sz="1000" b="1">
                <a:latin typeface="Courier New"/>
                <a:cs typeface="Courier New"/>
              </a:rPr>
              <a:t>Assim,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embora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não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descarte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importância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oferecer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acolhimento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50" b="1">
                <a:latin typeface="Courier New"/>
                <a:cs typeface="Courier New"/>
              </a:rPr>
              <a:t>e </a:t>
            </a:r>
            <a:r>
              <a:rPr dirty="0" sz="1000" b="1">
                <a:latin typeface="Courier New"/>
                <a:cs typeface="Courier New"/>
              </a:rPr>
              <a:t>suporte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contínuo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à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20" b="1">
                <a:latin typeface="Courier New"/>
                <a:cs typeface="Courier New"/>
              </a:rPr>
              <a:t>Sra.</a:t>
            </a:r>
            <a:r>
              <a:rPr dirty="0" u="heavy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b="1">
                <a:latin typeface="Courier New"/>
                <a:cs typeface="Courier New"/>
              </a:rPr>
              <a:t>,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sugere-</a:t>
            </a:r>
            <a:r>
              <a:rPr dirty="0" sz="1000" b="1">
                <a:latin typeface="Courier New"/>
                <a:cs typeface="Courier New"/>
              </a:rPr>
              <a:t>se,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com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cautela,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sz="1000" spc="-50" b="1">
                <a:latin typeface="Courier New"/>
                <a:cs typeface="Courier New"/>
              </a:rPr>
              <a:t>a </a:t>
            </a:r>
            <a:r>
              <a:rPr dirty="0" sz="1000" b="1">
                <a:latin typeface="Courier New"/>
                <a:cs typeface="Courier New"/>
              </a:rPr>
              <a:t>possibilidade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que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os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fatos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relatados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naquela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madrugada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não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correspondam </a:t>
            </a:r>
            <a:r>
              <a:rPr dirty="0" sz="1000" b="1">
                <a:latin typeface="Courier New"/>
                <a:cs typeface="Courier New"/>
              </a:rPr>
              <a:t>integralmente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à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realidade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dos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acontecimentos,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cautelosamente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se</a:t>
            </a:r>
            <a:r>
              <a:rPr dirty="0" sz="1000" spc="-4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indica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spc="-50" b="1">
                <a:latin typeface="Courier New"/>
                <a:cs typeface="Courier New"/>
              </a:rPr>
              <a:t>a </a:t>
            </a:r>
            <a:r>
              <a:rPr dirty="0" sz="1000" b="1">
                <a:latin typeface="Courier New"/>
                <a:cs typeface="Courier New"/>
              </a:rPr>
              <a:t>hipótese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eventual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uso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indevido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prerrogativas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legais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Lei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Maria</a:t>
            </a:r>
            <a:r>
              <a:rPr dirty="0" sz="1000" spc="-25" b="1">
                <a:latin typeface="Courier New"/>
                <a:cs typeface="Courier New"/>
              </a:rPr>
              <a:t> da </a:t>
            </a:r>
            <a:r>
              <a:rPr dirty="0" sz="1000" b="1">
                <a:latin typeface="Courier New"/>
                <a:cs typeface="Courier New"/>
              </a:rPr>
              <a:t>Penha,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ainda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que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essa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constatação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demande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análise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mais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aprofundada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20" b="1">
                <a:latin typeface="Courier New"/>
                <a:cs typeface="Courier New"/>
              </a:rPr>
              <a:t>seja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competência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exclusiva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do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Poder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Judiciário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demais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órgãos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proteção envolvidos.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000">
              <a:latin typeface="Courier New"/>
              <a:cs typeface="Courier New"/>
            </a:endParaRPr>
          </a:p>
          <a:p>
            <a:pPr marL="12700" marR="5080" indent="1066165">
              <a:lnSpc>
                <a:spcPct val="108600"/>
              </a:lnSpc>
              <a:spcBef>
                <a:spcPts val="5"/>
              </a:spcBef>
            </a:pP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equipe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Ronda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Maria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Penha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permanece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à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disposição</a:t>
            </a:r>
            <a:r>
              <a:rPr dirty="0" sz="1000" spc="-20" b="1">
                <a:latin typeface="Courier New"/>
                <a:cs typeface="Courier New"/>
              </a:rPr>
              <a:t> para </a:t>
            </a:r>
            <a:r>
              <a:rPr dirty="0" sz="1000" b="1">
                <a:latin typeface="Courier New"/>
                <a:cs typeface="Courier New"/>
              </a:rPr>
              <a:t>esclarecimentos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reforça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seu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compromisso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com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3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resposta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técnica,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imparcial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humanizada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a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todos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os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chamados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recebidos.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690111" y="8610305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60" h="0">
                <a:moveTo>
                  <a:pt x="0" y="0"/>
                </a:moveTo>
                <a:lnTo>
                  <a:pt x="3959662" y="0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021029" y="8620817"/>
            <a:ext cx="151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Guarda </a:t>
            </a:r>
            <a:r>
              <a:rPr dirty="0" sz="900" spc="-10" b="1">
                <a:latin typeface="Arial"/>
                <a:cs typeface="Arial"/>
              </a:rPr>
              <a:t>Municipal/Matrícula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690111" y="9130928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60" h="0">
                <a:moveTo>
                  <a:pt x="0" y="0"/>
                </a:moveTo>
                <a:lnTo>
                  <a:pt x="3959662" y="0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021029" y="9141442"/>
            <a:ext cx="151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Guarda </a:t>
            </a:r>
            <a:r>
              <a:rPr dirty="0" sz="900" spc="-10" b="1">
                <a:latin typeface="Arial"/>
                <a:cs typeface="Arial"/>
              </a:rPr>
              <a:t>Municipal/Matrícula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47700" y="1651000"/>
            <a:ext cx="6445250" cy="1333500"/>
          </a:xfrm>
          <a:custGeom>
            <a:avLst/>
            <a:gdLst/>
            <a:ahLst/>
            <a:cxnLst/>
            <a:rect l="l" t="t" r="r" b="b"/>
            <a:pathLst>
              <a:path w="6445250" h="1333500">
                <a:moveTo>
                  <a:pt x="6349" y="0"/>
                </a:moveTo>
                <a:lnTo>
                  <a:pt x="6349" y="1333499"/>
                </a:lnTo>
              </a:path>
              <a:path w="6445250" h="1333500">
                <a:moveTo>
                  <a:pt x="6445250" y="0"/>
                </a:moveTo>
                <a:lnTo>
                  <a:pt x="6445250" y="1333499"/>
                </a:lnTo>
              </a:path>
              <a:path w="6445250" h="1333500">
                <a:moveTo>
                  <a:pt x="0" y="6350"/>
                </a:moveTo>
                <a:lnTo>
                  <a:pt x="6438900" y="6350"/>
                </a:lnTo>
              </a:path>
              <a:path w="6445250" h="1333500">
                <a:moveTo>
                  <a:pt x="0" y="1327150"/>
                </a:moveTo>
                <a:lnTo>
                  <a:pt x="6438900" y="13271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" y="342900"/>
            <a:ext cx="1047750" cy="6416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8925" y="438150"/>
            <a:ext cx="514349" cy="7239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90500" y="1796879"/>
            <a:ext cx="7005320" cy="6734175"/>
            <a:chOff x="190500" y="1796879"/>
            <a:chExt cx="7005320" cy="673417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962" y="1796879"/>
              <a:ext cx="5038725" cy="673417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0500" y="5223196"/>
              <a:ext cx="7005320" cy="911225"/>
            </a:xfrm>
            <a:custGeom>
              <a:avLst/>
              <a:gdLst/>
              <a:ahLst/>
              <a:cxnLst/>
              <a:rect l="l" t="t" r="r" b="b"/>
              <a:pathLst>
                <a:path w="7005320" h="911225">
                  <a:moveTo>
                    <a:pt x="0" y="0"/>
                  </a:moveTo>
                  <a:lnTo>
                    <a:pt x="6989806" y="0"/>
                  </a:lnTo>
                </a:path>
                <a:path w="7005320" h="911225">
                  <a:moveTo>
                    <a:pt x="0" y="225420"/>
                  </a:moveTo>
                  <a:lnTo>
                    <a:pt x="6989806" y="225420"/>
                  </a:lnTo>
                </a:path>
                <a:path w="7005320" h="911225">
                  <a:moveTo>
                    <a:pt x="85725" y="685800"/>
                  </a:moveTo>
                  <a:lnTo>
                    <a:pt x="7004927" y="685800"/>
                  </a:lnTo>
                </a:path>
                <a:path w="7005320" h="911225">
                  <a:moveTo>
                    <a:pt x="85725" y="911220"/>
                  </a:moveTo>
                  <a:lnTo>
                    <a:pt x="7004927" y="911220"/>
                  </a:lnTo>
                </a:path>
              </a:pathLst>
            </a:custGeom>
            <a:ln w="8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14300" y="1422400"/>
          <a:ext cx="7442200" cy="8200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0"/>
                <a:gridCol w="4267200"/>
              </a:tblGrid>
              <a:tr h="31686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1647189" algn="l"/>
                          <a:tab pos="3224530" algn="l"/>
                          <a:tab pos="4184650" algn="l"/>
                          <a:tab pos="4908550" algn="l"/>
                        </a:tabLst>
                      </a:pPr>
                      <a:r>
                        <a:rPr dirty="0" sz="900" b="1">
                          <a:latin typeface="Courier New"/>
                          <a:cs typeface="Courier New"/>
                        </a:rPr>
                        <a:t>DATA DA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MEDIDA: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DATA 1ª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VISITA: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HORA: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ALA</a:t>
                      </a:r>
                      <a:r>
                        <a:rPr dirty="0" sz="800" spc="-20" b="1">
                          <a:latin typeface="Courier New"/>
                          <a:cs typeface="Courier New"/>
                        </a:rPr>
                        <a:t>:</a:t>
                      </a:r>
                      <a:r>
                        <a:rPr dirty="0" sz="8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Nº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PROCESSO: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2">
                  <a:txBody>
                    <a:bodyPr/>
                    <a:lstStyle/>
                    <a:p>
                      <a:pPr algn="ctr" marL="1905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RELATÓRIO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PRIMEIRA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VISITA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RONDA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MARIA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PENHA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91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3087370" algn="l"/>
                          <a:tab pos="4871085" algn="l"/>
                        </a:tabLst>
                      </a:pPr>
                      <a:r>
                        <a:rPr dirty="0" sz="900" spc="-10" b="1">
                          <a:latin typeface="Courier New"/>
                          <a:cs typeface="Courier New"/>
                        </a:rPr>
                        <a:t>ASSISTIDA: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CPF: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CONTATO: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29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1372870" algn="l"/>
                          <a:tab pos="3087370" algn="l"/>
                          <a:tab pos="4871085" algn="l"/>
                        </a:tabLst>
                      </a:pPr>
                      <a:r>
                        <a:rPr dirty="0" sz="900" spc="-10" b="1">
                          <a:latin typeface="Courier New"/>
                          <a:cs typeface="Courier New"/>
                        </a:rPr>
                        <a:t>IDADE: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DATA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NASC: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ESC: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PROFISSÃO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496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65"/>
                        </a:spcBef>
                        <a:tabLst>
                          <a:tab pos="3087370" algn="l"/>
                          <a:tab pos="4865370" algn="l"/>
                          <a:tab pos="5688965" algn="l"/>
                        </a:tabLst>
                      </a:pPr>
                      <a:r>
                        <a:rPr dirty="0" sz="900" b="1">
                          <a:latin typeface="Courier New"/>
                          <a:cs typeface="Courier New"/>
                        </a:rPr>
                        <a:t>LOCAL DO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ATENDIMENTO: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Filho(s):</a:t>
                      </a:r>
                      <a:r>
                        <a:rPr dirty="0" sz="900" spc="-30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QUANTOS: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IDADE: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65"/>
                        </a:spcBef>
                        <a:tabLst>
                          <a:tab pos="3062605" algn="l"/>
                          <a:tab pos="3885565" algn="l"/>
                          <a:tab pos="5600065" algn="l"/>
                        </a:tabLst>
                      </a:pPr>
                      <a:r>
                        <a:rPr dirty="0" sz="900" spc="-10" b="1">
                          <a:latin typeface="Courier New"/>
                          <a:cs typeface="Courier New"/>
                        </a:rPr>
                        <a:t>AGRESSOR: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IDADE: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PROFISSÃO: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PARENTESCO: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88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00" b="1">
                          <a:latin typeface="Courier New"/>
                          <a:cs typeface="Courier New"/>
                        </a:rPr>
                        <a:t>RÉU FOI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CITADO: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;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AGUARDANDO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RESPOSTA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55"/>
                        </a:lnSpc>
                        <a:spcBef>
                          <a:spcPts val="590"/>
                        </a:spcBef>
                      </a:pPr>
                      <a:r>
                        <a:rPr dirty="0" sz="900" b="1">
                          <a:latin typeface="Courier New"/>
                          <a:cs typeface="Courier New"/>
                        </a:rPr>
                        <a:t>A DECISÃO DECRETOU AFASTAMENTO DO LAR PELO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AGRESSOR?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 marL="118745">
                        <a:lnSpc>
                          <a:spcPts val="1655"/>
                        </a:lnSpc>
                      </a:pP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NÃO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66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3975100" algn="l"/>
                        </a:tabLst>
                      </a:pPr>
                      <a:r>
                        <a:rPr dirty="0" sz="900" b="1">
                          <a:latin typeface="Courier New"/>
                          <a:cs typeface="Courier New"/>
                        </a:rPr>
                        <a:t>JÁ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FOI ATENDIDA</a:t>
                      </a:r>
                      <a:r>
                        <a:rPr dirty="0" sz="900" spc="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PELA EQUIPE/PATRULHA:</a:t>
                      </a:r>
                      <a:r>
                        <a:rPr dirty="0" sz="900" spc="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ENVIO</a:t>
                      </a:r>
                      <a:r>
                        <a:rPr dirty="0" sz="9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DE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RELATÓRIO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INFORMATIVO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DA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EQUIPE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14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RELATÓRIO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AO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JUIZADO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94200">
                <a:tc gridSpan="2">
                  <a:txBody>
                    <a:bodyPr/>
                    <a:lstStyle/>
                    <a:p>
                      <a:pPr marL="69850" marR="734060" indent="146050">
                        <a:lnSpc>
                          <a:spcPct val="100000"/>
                        </a:lnSpc>
                        <a:spcBef>
                          <a:spcPts val="585"/>
                        </a:spcBef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alguma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ocasião,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houve,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tentativa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aproximação?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sim,de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forma?O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acusado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descumpriu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outras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determinações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impostas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decisão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concedeu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medidas?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Relate.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Existe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risco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ATUAL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integridade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física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causado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alguma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acusado?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Relate.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AutoNum type="arabicParenR"/>
                        <a:tabLst>
                          <a:tab pos="180975" algn="l"/>
                          <a:tab pos="700722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vitíma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tentou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suicídio?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;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teve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depressão?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spcBef>
                          <a:spcPts val="870"/>
                        </a:spcBef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possui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alguma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deficiência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condição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limitante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vulnerabilidade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física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mental?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29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NÃO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15900" indent="-146050">
                        <a:lnSpc>
                          <a:spcPts val="1190"/>
                        </a:lnSpc>
                        <a:spcBef>
                          <a:spcPts val="885"/>
                        </a:spcBef>
                        <a:buFont typeface="Arial"/>
                        <a:buAutoNum type="arabicParenR"/>
                        <a:tabLst>
                          <a:tab pos="215900" algn="l"/>
                          <a:tab pos="693928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situação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moradia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vítima?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975" indent="-125095">
                        <a:lnSpc>
                          <a:spcPts val="1670"/>
                        </a:lnSpc>
                        <a:buFont typeface="Arial"/>
                        <a:buAutoNum type="arabicParenR"/>
                        <a:tabLst>
                          <a:tab pos="18097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esteve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pela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Lei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nº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11.340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2006?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NÃO;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sabe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arenR"/>
                        <a:tabLst>
                          <a:tab pos="180975" algn="l"/>
                          <a:tab pos="689800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perto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vítima?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NÃO: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arenR"/>
                        <a:tabLst>
                          <a:tab pos="18097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outro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relacionamento: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NÃO;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sabe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dizer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relacionamento: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Voltou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agressor: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aplica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86385" indent="-216535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arenR"/>
                        <a:tabLst>
                          <a:tab pos="28638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vítima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tem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filho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(s)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com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agressor: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sim,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obrigações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alimentícias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cumpridas?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6946900" algn="l"/>
                        </a:tabLst>
                      </a:pP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NÃO;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aguardando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decisão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Justiça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aplica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6989445" algn="l"/>
                        </a:tabLst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11)A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Vítima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procurou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autor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algum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meio: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NÃO,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Motivo: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335915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OBS: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Declaro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que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perguntas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foram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feitas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mim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informações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acima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são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verdadeiras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;bem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como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equipe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Ronda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Maria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Penha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ofereceu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todo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apoio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informações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necessárias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sobre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medida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dou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fé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informações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aqui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descritas</a:t>
                      </a:r>
                      <a:r>
                        <a:rPr dirty="0" sz="800" spc="-10" b="1" i="1">
                          <a:latin typeface="Arial"/>
                          <a:cs typeface="Arial"/>
                        </a:rPr>
                        <a:t>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610735">
                        <a:lnSpc>
                          <a:spcPts val="1664"/>
                        </a:lnSpc>
                        <a:tabLst>
                          <a:tab pos="6574155" algn="l"/>
                          <a:tab pos="6859905" algn="l"/>
                          <a:tab pos="7146290" algn="l"/>
                        </a:tabLst>
                      </a:pPr>
                      <a:r>
                        <a:rPr dirty="0" sz="800" b="1">
                          <a:latin typeface="Courier New"/>
                          <a:cs typeface="Courier New"/>
                        </a:rPr>
                        <a:t>RELATÓRIO</a:t>
                      </a:r>
                      <a:r>
                        <a:rPr dirty="0" sz="8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b="1">
                          <a:latin typeface="Courier New"/>
                          <a:cs typeface="Courier New"/>
                        </a:rPr>
                        <a:t>ENVIADO</a:t>
                      </a:r>
                      <a:r>
                        <a:rPr dirty="0" sz="8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DATA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9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9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8765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 b="1" i="1">
                          <a:latin typeface="Arial"/>
                          <a:cs typeface="Arial"/>
                        </a:rPr>
                        <a:t>Assinatura da assistida: </a:t>
                      </a:r>
                      <a:r>
                        <a:rPr dirty="0" sz="900" spc="-50" b="1" i="1">
                          <a:latin typeface="Arial"/>
                          <a:cs typeface="Arial"/>
                        </a:rPr>
                        <a:t>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67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40"/>
                        </a:spcBef>
                        <a:tabLst>
                          <a:tab pos="3783965" algn="l"/>
                        </a:tabLst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GCM/</a:t>
                      </a:r>
                      <a:r>
                        <a:rPr dirty="0" sz="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MAT: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	GCM/</a:t>
                      </a:r>
                      <a:r>
                        <a:rPr dirty="0" sz="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MAT: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2424316" y="615142"/>
            <a:ext cx="2353310" cy="60071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295"/>
              </a:spcBef>
            </a:pPr>
            <a:r>
              <a:rPr dirty="0" sz="1100">
                <a:latin typeface="Arial MT"/>
                <a:cs typeface="Arial MT"/>
              </a:rPr>
              <a:t>Estado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Rio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Janeiro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</a:t>
            </a:r>
            <a:endParaRPr sz="1100">
              <a:latin typeface="Arial"/>
              <a:cs typeface="Arial"/>
            </a:endParaRPr>
          </a:p>
          <a:p>
            <a:pPr marL="449580">
              <a:lnSpc>
                <a:spcPct val="100000"/>
              </a:lnSpc>
              <a:spcBef>
                <a:spcPts val="180"/>
              </a:spcBef>
            </a:pPr>
            <a:r>
              <a:rPr dirty="0" sz="1100">
                <a:latin typeface="Arial MT"/>
                <a:cs typeface="Arial MT"/>
              </a:rPr>
              <a:t>Guarda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Civil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Municipal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850" y="9746360"/>
            <a:ext cx="5608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5620" algn="l"/>
              </a:tabLst>
            </a:pPr>
            <a:r>
              <a:rPr dirty="0" sz="800" spc="-20" b="1">
                <a:latin typeface="Arial"/>
                <a:cs typeface="Arial"/>
              </a:rPr>
              <a:t>OBS: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" y="342900"/>
            <a:ext cx="10477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" y="342900"/>
            <a:ext cx="1047750" cy="6416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8925" y="438150"/>
            <a:ext cx="514349" cy="7239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90500" y="1796879"/>
            <a:ext cx="7005320" cy="6734175"/>
            <a:chOff x="190500" y="1796879"/>
            <a:chExt cx="7005320" cy="673417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962" y="1796879"/>
              <a:ext cx="5038725" cy="673417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0500" y="5242246"/>
              <a:ext cx="7005320" cy="911225"/>
            </a:xfrm>
            <a:custGeom>
              <a:avLst/>
              <a:gdLst/>
              <a:ahLst/>
              <a:cxnLst/>
              <a:rect l="l" t="t" r="r" b="b"/>
              <a:pathLst>
                <a:path w="7005320" h="911225">
                  <a:moveTo>
                    <a:pt x="0" y="0"/>
                  </a:moveTo>
                  <a:lnTo>
                    <a:pt x="6989806" y="0"/>
                  </a:lnTo>
                </a:path>
                <a:path w="7005320" h="911225">
                  <a:moveTo>
                    <a:pt x="0" y="225420"/>
                  </a:moveTo>
                  <a:lnTo>
                    <a:pt x="6989806" y="225420"/>
                  </a:lnTo>
                </a:path>
                <a:path w="7005320" h="911225">
                  <a:moveTo>
                    <a:pt x="85725" y="685800"/>
                  </a:moveTo>
                  <a:lnTo>
                    <a:pt x="7004927" y="685800"/>
                  </a:lnTo>
                </a:path>
                <a:path w="7005320" h="911225">
                  <a:moveTo>
                    <a:pt x="85725" y="911220"/>
                  </a:moveTo>
                  <a:lnTo>
                    <a:pt x="7004927" y="911220"/>
                  </a:lnTo>
                </a:path>
              </a:pathLst>
            </a:custGeom>
            <a:ln w="8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14300" y="1422400"/>
          <a:ext cx="7442200" cy="8188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0"/>
                <a:gridCol w="4267200"/>
              </a:tblGrid>
              <a:tr h="35496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45"/>
                        </a:spcBef>
                        <a:tabLst>
                          <a:tab pos="2126615" algn="l"/>
                          <a:tab pos="2499995" algn="l"/>
                          <a:tab pos="2800350" algn="l"/>
                          <a:tab pos="4141470" algn="l"/>
                          <a:tab pos="4457700" algn="l"/>
                          <a:tab pos="4758690" algn="l"/>
                          <a:tab pos="6802120" algn="l"/>
                          <a:tab pos="7025005" algn="l"/>
                          <a:tab pos="7247255" algn="l"/>
                        </a:tabLst>
                      </a:pPr>
                      <a:r>
                        <a:rPr dirty="0" sz="1000" b="1">
                          <a:latin typeface="Courier New"/>
                          <a:cs typeface="Courier New"/>
                        </a:rPr>
                        <a:t>PASSOU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z="1000" spc="-1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SER</a:t>
                      </a:r>
                      <a:r>
                        <a:rPr dirty="0" sz="1000" spc="-1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ASSISTIDA:</a:t>
                      </a:r>
                      <a:r>
                        <a:rPr dirty="0" u="heavy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-50" b="1">
                          <a:latin typeface="Courier New"/>
                          <a:cs typeface="Courier New"/>
                        </a:rPr>
                        <a:t>/</a:t>
                      </a:r>
                      <a:r>
                        <a:rPr dirty="0" u="heavy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-50" b="1">
                          <a:latin typeface="Courier New"/>
                          <a:cs typeface="Courier New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DATA DA VISITA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: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-50" b="1">
                          <a:latin typeface="Courier New"/>
                          <a:cs typeface="Courier New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RELATÓRIO ENVIADO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DATA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: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9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9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2">
                  <a:txBody>
                    <a:bodyPr/>
                    <a:lstStyle/>
                    <a:p>
                      <a:pPr algn="ctr" marL="1905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RELATÓRIO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MANUTENÇÃO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VISITA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RONDA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MARIA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PENHA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29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3345179" algn="l"/>
                          <a:tab pos="5326380" algn="l"/>
                        </a:tabLst>
                      </a:pPr>
                      <a:r>
                        <a:rPr dirty="0" sz="1000" spc="-10" b="1">
                          <a:latin typeface="Courier New"/>
                          <a:cs typeface="Courier New"/>
                        </a:rPr>
                        <a:t>ASSISTIDA: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CPF: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	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CONTATO: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2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000" b="1">
                          <a:latin typeface="Courier New"/>
                          <a:cs typeface="Courier New"/>
                        </a:rPr>
                        <a:t>HOUVE</a:t>
                      </a:r>
                      <a:r>
                        <a:rPr dirty="0" sz="1000" spc="-4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NOVOS</a:t>
                      </a:r>
                      <a:r>
                        <a:rPr dirty="0" sz="1000" spc="-3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REGISTROS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DE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OCORRÊNCIAS</a:t>
                      </a:r>
                      <a:r>
                        <a:rPr dirty="0" sz="1000" spc="-3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EM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DELEGACIA?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300" spc="-11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300" spc="-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800" spc="2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1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300" spc="-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800" spc="204" b="1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PARENTESCO: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816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b="1">
                          <a:latin typeface="Courier New"/>
                          <a:cs typeface="Courier New"/>
                        </a:rPr>
                        <a:t>RÉU</a:t>
                      </a:r>
                      <a:r>
                        <a:rPr dirty="0" sz="1000" spc="-1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FOI</a:t>
                      </a:r>
                      <a:r>
                        <a:rPr dirty="0" sz="1000" spc="-1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CITADO:</a:t>
                      </a:r>
                      <a:endParaRPr sz="1000">
                        <a:latin typeface="Courier New"/>
                        <a:cs typeface="Courier New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;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AGUARDANDO</a:t>
                      </a:r>
                      <a:r>
                        <a:rPr dirty="0" sz="9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RESPOSTA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55"/>
                        </a:lnSpc>
                        <a:spcBef>
                          <a:spcPts val="515"/>
                        </a:spcBef>
                      </a:pPr>
                      <a:r>
                        <a:rPr dirty="0" sz="900" b="1">
                          <a:latin typeface="Courier New"/>
                          <a:cs typeface="Courier New"/>
                        </a:rPr>
                        <a:t>A DECISÃO DECRETOU AFASTAMENTO DO LAR PELO 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AGRESSOR?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 marL="118745">
                        <a:lnSpc>
                          <a:spcPts val="1655"/>
                        </a:lnSpc>
                      </a:pP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NÃO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35"/>
                        </a:spcBef>
                        <a:tabLst>
                          <a:tab pos="3147695" algn="l"/>
                        </a:tabLst>
                      </a:pPr>
                      <a:r>
                        <a:rPr dirty="0" sz="1000" b="1">
                          <a:latin typeface="Courier New"/>
                          <a:cs typeface="Courier New"/>
                        </a:rPr>
                        <a:t>Nº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DE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RELATÓRIOS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ENVIADOS: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	Nº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PROCESSO: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146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b="1">
                          <a:latin typeface="Courier New"/>
                          <a:cs typeface="Courier New"/>
                        </a:rPr>
                        <a:t>GRAU</a:t>
                      </a:r>
                      <a:r>
                        <a:rPr dirty="0" sz="1000" spc="-3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DE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PARENTESCO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ENTRE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AGRESSOR</a:t>
                      </a:r>
                      <a:r>
                        <a:rPr dirty="0" sz="1000" spc="-2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z="1000" spc="-2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VÍTIMA: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10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pos="1859914" algn="l"/>
                          <a:tab pos="2957195" algn="l"/>
                          <a:tab pos="3437254" algn="l"/>
                        </a:tabLst>
                      </a:pPr>
                      <a:r>
                        <a:rPr dirty="0" sz="1000" b="1">
                          <a:latin typeface="Courier New"/>
                          <a:cs typeface="Courier New"/>
                        </a:rPr>
                        <a:t>VALIDADE DA MEDIDA: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;</a:t>
                      </a:r>
                      <a:r>
                        <a:rPr dirty="0" sz="1000" b="1">
                          <a:latin typeface="Courier New"/>
                          <a:cs typeface="Courier New"/>
                        </a:rPr>
                        <a:t>DATA</a:t>
                      </a:r>
                      <a:r>
                        <a:rPr dirty="0" sz="1000" spc="-8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000" spc="-10" b="1">
                          <a:latin typeface="Courier New"/>
                          <a:cs typeface="Courier New"/>
                        </a:rPr>
                        <a:t>FINAL</a:t>
                      </a:r>
                      <a:r>
                        <a:rPr dirty="0" sz="900" spc="-10" b="1">
                          <a:latin typeface="Courier New"/>
                          <a:cs typeface="Courier New"/>
                        </a:rPr>
                        <a:t>: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/</a:t>
                      </a:r>
                      <a:r>
                        <a:rPr dirty="0" u="sng" sz="900" spc="3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900" spc="-50" b="1">
                          <a:latin typeface="Courier New"/>
                          <a:cs typeface="Courier New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;</a:t>
                      </a:r>
                      <a:r>
                        <a:rPr dirty="0" sz="900" spc="-16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ENVIO DE RELATÓRIO</a:t>
                      </a:r>
                      <a:r>
                        <a:rPr dirty="0" sz="900" spc="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INFORMATIVO DA</a:t>
                      </a:r>
                      <a:r>
                        <a:rPr dirty="0" sz="900" spc="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900" b="1">
                          <a:latin typeface="Courier New"/>
                          <a:cs typeface="Courier New"/>
                        </a:rPr>
                        <a:t>EQUIPE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NÃO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RELATÓRIO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AO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JUIZADO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51300">
                <a:tc gridSpan="2">
                  <a:txBody>
                    <a:bodyPr/>
                    <a:lstStyle/>
                    <a:p>
                      <a:pPr marL="69850" marR="734060" indent="146050">
                        <a:lnSpc>
                          <a:spcPct val="100000"/>
                        </a:lnSpc>
                        <a:spcBef>
                          <a:spcPts val="535"/>
                        </a:spcBef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alguma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ocasião,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houve,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tentativa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aproximação?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sim,de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forma?O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acusado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descumpriu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outras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determinações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impostas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decisão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concedeu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medidas?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Relate.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Existe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risco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ATUAL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integridade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física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causado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alguma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acusado?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Relate.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  <a:buFont typeface="Arial"/>
                        <a:buAutoNum type="arabicParenR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AutoNum type="arabicParenR"/>
                        <a:tabLst>
                          <a:tab pos="180975" algn="l"/>
                          <a:tab pos="7077709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vitíma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tentou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suicídio?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;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teve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depressão?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/>
                        <a:buAutoNum type="arabicParenR"/>
                        <a:tabLst>
                          <a:tab pos="215900" algn="l"/>
                          <a:tab pos="7150734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situação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moradia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vítima?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585"/>
                        </a:spcBef>
                        <a:buFont typeface="Arial"/>
                        <a:buAutoNum type="arabicParenR"/>
                        <a:tabLst>
                          <a:tab pos="18097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esteve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pela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Lei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nº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11.340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2006?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NÃO;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sabe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arenR"/>
                        <a:tabLst>
                          <a:tab pos="180975" algn="l"/>
                          <a:tab pos="708914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perto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vítima?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NÃO: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0975" indent="-12509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arenR"/>
                        <a:tabLst>
                          <a:tab pos="18097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acusado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outro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relacionamento: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NÃO;</a:t>
                      </a:r>
                      <a:r>
                        <a:rPr dirty="0" sz="9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sabe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dizer;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vítima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relacionamento: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Voltou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agressor: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aplica;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15900" indent="-14605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arenR"/>
                        <a:tabLst>
                          <a:tab pos="21590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Caso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tenha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filhos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com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agressor: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obrigações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alimentícias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cumpridas?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NÃO;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7094855" algn="l"/>
                        </a:tabLst>
                      </a:pP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aguardando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decisão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Justiça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Não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aplica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7136765" algn="l"/>
                        </a:tabLst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10)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Vítima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procurou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autor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algum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meio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9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4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NÃO,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Motivo: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335915">
                        <a:lnSpc>
                          <a:spcPts val="950"/>
                        </a:lnSpc>
                        <a:spcBef>
                          <a:spcPts val="108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OBS: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Declaro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que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perguntas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foram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feitas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mim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informações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acima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são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verdadeiras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;bem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como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equipe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Ronda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Maria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Penha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ofereceu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todo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apoio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informações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necessárias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sobre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medida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dou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fé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informações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aqui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descritas</a:t>
                      </a:r>
                      <a:r>
                        <a:rPr dirty="0" sz="800" spc="-10" b="1" i="1">
                          <a:latin typeface="Arial"/>
                          <a:cs typeface="Arial"/>
                        </a:rPr>
                        <a:t>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67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900" b="1" i="1">
                          <a:latin typeface="Arial"/>
                          <a:cs typeface="Arial"/>
                        </a:rPr>
                        <a:t>Assinatura da assistida: </a:t>
                      </a:r>
                      <a:r>
                        <a:rPr dirty="0" sz="900" spc="-50" b="1" i="1">
                          <a:latin typeface="Arial"/>
                          <a:cs typeface="Arial"/>
                        </a:rPr>
                        <a:t>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6700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3783965" algn="l"/>
                        </a:tabLst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GCM/</a:t>
                      </a:r>
                      <a:r>
                        <a:rPr dirty="0" sz="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MAT: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	GCM/</a:t>
                      </a:r>
                      <a:r>
                        <a:rPr dirty="0" sz="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MAT: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100" b="1">
                          <a:latin typeface="Courier New"/>
                          <a:cs typeface="Courier New"/>
                        </a:rPr>
                        <a:t>OBS</a:t>
                      </a:r>
                      <a:r>
                        <a:rPr dirty="0" sz="1100" spc="-3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100" b="1">
                          <a:latin typeface="Courier New"/>
                          <a:cs typeface="Courier New"/>
                        </a:rPr>
                        <a:t>DA</a:t>
                      </a:r>
                      <a:r>
                        <a:rPr dirty="0" sz="1100" spc="-3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100" spc="-10" b="1">
                          <a:latin typeface="Courier New"/>
                          <a:cs typeface="Courier New"/>
                        </a:rPr>
                        <a:t>EQUIPE: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2424316" y="615142"/>
            <a:ext cx="2353310" cy="60071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295"/>
              </a:spcBef>
            </a:pPr>
            <a:r>
              <a:rPr dirty="0" sz="1100">
                <a:latin typeface="Arial MT"/>
                <a:cs typeface="Arial MT"/>
              </a:rPr>
              <a:t>Estado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Rio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Janeiro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</a:t>
            </a:r>
            <a:endParaRPr sz="1100">
              <a:latin typeface="Arial"/>
              <a:cs typeface="Arial"/>
            </a:endParaRPr>
          </a:p>
          <a:p>
            <a:pPr marL="449580">
              <a:lnSpc>
                <a:spcPct val="100000"/>
              </a:lnSpc>
              <a:spcBef>
                <a:spcPts val="180"/>
              </a:spcBef>
            </a:pPr>
            <a:r>
              <a:rPr dirty="0" sz="1100">
                <a:latin typeface="Arial MT"/>
                <a:cs typeface="Arial MT"/>
              </a:rPr>
              <a:t>Guarda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Civil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Municipal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" y="342900"/>
            <a:ext cx="10477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012" y="157162"/>
            <a:ext cx="866775" cy="89535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12974" y="209550"/>
            <a:ext cx="6254750" cy="8961120"/>
            <a:chOff x="912974" y="209550"/>
            <a:chExt cx="6254750" cy="89611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974" y="1521712"/>
              <a:ext cx="5734050" cy="76485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9425" y="933450"/>
              <a:ext cx="1047750" cy="7239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150" y="933450"/>
              <a:ext cx="1047750" cy="723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9425" y="933450"/>
              <a:ext cx="1047750" cy="7239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2925" y="933450"/>
              <a:ext cx="1047750" cy="7239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475" y="1302925"/>
              <a:ext cx="1047750" cy="7239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6275" y="3340039"/>
              <a:ext cx="1047750" cy="7239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750" y="4654857"/>
              <a:ext cx="1047750" cy="7239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750" y="4890505"/>
              <a:ext cx="1047750" cy="7239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2237" y="209550"/>
              <a:ext cx="695325" cy="838200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647700" y="1653350"/>
            <a:ext cx="6438900" cy="314325"/>
          </a:xfrm>
          <a:custGeom>
            <a:avLst/>
            <a:gdLst/>
            <a:ahLst/>
            <a:cxnLst/>
            <a:rect l="l" t="t" r="r" b="b"/>
            <a:pathLst>
              <a:path w="6438900" h="314325">
                <a:moveTo>
                  <a:pt x="6438900" y="314325"/>
                </a:moveTo>
                <a:lnTo>
                  <a:pt x="0" y="314325"/>
                </a:lnTo>
                <a:lnTo>
                  <a:pt x="0" y="0"/>
                </a:lnTo>
                <a:lnTo>
                  <a:pt x="6438900" y="0"/>
                </a:lnTo>
                <a:lnTo>
                  <a:pt x="6438900" y="3143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680895" y="875939"/>
            <a:ext cx="2198370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0200"/>
              </a:lnSpc>
              <a:spcBef>
                <a:spcPts val="100"/>
              </a:spcBef>
            </a:pPr>
            <a:r>
              <a:rPr dirty="0" sz="1100">
                <a:latin typeface="Arial MT"/>
                <a:cs typeface="Arial MT"/>
              </a:rPr>
              <a:t>Estado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Rio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Janeiro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Prefeitura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Municipal</a:t>
            </a:r>
            <a:r>
              <a:rPr dirty="0" sz="1100">
                <a:latin typeface="Arial MT"/>
                <a:cs typeface="Arial MT"/>
              </a:rPr>
              <a:t> de </a:t>
            </a:r>
            <a:r>
              <a:rPr dirty="0" sz="1100" spc="-10">
                <a:latin typeface="Arial MT"/>
                <a:cs typeface="Arial MT"/>
              </a:rPr>
              <a:t>Seropédica </a:t>
            </a:r>
            <a:r>
              <a:rPr dirty="0" sz="1100">
                <a:latin typeface="Arial MT"/>
                <a:cs typeface="Arial MT"/>
              </a:rPr>
              <a:t>Guarda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Municipal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647700" y="1651000"/>
          <a:ext cx="6527800" cy="128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900"/>
              </a:tblGrid>
              <a:tr h="304800"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TERMO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RECUSA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RECEBIMENTO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VISITA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RETIRADA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MEDIDA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PROTETIVA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100" b="1">
                          <a:latin typeface="Courier New"/>
                          <a:cs typeface="Courier New"/>
                        </a:rPr>
                        <a:t>RELATÓRIO</a:t>
                      </a:r>
                      <a:r>
                        <a:rPr dirty="0" sz="1100" spc="-6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100" spc="-25" b="1">
                          <a:latin typeface="Courier New"/>
                          <a:cs typeface="Courier New"/>
                        </a:rPr>
                        <a:t>ENVIADO:</a:t>
                      </a:r>
                      <a:r>
                        <a:rPr dirty="0" sz="1500" spc="-25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5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1000" spc="2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2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5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NÃO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1626870" algn="l"/>
                          <a:tab pos="1976755" algn="l"/>
                          <a:tab pos="2326005" algn="l"/>
                          <a:tab pos="3016250" algn="l"/>
                          <a:tab pos="3639185" algn="l"/>
                          <a:tab pos="3994150" algn="l"/>
                        </a:tabLst>
                      </a:pPr>
                      <a:r>
                        <a:rPr dirty="0" sz="1100" b="1">
                          <a:latin typeface="Courier New"/>
                          <a:cs typeface="Courier New"/>
                        </a:rPr>
                        <a:t>DATA</a:t>
                      </a:r>
                      <a:r>
                        <a:rPr dirty="0" sz="1100" spc="-3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100" b="1">
                          <a:latin typeface="Courier New"/>
                          <a:cs typeface="Courier New"/>
                        </a:rPr>
                        <a:t>DA</a:t>
                      </a:r>
                      <a:r>
                        <a:rPr dirty="0" sz="1100" spc="-3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100" spc="-10" b="1">
                          <a:latin typeface="Courier New"/>
                          <a:cs typeface="Courier New"/>
                        </a:rPr>
                        <a:t>VISITA: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1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1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Courier New"/>
                          <a:cs typeface="Courier New"/>
                        </a:rPr>
                        <a:t>HORA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b="1">
                          <a:latin typeface="Courier New"/>
                          <a:cs typeface="Courier New"/>
                        </a:rPr>
                        <a:t>PRIMEIRA</a:t>
                      </a:r>
                      <a:r>
                        <a:rPr dirty="0" sz="1100" spc="-10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100" b="1">
                          <a:latin typeface="Courier New"/>
                          <a:cs typeface="Courier New"/>
                        </a:rPr>
                        <a:t>VISITA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2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5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1000" spc="229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20">
                          <a:latin typeface="Cambria"/>
                          <a:cs typeface="Cambria"/>
                        </a:rPr>
                        <a:t>◻</a:t>
                      </a:r>
                      <a:r>
                        <a:rPr dirty="0" sz="1500" spc="-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NÃO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209165" algn="l"/>
                          <a:tab pos="2713990" algn="l"/>
                          <a:tab pos="3373754" algn="l"/>
                          <a:tab pos="3645535" algn="l"/>
                          <a:tab pos="3917315" algn="l"/>
                          <a:tab pos="4344035" algn="l"/>
                        </a:tabLst>
                      </a:pPr>
                      <a:r>
                        <a:rPr dirty="0" sz="1100" b="1">
                          <a:latin typeface="Courier New"/>
                          <a:cs typeface="Courier New"/>
                        </a:rPr>
                        <a:t>N° do Processo:</a:t>
                      </a:r>
                      <a:r>
                        <a:rPr dirty="0" sz="1100" spc="-350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–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100" spc="-5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u="sng" sz="1100" spc="-5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u="sng" sz="1100" spc="-5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u="sng" sz="1100" spc="-5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 descr=""/>
          <p:cNvSpPr/>
          <p:nvPr/>
        </p:nvSpPr>
        <p:spPr>
          <a:xfrm>
            <a:off x="1728896" y="8418873"/>
            <a:ext cx="3882390" cy="0"/>
          </a:xfrm>
          <a:custGeom>
            <a:avLst/>
            <a:gdLst/>
            <a:ahLst/>
            <a:cxnLst/>
            <a:rect l="l" t="t" r="r" b="b"/>
            <a:pathLst>
              <a:path w="3882390" h="0">
                <a:moveTo>
                  <a:pt x="0" y="0"/>
                </a:moveTo>
                <a:lnTo>
                  <a:pt x="3882022" y="0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01700" y="3101790"/>
            <a:ext cx="5756910" cy="5504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DADOS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DA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VÍTIMA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tabLst>
                <a:tab pos="2428875" algn="l"/>
                <a:tab pos="3969385" algn="l"/>
                <a:tab pos="5728970" algn="l"/>
              </a:tabLst>
            </a:pPr>
            <a:r>
              <a:rPr dirty="0" sz="1100" spc="-10" b="1">
                <a:latin typeface="Courier New"/>
                <a:cs typeface="Courier New"/>
              </a:rPr>
              <a:t>NOME: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20" b="1">
                <a:latin typeface="Courier New"/>
                <a:cs typeface="Courier New"/>
              </a:rPr>
              <a:t>CPF: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ourier New"/>
                <a:cs typeface="Courier New"/>
              </a:rPr>
              <a:t>CONTATO: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Courier New"/>
                <a:cs typeface="Courier New"/>
              </a:rPr>
              <a:t>MANIFESTOU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INTERESSE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RETIRAR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MEDIDA</a:t>
            </a:r>
            <a:r>
              <a:rPr dirty="0" sz="1000" spc="-20" b="1">
                <a:latin typeface="Courier New"/>
                <a:cs typeface="Courier New"/>
              </a:rPr>
              <a:t> PROTETIVA:</a:t>
            </a:r>
            <a:r>
              <a:rPr dirty="0" sz="1400" spc="-20">
                <a:latin typeface="Cambria"/>
                <a:cs typeface="Cambria"/>
              </a:rPr>
              <a:t>◻</a:t>
            </a:r>
            <a:r>
              <a:rPr dirty="0" sz="1400" spc="-60">
                <a:latin typeface="Cambria"/>
                <a:cs typeface="Cambria"/>
              </a:rPr>
              <a:t> </a:t>
            </a:r>
            <a:r>
              <a:rPr dirty="0" sz="900" b="1">
                <a:latin typeface="Arial"/>
                <a:cs typeface="Arial"/>
              </a:rPr>
              <a:t>SIM</a:t>
            </a:r>
            <a:r>
              <a:rPr dirty="0" sz="900" spc="245" b="1">
                <a:latin typeface="Arial"/>
                <a:cs typeface="Arial"/>
              </a:rPr>
              <a:t> </a:t>
            </a:r>
            <a:r>
              <a:rPr dirty="0" sz="1400" spc="-125">
                <a:latin typeface="Cambria"/>
                <a:cs typeface="Cambria"/>
              </a:rPr>
              <a:t>◻</a:t>
            </a:r>
            <a:r>
              <a:rPr dirty="0" sz="1400" spc="-60">
                <a:latin typeface="Cambria"/>
                <a:cs typeface="Cambria"/>
              </a:rPr>
              <a:t> </a:t>
            </a:r>
            <a:r>
              <a:rPr dirty="0" sz="900" spc="-25" b="1">
                <a:latin typeface="Arial"/>
                <a:cs typeface="Arial"/>
              </a:rPr>
              <a:t>NÃO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Courier New"/>
                <a:cs typeface="Courier New"/>
              </a:rPr>
              <a:t>VÍTIMA</a:t>
            </a:r>
            <a:r>
              <a:rPr dirty="0" sz="1000" spc="-3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VOLTOU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MANTER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UM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RELACIONAMENTO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COM</a:t>
            </a:r>
            <a:r>
              <a:rPr dirty="0" sz="1000" spc="-1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AGRESSOR:</a:t>
            </a:r>
            <a:r>
              <a:rPr dirty="0" sz="1000" spc="-295" b="1">
                <a:latin typeface="Courier New"/>
                <a:cs typeface="Courier New"/>
              </a:rPr>
              <a:t> </a:t>
            </a:r>
            <a:r>
              <a:rPr dirty="0" sz="1400" spc="-125">
                <a:latin typeface="Cambria"/>
                <a:cs typeface="Cambria"/>
              </a:rPr>
              <a:t>◻</a:t>
            </a:r>
            <a:r>
              <a:rPr dirty="0" sz="1400" spc="-60">
                <a:latin typeface="Cambria"/>
                <a:cs typeface="Cambria"/>
              </a:rPr>
              <a:t> </a:t>
            </a:r>
            <a:r>
              <a:rPr dirty="0" sz="900" b="1">
                <a:latin typeface="Arial"/>
                <a:cs typeface="Arial"/>
              </a:rPr>
              <a:t>SIM</a:t>
            </a:r>
            <a:r>
              <a:rPr dirty="0" sz="900" spc="245" b="1">
                <a:latin typeface="Arial"/>
                <a:cs typeface="Arial"/>
              </a:rPr>
              <a:t> </a:t>
            </a:r>
            <a:r>
              <a:rPr dirty="0" sz="1400" spc="-125">
                <a:latin typeface="Cambria"/>
                <a:cs typeface="Cambria"/>
              </a:rPr>
              <a:t>◻</a:t>
            </a:r>
            <a:r>
              <a:rPr dirty="0" sz="1400" spc="-60">
                <a:latin typeface="Cambria"/>
                <a:cs typeface="Cambria"/>
              </a:rPr>
              <a:t> </a:t>
            </a:r>
            <a:r>
              <a:rPr dirty="0" sz="900" spc="-25" b="1">
                <a:latin typeface="Arial"/>
                <a:cs typeface="Arial"/>
              </a:rPr>
              <a:t>NÃO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b="1">
                <a:latin typeface="Courier New"/>
                <a:cs typeface="Courier New"/>
              </a:rPr>
              <a:t>VÍTIMA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VOLTOU</a:t>
            </a:r>
            <a:r>
              <a:rPr dirty="0" sz="1000" spc="-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SE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APROXIMAR</a:t>
            </a:r>
            <a:r>
              <a:rPr dirty="0" sz="1000" spc="-1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DO</a:t>
            </a:r>
            <a:r>
              <a:rPr dirty="0" sz="1000" spc="-10" b="1">
                <a:latin typeface="Courier New"/>
                <a:cs typeface="Courier New"/>
              </a:rPr>
              <a:t> AGRESSOR:</a:t>
            </a:r>
            <a:r>
              <a:rPr dirty="0" sz="1000" spc="-295" b="1">
                <a:latin typeface="Courier New"/>
                <a:cs typeface="Courier New"/>
              </a:rPr>
              <a:t> </a:t>
            </a:r>
            <a:r>
              <a:rPr dirty="0" sz="1400" spc="-125">
                <a:latin typeface="Cambria"/>
                <a:cs typeface="Cambria"/>
              </a:rPr>
              <a:t>◻</a:t>
            </a:r>
            <a:r>
              <a:rPr dirty="0" sz="1400" spc="-60">
                <a:latin typeface="Cambria"/>
                <a:cs typeface="Cambria"/>
              </a:rPr>
              <a:t> </a:t>
            </a:r>
            <a:r>
              <a:rPr dirty="0" sz="900" b="1">
                <a:latin typeface="Arial"/>
                <a:cs typeface="Arial"/>
              </a:rPr>
              <a:t>SIM</a:t>
            </a:r>
            <a:r>
              <a:rPr dirty="0" sz="900" spc="250" b="1">
                <a:latin typeface="Arial"/>
                <a:cs typeface="Arial"/>
              </a:rPr>
              <a:t> </a:t>
            </a:r>
            <a:r>
              <a:rPr dirty="0" sz="1400" spc="-125">
                <a:latin typeface="Cambria"/>
                <a:cs typeface="Cambria"/>
              </a:rPr>
              <a:t>◻</a:t>
            </a:r>
            <a:r>
              <a:rPr dirty="0" sz="1400" spc="-60">
                <a:latin typeface="Cambria"/>
                <a:cs typeface="Cambria"/>
              </a:rPr>
              <a:t> </a:t>
            </a:r>
            <a:r>
              <a:rPr dirty="0" sz="900" spc="-25" b="1">
                <a:latin typeface="Arial"/>
                <a:cs typeface="Arial"/>
              </a:rPr>
              <a:t>NÃO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000">
              <a:latin typeface="Arial"/>
              <a:cs typeface="Arial"/>
            </a:endParaRPr>
          </a:p>
          <a:p>
            <a:pPr marL="12700" marR="124460">
              <a:lnSpc>
                <a:spcPct val="110200"/>
              </a:lnSpc>
              <a:tabLst>
                <a:tab pos="2591435" algn="l"/>
              </a:tabLst>
            </a:pPr>
            <a:r>
              <a:rPr dirty="0" sz="1100" b="1">
                <a:latin typeface="Arial"/>
                <a:cs typeface="Arial"/>
              </a:rPr>
              <a:t>Eu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Arial MT"/>
                <a:cs typeface="Arial MT"/>
              </a:rPr>
              <a:t>declaro,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forma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livre,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consciente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esclarecida, </a:t>
            </a:r>
            <a:r>
              <a:rPr dirty="0" sz="1100" spc="-20">
                <a:latin typeface="Arial MT"/>
                <a:cs typeface="Arial MT"/>
              </a:rPr>
              <a:t>que:</a:t>
            </a:r>
            <a:endParaRPr sz="1100">
              <a:latin typeface="Arial MT"/>
              <a:cs typeface="Arial MT"/>
            </a:endParaRPr>
          </a:p>
          <a:p>
            <a:pPr marL="12700" marR="5080" indent="139065">
              <a:lnSpc>
                <a:spcPct val="110200"/>
              </a:lnSpc>
              <a:spcBef>
                <a:spcPts val="20"/>
              </a:spcBef>
              <a:buFont typeface="Arial"/>
              <a:buAutoNum type="arabicPeriod"/>
              <a:tabLst>
                <a:tab pos="151765" algn="l"/>
              </a:tabLst>
            </a:pPr>
            <a:r>
              <a:rPr dirty="0" sz="1000">
                <a:latin typeface="Arial MT"/>
                <a:cs typeface="Arial MT"/>
              </a:rPr>
              <a:t>Fui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devidamente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informada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autoridades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competentes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sobre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serviço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acompanhamento </a:t>
            </a:r>
            <a:r>
              <a:rPr dirty="0" sz="1000">
                <a:latin typeface="Arial MT"/>
                <a:cs typeface="Arial MT"/>
              </a:rPr>
              <a:t>especializado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prestado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Ronda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Maria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Penha,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visa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garantir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proteção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às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mulheres </a:t>
            </a:r>
            <a:r>
              <a:rPr dirty="0" sz="1000">
                <a:latin typeface="Arial MT"/>
                <a:cs typeface="Arial MT"/>
              </a:rPr>
              <a:t>em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situação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violência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doméstica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familiar,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conforme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previsto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b="1">
                <a:latin typeface="Arial"/>
                <a:cs typeface="Arial"/>
              </a:rPr>
              <a:t>Lei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n°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11.340/2006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(Lei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Maria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da </a:t>
            </a:r>
            <a:r>
              <a:rPr dirty="0" sz="1000" spc="-10" b="1">
                <a:latin typeface="Arial"/>
                <a:cs typeface="Arial"/>
              </a:rPr>
              <a:t>Penha)</a:t>
            </a:r>
            <a:r>
              <a:rPr dirty="0" sz="1000" spc="-1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 marR="669290" indent="139065">
              <a:lnSpc>
                <a:spcPct val="110200"/>
              </a:lnSpc>
              <a:buFont typeface="Arial"/>
              <a:buAutoNum type="arabicPeriod"/>
              <a:tabLst>
                <a:tab pos="151765" algn="l"/>
              </a:tabLst>
            </a:pPr>
            <a:r>
              <a:rPr dirty="0" sz="1000">
                <a:latin typeface="Arial MT"/>
                <a:cs typeface="Arial MT"/>
              </a:rPr>
              <a:t>Apesar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orientações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recebidas,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venho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meio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recusar,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expressa,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o </a:t>
            </a:r>
            <a:r>
              <a:rPr dirty="0" sz="1000">
                <a:latin typeface="Arial MT"/>
                <a:cs typeface="Arial MT"/>
              </a:rPr>
              <a:t>acompanhamento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preventivo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protetivo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oferecido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pela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referida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Ronda.</a:t>
            </a:r>
            <a:endParaRPr sz="1000">
              <a:latin typeface="Arial MT"/>
              <a:cs typeface="Arial MT"/>
            </a:endParaRPr>
          </a:p>
          <a:p>
            <a:pPr marL="12700" marR="97155" indent="139065">
              <a:lnSpc>
                <a:spcPct val="110200"/>
              </a:lnSpc>
              <a:buAutoNum type="arabicPeriod"/>
              <a:tabLst>
                <a:tab pos="151765" algn="l"/>
              </a:tabLst>
            </a:pPr>
            <a:r>
              <a:rPr dirty="0" sz="1000">
                <a:latin typeface="Arial MT"/>
                <a:cs typeface="Arial MT"/>
              </a:rPr>
              <a:t>Declaro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estar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ciente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recusa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serviço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impede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direito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recorrer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futuramente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ao </a:t>
            </a:r>
            <a:r>
              <a:rPr dirty="0" sz="1000">
                <a:latin typeface="Arial MT"/>
                <a:cs typeface="Arial MT"/>
              </a:rPr>
              <a:t>referido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acompanhamento,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solicitado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mediante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nova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avaliação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Juizado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competente.</a:t>
            </a:r>
            <a:endParaRPr sz="1000">
              <a:latin typeface="Arial MT"/>
              <a:cs typeface="Arial MT"/>
            </a:endParaRPr>
          </a:p>
          <a:p>
            <a:pPr marL="165735" indent="-153035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165735" algn="l"/>
              </a:tabLst>
            </a:pPr>
            <a:r>
              <a:rPr dirty="0" sz="1100" spc="-10" b="1">
                <a:latin typeface="Arial"/>
                <a:cs typeface="Arial"/>
              </a:rPr>
              <a:t>CLÁUSULA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RESPONSABILIDADE:</a:t>
            </a:r>
            <a:endParaRPr sz="1100">
              <a:latin typeface="Arial"/>
              <a:cs typeface="Arial"/>
            </a:endParaRPr>
          </a:p>
          <a:p>
            <a:pPr marL="12700" marR="99695">
              <a:lnSpc>
                <a:spcPct val="110200"/>
              </a:lnSpc>
              <a:spcBef>
                <a:spcPts val="40"/>
              </a:spcBef>
            </a:pPr>
            <a:r>
              <a:rPr dirty="0" sz="900" i="1">
                <a:latin typeface="Arial"/>
                <a:cs typeface="Arial"/>
              </a:rPr>
              <a:t>Declaro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ainda que assumo</a:t>
            </a:r>
            <a:r>
              <a:rPr dirty="0" u="heavy" sz="900" spc="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dirty="0" u="heavy" sz="9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responsabilidade civil e penal pelas</a:t>
            </a:r>
            <a:r>
              <a:rPr dirty="0" u="heavy" sz="9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consequências decorrentes desta </a:t>
            </a:r>
            <a:r>
              <a:rPr dirty="0" u="heavy" sz="9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decisão,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estando ciente dos riscos envolvidos na não adesão ao serviço de proteção. Reconheço que as </a:t>
            </a:r>
            <a:r>
              <a:rPr dirty="0" sz="900" spc="-10" i="1">
                <a:latin typeface="Arial"/>
                <a:cs typeface="Arial"/>
              </a:rPr>
              <a:t>autoridades </a:t>
            </a:r>
            <a:r>
              <a:rPr dirty="0" sz="900" i="1">
                <a:latin typeface="Arial"/>
                <a:cs typeface="Arial"/>
              </a:rPr>
              <a:t>envolvidas, incluindo os profissionais da segurança pública, não poderão ser responsabilizados por </a:t>
            </a:r>
            <a:r>
              <a:rPr dirty="0" sz="900" spc="-10" i="1">
                <a:latin typeface="Arial"/>
                <a:cs typeface="Arial"/>
              </a:rPr>
              <a:t>qualquer </a:t>
            </a:r>
            <a:r>
              <a:rPr dirty="0" sz="900" i="1">
                <a:latin typeface="Arial"/>
                <a:cs typeface="Arial"/>
              </a:rPr>
              <a:t>fato que venha a ocorrer em virtude </a:t>
            </a:r>
            <a:r>
              <a:rPr dirty="0" sz="900" spc="-10" i="1">
                <a:latin typeface="Arial"/>
                <a:cs typeface="Arial"/>
              </a:rPr>
              <a:t>desta</a:t>
            </a:r>
            <a:endParaRPr sz="900">
              <a:latin typeface="Arial"/>
              <a:cs typeface="Arial"/>
            </a:endParaRPr>
          </a:p>
          <a:p>
            <a:pPr marL="12700" marR="314325">
              <a:lnSpc>
                <a:spcPct val="110200"/>
              </a:lnSpc>
            </a:pPr>
            <a:r>
              <a:rPr dirty="0" sz="900" i="1">
                <a:latin typeface="Arial"/>
                <a:cs typeface="Arial"/>
              </a:rPr>
              <a:t>Por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ser a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expressão da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verdade, firmo 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presente </a:t>
            </a:r>
            <a:r>
              <a:rPr dirty="0" sz="900" spc="-10" i="1">
                <a:latin typeface="Arial"/>
                <a:cs typeface="Arial"/>
              </a:rPr>
              <a:t>Termo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 Recusa em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duas vias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 igual teor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 forma,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na </a:t>
            </a:r>
            <a:r>
              <a:rPr dirty="0" sz="900" i="1">
                <a:latin typeface="Arial"/>
                <a:cs typeface="Arial"/>
              </a:rPr>
              <a:t>presença das testemunhas abaixo </a:t>
            </a:r>
            <a:r>
              <a:rPr dirty="0" sz="900" spc="-10" i="1">
                <a:latin typeface="Arial"/>
                <a:cs typeface="Arial"/>
              </a:rPr>
              <a:t>identificadas.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Assinatura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vítima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690111" y="8956292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60" h="0">
                <a:moveTo>
                  <a:pt x="0" y="0"/>
                </a:moveTo>
                <a:lnTo>
                  <a:pt x="3959662" y="0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021029" y="8966804"/>
            <a:ext cx="151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Guarda </a:t>
            </a:r>
            <a:r>
              <a:rPr dirty="0" sz="900" spc="-10" b="1">
                <a:latin typeface="Arial"/>
                <a:cs typeface="Arial"/>
              </a:rPr>
              <a:t>Municipal/Matrícula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690111" y="9476916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60" h="0">
                <a:moveTo>
                  <a:pt x="0" y="0"/>
                </a:moveTo>
                <a:lnTo>
                  <a:pt x="3959662" y="0"/>
                </a:lnTo>
              </a:path>
            </a:pathLst>
          </a:custGeom>
          <a:ln w="8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021029" y="9487428"/>
            <a:ext cx="151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Guarda </a:t>
            </a:r>
            <a:r>
              <a:rPr dirty="0" sz="900" spc="-10" b="1">
                <a:latin typeface="Arial"/>
                <a:cs typeface="Arial"/>
              </a:rPr>
              <a:t>Municipal/Matrícula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82" y="123825"/>
            <a:ext cx="932935" cy="90583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5545" y="247650"/>
            <a:ext cx="671542" cy="7810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105619" y="7697675"/>
            <a:ext cx="3348990" cy="2760980"/>
            <a:chOff x="2105619" y="7697675"/>
            <a:chExt cx="3348990" cy="27609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0812" y="7762559"/>
              <a:ext cx="2343150" cy="269557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111324" y="7740586"/>
              <a:ext cx="3337560" cy="650875"/>
            </a:xfrm>
            <a:custGeom>
              <a:avLst/>
              <a:gdLst/>
              <a:ahLst/>
              <a:cxnLst/>
              <a:rect l="l" t="t" r="r" b="b"/>
              <a:pathLst>
                <a:path w="3337560" h="650875">
                  <a:moveTo>
                    <a:pt x="1992680" y="0"/>
                  </a:moveTo>
                  <a:lnTo>
                    <a:pt x="1344650" y="0"/>
                  </a:lnTo>
                  <a:lnTo>
                    <a:pt x="1344650" y="197142"/>
                  </a:lnTo>
                  <a:lnTo>
                    <a:pt x="1992680" y="197142"/>
                  </a:lnTo>
                  <a:lnTo>
                    <a:pt x="1992680" y="0"/>
                  </a:lnTo>
                  <a:close/>
                </a:path>
                <a:path w="3337560" h="650875">
                  <a:moveTo>
                    <a:pt x="3337331" y="453440"/>
                  </a:moveTo>
                  <a:lnTo>
                    <a:pt x="0" y="453440"/>
                  </a:lnTo>
                  <a:lnTo>
                    <a:pt x="0" y="650595"/>
                  </a:lnTo>
                  <a:lnTo>
                    <a:pt x="3337331" y="650595"/>
                  </a:lnTo>
                  <a:lnTo>
                    <a:pt x="3337331" y="453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11334" y="7703390"/>
              <a:ext cx="3337560" cy="0"/>
            </a:xfrm>
            <a:custGeom>
              <a:avLst/>
              <a:gdLst/>
              <a:ahLst/>
              <a:cxnLst/>
              <a:rect l="l" t="t" r="r" b="b"/>
              <a:pathLst>
                <a:path w="3337560" h="0">
                  <a:moveTo>
                    <a:pt x="0" y="0"/>
                  </a:moveTo>
                  <a:lnTo>
                    <a:pt x="3337331" y="0"/>
                  </a:lnTo>
                </a:path>
              </a:pathLst>
            </a:custGeom>
            <a:ln w="108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603630" y="418739"/>
            <a:ext cx="2353310" cy="5918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13799"/>
              </a:lnSpc>
              <a:spcBef>
                <a:spcPts val="50"/>
              </a:spcBef>
            </a:pPr>
            <a:r>
              <a:rPr dirty="0" sz="1100" b="1">
                <a:latin typeface="Arial"/>
                <a:cs typeface="Arial"/>
              </a:rPr>
              <a:t>Estado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Rio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Janeiro</a:t>
            </a:r>
            <a:r>
              <a:rPr dirty="0" sz="1100" spc="5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Prefeitura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Municipal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Seropédica </a:t>
            </a:r>
            <a:r>
              <a:rPr dirty="0" sz="1100" b="1">
                <a:latin typeface="Arial"/>
                <a:cs typeface="Arial"/>
              </a:rPr>
              <a:t>Guarda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Municipal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15108" y="1443429"/>
            <a:ext cx="5330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ourier New"/>
                <a:cs typeface="Courier New"/>
              </a:rPr>
              <a:t>NÃO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ENCONTRADA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OU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TERMO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DE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RECUSA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SEM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ASSINATURA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b="1">
                <a:latin typeface="Courier New"/>
                <a:cs typeface="Courier New"/>
              </a:rPr>
              <a:t>DA</a:t>
            </a:r>
            <a:r>
              <a:rPr dirty="0" sz="1200" spc="-35" b="1">
                <a:latin typeface="Courier New"/>
                <a:cs typeface="Courier New"/>
              </a:rPr>
              <a:t> </a:t>
            </a:r>
            <a:r>
              <a:rPr dirty="0" sz="1200" spc="-10" b="1">
                <a:latin typeface="Courier New"/>
                <a:cs typeface="Courier New"/>
              </a:rPr>
              <a:t>VÍTIMA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25076" y="1929421"/>
            <a:ext cx="1943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1581150" algn="l"/>
                <a:tab pos="1930400" algn="l"/>
              </a:tabLst>
            </a:pPr>
            <a:r>
              <a:rPr dirty="0" sz="1100" b="1">
                <a:latin typeface="Courier New"/>
                <a:cs typeface="Courier New"/>
              </a:rPr>
              <a:t>DATA</a:t>
            </a:r>
            <a:r>
              <a:rPr dirty="0" sz="1100" spc="-50" b="1">
                <a:latin typeface="Courier New"/>
                <a:cs typeface="Courier New"/>
              </a:rPr>
              <a:t> </a:t>
            </a:r>
            <a:r>
              <a:rPr dirty="0" sz="1100" spc="-10" b="1">
                <a:latin typeface="Courier New"/>
                <a:cs typeface="Courier New"/>
              </a:rPr>
              <a:t>ENVIO: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4375" y="1860145"/>
            <a:ext cx="2475230" cy="45402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r>
              <a:rPr dirty="0" sz="1100" b="1">
                <a:latin typeface="Courier New"/>
                <a:cs typeface="Courier New"/>
              </a:rPr>
              <a:t>RELATÓRIO</a:t>
            </a:r>
            <a:r>
              <a:rPr dirty="0" sz="1100" spc="-65" b="1">
                <a:latin typeface="Courier New"/>
                <a:cs typeface="Courier New"/>
              </a:rPr>
              <a:t> </a:t>
            </a:r>
            <a:r>
              <a:rPr dirty="0" sz="1100" spc="-25" b="1">
                <a:latin typeface="Courier New"/>
                <a:cs typeface="Courier New"/>
              </a:rPr>
              <a:t>ENVIADO:</a:t>
            </a:r>
            <a:r>
              <a:rPr dirty="0" sz="1500" spc="-25">
                <a:latin typeface="Cambria"/>
                <a:cs typeface="Cambria"/>
              </a:rPr>
              <a:t>◻</a:t>
            </a:r>
            <a:r>
              <a:rPr dirty="0" sz="1500" spc="-60">
                <a:latin typeface="Cambria"/>
                <a:cs typeface="Cambria"/>
              </a:rPr>
              <a:t> </a:t>
            </a:r>
            <a:r>
              <a:rPr dirty="0" sz="1000" b="1">
                <a:latin typeface="Arial"/>
                <a:cs typeface="Arial"/>
              </a:rPr>
              <a:t>SIM</a:t>
            </a:r>
            <a:r>
              <a:rPr dirty="0" sz="1000" spc="245" b="1">
                <a:latin typeface="Arial"/>
                <a:cs typeface="Arial"/>
              </a:rPr>
              <a:t> </a:t>
            </a:r>
            <a:r>
              <a:rPr dirty="0" sz="1500" spc="-120">
                <a:latin typeface="Cambria"/>
                <a:cs typeface="Cambria"/>
              </a:rPr>
              <a:t>◻</a:t>
            </a:r>
            <a:r>
              <a:rPr dirty="0" sz="1500" spc="-55">
                <a:latin typeface="Cambria"/>
                <a:cs typeface="Cambria"/>
              </a:rPr>
              <a:t> </a:t>
            </a:r>
            <a:r>
              <a:rPr dirty="0" sz="1000" spc="-25" b="1">
                <a:latin typeface="Arial"/>
                <a:cs typeface="Arial"/>
              </a:rPr>
              <a:t>NÃO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tabLst>
                <a:tab pos="2461895" algn="l"/>
              </a:tabLst>
            </a:pPr>
            <a:r>
              <a:rPr dirty="0" sz="1100" b="1">
                <a:latin typeface="Courier New"/>
                <a:cs typeface="Courier New"/>
              </a:rPr>
              <a:t>Número</a:t>
            </a:r>
            <a:r>
              <a:rPr dirty="0" sz="1100" spc="-50" b="1">
                <a:latin typeface="Courier New"/>
                <a:cs typeface="Courier New"/>
              </a:rPr>
              <a:t> </a:t>
            </a:r>
            <a:r>
              <a:rPr dirty="0" sz="1100" b="1">
                <a:latin typeface="Courier New"/>
                <a:cs typeface="Courier New"/>
              </a:rPr>
              <a:t>de</a:t>
            </a:r>
            <a:r>
              <a:rPr dirty="0" sz="1100" spc="-45" b="1">
                <a:latin typeface="Courier New"/>
                <a:cs typeface="Courier New"/>
              </a:rPr>
              <a:t> </a:t>
            </a:r>
            <a:r>
              <a:rPr dirty="0" sz="1100" spc="-10" b="1">
                <a:latin typeface="Courier New"/>
                <a:cs typeface="Courier New"/>
              </a:rPr>
              <a:t>visitas: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4375" y="2502234"/>
            <a:ext cx="6077585" cy="53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48840" algn="l"/>
                <a:tab pos="2653665" algn="l"/>
                <a:tab pos="3313429" algn="l"/>
                <a:tab pos="3585210" algn="l"/>
                <a:tab pos="3856990" algn="l"/>
                <a:tab pos="4283710" algn="l"/>
              </a:tabLst>
            </a:pPr>
            <a:r>
              <a:rPr dirty="0" sz="1100" b="1">
                <a:latin typeface="Courier New"/>
                <a:cs typeface="Courier New"/>
              </a:rPr>
              <a:t>N° do Processo:</a:t>
            </a:r>
            <a:r>
              <a:rPr dirty="0" sz="1100" spc="-350" b="1">
                <a:latin typeface="Courier New"/>
                <a:cs typeface="Courier New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Arial MT"/>
                <a:cs typeface="Arial MT"/>
              </a:rPr>
              <a:t>–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tabLst>
                <a:tab pos="2596515" algn="l"/>
                <a:tab pos="4137025" algn="l"/>
                <a:tab pos="6064250" algn="l"/>
              </a:tabLst>
            </a:pPr>
            <a:r>
              <a:rPr dirty="0" sz="1100" spc="-10" b="1">
                <a:latin typeface="Courier New"/>
                <a:cs typeface="Courier New"/>
              </a:rPr>
              <a:t>NOME: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20" b="1">
                <a:latin typeface="Courier New"/>
                <a:cs typeface="Courier New"/>
              </a:rPr>
              <a:t>CPF: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ourier New"/>
                <a:cs typeface="Courier New"/>
              </a:rPr>
              <a:t>CONTATO: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30300" y="3639354"/>
            <a:ext cx="5280660" cy="78168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80"/>
              </a:spcBef>
              <a:buChar char="●"/>
              <a:tabLst>
                <a:tab pos="240665" algn="l"/>
              </a:tabLst>
            </a:pPr>
            <a:r>
              <a:rPr dirty="0" sz="1100" spc="-35">
                <a:latin typeface="Arial MT"/>
                <a:cs typeface="Arial MT"/>
              </a:rPr>
              <a:t>CONTATO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TELEFÔNICO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EXISTE:</a:t>
            </a:r>
            <a:r>
              <a:rPr dirty="0" sz="1100" spc="495">
                <a:latin typeface="Arial MT"/>
                <a:cs typeface="Arial MT"/>
              </a:rPr>
              <a:t> </a:t>
            </a:r>
            <a:r>
              <a:rPr dirty="0" sz="1500">
                <a:latin typeface="Cambria"/>
                <a:cs typeface="Cambria"/>
              </a:rPr>
              <a:t>◻</a:t>
            </a:r>
            <a:r>
              <a:rPr dirty="0" sz="1500" spc="40">
                <a:latin typeface="Cambria"/>
                <a:cs typeface="Cambria"/>
              </a:rPr>
              <a:t> </a:t>
            </a:r>
            <a:r>
              <a:rPr dirty="0" sz="1100" b="1">
                <a:latin typeface="Arial"/>
                <a:cs typeface="Arial"/>
              </a:rPr>
              <a:t>SIM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500">
                <a:latin typeface="Cambria"/>
                <a:cs typeface="Cambria"/>
              </a:rPr>
              <a:t>◻</a:t>
            </a:r>
            <a:r>
              <a:rPr dirty="0" sz="1500" spc="40">
                <a:latin typeface="Cambria"/>
                <a:cs typeface="Cambria"/>
              </a:rPr>
              <a:t> </a:t>
            </a:r>
            <a:r>
              <a:rPr dirty="0" sz="1100" spc="-25" b="1">
                <a:latin typeface="Arial"/>
                <a:cs typeface="Arial"/>
              </a:rPr>
              <a:t>NÃO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85"/>
              </a:spcBef>
              <a:buChar char="●"/>
              <a:tabLst>
                <a:tab pos="240665" algn="l"/>
              </a:tabLst>
            </a:pPr>
            <a:r>
              <a:rPr dirty="0" sz="1100" spc="-10">
                <a:latin typeface="Arial MT"/>
                <a:cs typeface="Arial MT"/>
              </a:rPr>
              <a:t>ENDEREÇO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INEXISTENTE: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500">
                <a:latin typeface="Cambria"/>
                <a:cs typeface="Cambria"/>
              </a:rPr>
              <a:t>◻</a:t>
            </a:r>
            <a:r>
              <a:rPr dirty="0" sz="1500" spc="25">
                <a:latin typeface="Cambria"/>
                <a:cs typeface="Cambria"/>
              </a:rPr>
              <a:t> </a:t>
            </a:r>
            <a:r>
              <a:rPr dirty="0" sz="1100" b="1">
                <a:latin typeface="Arial"/>
                <a:cs typeface="Arial"/>
              </a:rPr>
              <a:t>SIM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500">
                <a:latin typeface="Cambria"/>
                <a:cs typeface="Cambria"/>
              </a:rPr>
              <a:t>◻</a:t>
            </a:r>
            <a:r>
              <a:rPr dirty="0" sz="1500" spc="25">
                <a:latin typeface="Cambria"/>
                <a:cs typeface="Cambria"/>
              </a:rPr>
              <a:t> </a:t>
            </a:r>
            <a:r>
              <a:rPr dirty="0" sz="1100" spc="-25" b="1">
                <a:latin typeface="Arial"/>
                <a:cs typeface="Arial"/>
              </a:rPr>
              <a:t>NÃO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85"/>
              </a:spcBef>
              <a:buChar char="●"/>
              <a:tabLst>
                <a:tab pos="240665" algn="l"/>
              </a:tabLst>
            </a:pPr>
            <a:r>
              <a:rPr dirty="0" sz="1100" spc="-10">
                <a:latin typeface="Arial MT"/>
                <a:cs typeface="Arial MT"/>
              </a:rPr>
              <a:t>ENDEREÇO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ENCONTRADO,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MAS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VÍTIMA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NÃO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LOCALIZADA: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500">
                <a:latin typeface="Cambria"/>
                <a:cs typeface="Cambria"/>
              </a:rPr>
              <a:t>◻</a:t>
            </a:r>
            <a:r>
              <a:rPr dirty="0" sz="1500" spc="40">
                <a:latin typeface="Cambria"/>
                <a:cs typeface="Cambria"/>
              </a:rPr>
              <a:t> </a:t>
            </a:r>
            <a:r>
              <a:rPr dirty="0" sz="1100" b="1">
                <a:latin typeface="Arial"/>
                <a:cs typeface="Arial"/>
              </a:rPr>
              <a:t>SIM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500">
                <a:latin typeface="Cambria"/>
                <a:cs typeface="Cambria"/>
              </a:rPr>
              <a:t>◻</a:t>
            </a:r>
            <a:r>
              <a:rPr dirty="0" sz="1500" spc="40">
                <a:latin typeface="Cambria"/>
                <a:cs typeface="Cambria"/>
              </a:rPr>
              <a:t> </a:t>
            </a:r>
            <a:r>
              <a:rPr dirty="0" sz="1100" spc="-25" b="1">
                <a:latin typeface="Arial"/>
                <a:cs typeface="Arial"/>
              </a:rPr>
              <a:t>NÃO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700" y="4778432"/>
            <a:ext cx="2387600" cy="126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ourier New"/>
                <a:cs typeface="Courier New"/>
              </a:rPr>
              <a:t>DATAS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TENTATIVAS</a:t>
            </a:r>
            <a:r>
              <a:rPr dirty="0" sz="1000" spc="-2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DE</a:t>
            </a:r>
            <a:r>
              <a:rPr dirty="0" sz="1000" spc="-20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CONTATO: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452120" algn="l"/>
                <a:tab pos="801370" algn="l"/>
                <a:tab pos="1073150" algn="l"/>
              </a:tabLst>
            </a:pPr>
            <a:r>
              <a:rPr dirty="0" sz="1100">
                <a:latin typeface="Arial MT"/>
                <a:cs typeface="Arial MT"/>
              </a:rPr>
              <a:t>1ª: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13384" algn="l"/>
                <a:tab pos="762635" algn="l"/>
                <a:tab pos="1034415" algn="l"/>
              </a:tabLst>
            </a:pPr>
            <a:r>
              <a:rPr dirty="0" sz="1100" spc="-25">
                <a:latin typeface="Arial MT"/>
                <a:cs typeface="Arial MT"/>
              </a:rPr>
              <a:t>2ª: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13384" algn="l"/>
                <a:tab pos="762635" algn="l"/>
                <a:tab pos="1034415" algn="l"/>
              </a:tabLst>
            </a:pPr>
            <a:r>
              <a:rPr dirty="0" sz="1100" spc="-25">
                <a:latin typeface="Arial MT"/>
                <a:cs typeface="Arial MT"/>
              </a:rPr>
              <a:t>3ª: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1100" spc="-5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Courier New"/>
                <a:cs typeface="Courier New"/>
              </a:rPr>
              <a:t>OBS</a:t>
            </a:r>
            <a:r>
              <a:rPr dirty="0" sz="1100" spc="-45" b="1">
                <a:latin typeface="Courier New"/>
                <a:cs typeface="Courier New"/>
              </a:rPr>
              <a:t> </a:t>
            </a:r>
            <a:r>
              <a:rPr dirty="0" sz="1100" b="1">
                <a:latin typeface="Courier New"/>
                <a:cs typeface="Courier New"/>
              </a:rPr>
              <a:t>RONDA</a:t>
            </a:r>
            <a:r>
              <a:rPr dirty="0" sz="1100" spc="-45" b="1">
                <a:latin typeface="Courier New"/>
                <a:cs typeface="Courier New"/>
              </a:rPr>
              <a:t> </a:t>
            </a:r>
            <a:r>
              <a:rPr dirty="0" sz="1100" b="1">
                <a:latin typeface="Courier New"/>
                <a:cs typeface="Courier New"/>
              </a:rPr>
              <a:t>MARIA</a:t>
            </a:r>
            <a:r>
              <a:rPr dirty="0" sz="1100" spc="-45" b="1">
                <a:latin typeface="Courier New"/>
                <a:cs typeface="Courier New"/>
              </a:rPr>
              <a:t> </a:t>
            </a:r>
            <a:r>
              <a:rPr dirty="0" sz="1100" b="1">
                <a:latin typeface="Courier New"/>
                <a:cs typeface="Courier New"/>
              </a:rPr>
              <a:t>DA</a:t>
            </a:r>
            <a:r>
              <a:rPr dirty="0" sz="1100" spc="-40" b="1">
                <a:latin typeface="Courier New"/>
                <a:cs typeface="Courier New"/>
              </a:rPr>
              <a:t> </a:t>
            </a:r>
            <a:r>
              <a:rPr dirty="0" sz="1100" spc="-10" b="1">
                <a:latin typeface="Courier New"/>
                <a:cs typeface="Courier New"/>
              </a:rPr>
              <a:t>PENHA: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14400" y="6377251"/>
            <a:ext cx="5696585" cy="0"/>
          </a:xfrm>
          <a:custGeom>
            <a:avLst/>
            <a:gdLst/>
            <a:ahLst/>
            <a:cxnLst/>
            <a:rect l="l" t="t" r="r" b="b"/>
            <a:pathLst>
              <a:path w="5696584" h="0">
                <a:moveTo>
                  <a:pt x="0" y="0"/>
                </a:moveTo>
                <a:lnTo>
                  <a:pt x="5696197" y="0"/>
                </a:lnTo>
              </a:path>
            </a:pathLst>
          </a:custGeom>
          <a:ln w="10896">
            <a:solidFill>
              <a:srgbClr val="001B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914400" y="6735512"/>
            <a:ext cx="5696585" cy="0"/>
          </a:xfrm>
          <a:custGeom>
            <a:avLst/>
            <a:gdLst/>
            <a:ahLst/>
            <a:cxnLst/>
            <a:rect l="l" t="t" r="r" b="b"/>
            <a:pathLst>
              <a:path w="5696584" h="0">
                <a:moveTo>
                  <a:pt x="0" y="0"/>
                </a:moveTo>
                <a:lnTo>
                  <a:pt x="5696197" y="0"/>
                </a:lnTo>
              </a:path>
            </a:pathLst>
          </a:custGeom>
          <a:ln w="10896">
            <a:solidFill>
              <a:srgbClr val="001B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087796" y="7123016"/>
            <a:ext cx="338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Assinatura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agentes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Ronda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Maria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Penha: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90921" y="7768045"/>
            <a:ext cx="62611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" b="1">
                <a:latin typeface="Arial"/>
                <a:cs typeface="Arial"/>
              </a:rPr>
              <a:t>GCM/MAT</a:t>
            </a:r>
            <a:r>
              <a:rPr dirty="0" sz="950" spc="-10">
                <a:latin typeface="Arial MT"/>
                <a:cs typeface="Arial MT"/>
              </a:rPr>
              <a:t>.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111334" y="8383559"/>
            <a:ext cx="3337560" cy="0"/>
          </a:xfrm>
          <a:custGeom>
            <a:avLst/>
            <a:gdLst/>
            <a:ahLst/>
            <a:cxnLst/>
            <a:rect l="l" t="t" r="r" b="b"/>
            <a:pathLst>
              <a:path w="3337560" h="0">
                <a:moveTo>
                  <a:pt x="0" y="0"/>
                </a:moveTo>
                <a:lnTo>
                  <a:pt x="3337331" y="0"/>
                </a:lnTo>
              </a:path>
            </a:pathLst>
          </a:custGeom>
          <a:ln w="10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486490" y="8420748"/>
            <a:ext cx="600075" cy="1390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sz="950" spc="-25" b="1">
                <a:latin typeface="Arial"/>
                <a:cs typeface="Arial"/>
              </a:rPr>
              <a:t>GCM/MAT.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47700" y="1816100"/>
            <a:ext cx="6445250" cy="1320800"/>
          </a:xfrm>
          <a:custGeom>
            <a:avLst/>
            <a:gdLst/>
            <a:ahLst/>
            <a:cxnLst/>
            <a:rect l="l" t="t" r="r" b="b"/>
            <a:pathLst>
              <a:path w="6445250" h="1320800">
                <a:moveTo>
                  <a:pt x="6349" y="0"/>
                </a:moveTo>
                <a:lnTo>
                  <a:pt x="6349" y="1320799"/>
                </a:lnTo>
              </a:path>
              <a:path w="6445250" h="1320800">
                <a:moveTo>
                  <a:pt x="6445250" y="0"/>
                </a:moveTo>
                <a:lnTo>
                  <a:pt x="6445250" y="1320799"/>
                </a:lnTo>
              </a:path>
              <a:path w="6445250" h="1320800">
                <a:moveTo>
                  <a:pt x="0" y="6350"/>
                </a:moveTo>
                <a:lnTo>
                  <a:pt x="6438900" y="6350"/>
                </a:lnTo>
              </a:path>
              <a:path w="6445250" h="1320800">
                <a:moveTo>
                  <a:pt x="0" y="1314450"/>
                </a:moveTo>
                <a:lnTo>
                  <a:pt x="6438900" y="1314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2025-08-21T16:26:56Z</dcterms:created>
  <dcterms:modified xsi:type="dcterms:W3CDTF">2025-08-21T16:26:56Z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2025-08-21T00:00:00Z</vt:filetime>
  </property>
  <property fmtid="{D5CDD505-2E9C-101B-9397-08002B2CF9AE}" pid="3" name="LastSaved">
    <vt:filetime>2025-08-21T00:00:00Z</vt:filetime>
  </property>
  <property fmtid="{D5CDD505-2E9C-101B-9397-08002B2CF9AE}" pid="4" name="Producer">
    <vt:lpwstr>iLovePDF</vt:lpwstr>
  </property>
</Properties>
</file>