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940573" y="9892507"/>
            <a:ext cx="633919" cy="59235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3349" y="195333"/>
            <a:ext cx="677026" cy="667877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213475" y="191109"/>
            <a:ext cx="1104265" cy="72290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semop@seropedica.rj.gov.br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semop@seropedica.rj.gov.br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38783" y="301243"/>
            <a:ext cx="5233670" cy="22606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2841625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</a:t>
            </a:r>
            <a:endParaRPr sz="1200">
              <a:latin typeface="Arial MT"/>
              <a:cs typeface="Arial MT"/>
            </a:endParaRPr>
          </a:p>
          <a:p>
            <a:pPr marL="12700" marR="2351405">
              <a:lnSpc>
                <a:spcPts val="1370"/>
              </a:lnSpc>
              <a:spcBef>
                <a:spcPts val="25"/>
              </a:spcBef>
            </a:pP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Ordem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Pública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 </a:t>
            </a:r>
            <a:r>
              <a:rPr dirty="0" sz="1200" spc="-10">
                <a:latin typeface="Arial MT"/>
                <a:cs typeface="Arial MT"/>
              </a:rPr>
              <a:t>Municipal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200">
              <a:latin typeface="Arial MT"/>
              <a:cs typeface="Arial MT"/>
            </a:endParaRPr>
          </a:p>
          <a:p>
            <a:pPr marL="1567815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PORTARIA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 </a:t>
            </a:r>
            <a:r>
              <a:rPr dirty="0" sz="1200" spc="-10" b="1">
                <a:latin typeface="Times New Roman"/>
                <a:cs typeface="Times New Roman"/>
              </a:rPr>
              <a:t>04/2025</a:t>
            </a:r>
            <a:endParaRPr sz="1200">
              <a:latin typeface="Times New Roman"/>
              <a:cs typeface="Times New Roman"/>
            </a:endParaRPr>
          </a:p>
          <a:p>
            <a:pPr algn="just" marL="2701925" marR="5080">
              <a:lnSpc>
                <a:spcPct val="110000"/>
              </a:lnSpc>
              <a:spcBef>
                <a:spcPts val="1275"/>
              </a:spcBef>
            </a:pPr>
            <a:r>
              <a:rPr dirty="0" sz="1200" spc="-10" b="1">
                <a:latin typeface="Times New Roman"/>
                <a:cs typeface="Times New Roman"/>
              </a:rPr>
              <a:t>Regulamenta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uso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Instrumentos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Menor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Potencial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Ofensivo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(IMPOs) </a:t>
            </a:r>
            <a:r>
              <a:rPr dirty="0" sz="1200" spc="-25" b="1">
                <a:latin typeface="Times New Roman"/>
                <a:cs typeface="Times New Roman"/>
              </a:rPr>
              <a:t>no </a:t>
            </a:r>
            <a:r>
              <a:rPr dirty="0" sz="1200" b="1">
                <a:latin typeface="Times New Roman"/>
                <a:cs typeface="Times New Roman"/>
              </a:rPr>
              <a:t>âmbito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Guarda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Civil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dá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outras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providências.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91180" y="10175240"/>
            <a:ext cx="3077845" cy="3365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20320">
              <a:lnSpc>
                <a:spcPts val="1150"/>
              </a:lnSpc>
            </a:pPr>
            <a:r>
              <a:rPr dirty="0" sz="1100" i="1">
                <a:latin typeface="Calibri"/>
                <a:cs typeface="Calibri"/>
              </a:rPr>
              <a:t>Rua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UBE,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nº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01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Campus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da UFRRJ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10" i="1">
                <a:latin typeface="Calibri"/>
                <a:cs typeface="Calibri"/>
              </a:rPr>
              <a:t> Seropédica-</a:t>
            </a:r>
            <a:r>
              <a:rPr dirty="0" sz="1100" spc="-25" i="1">
                <a:latin typeface="Calibri"/>
                <a:cs typeface="Calibri"/>
              </a:rPr>
              <a:t>RJ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dirty="0" sz="1100" i="1">
                <a:latin typeface="Calibri"/>
                <a:cs typeface="Calibri"/>
              </a:rPr>
              <a:t>CEP:</a:t>
            </a:r>
            <a:r>
              <a:rPr dirty="0" sz="1100" spc="-10" i="1">
                <a:latin typeface="Calibri"/>
                <a:cs typeface="Calibri"/>
              </a:rPr>
              <a:t> 23897-</a:t>
            </a:r>
            <a:r>
              <a:rPr dirty="0" sz="1100" i="1">
                <a:latin typeface="Calibri"/>
                <a:cs typeface="Calibri"/>
              </a:rPr>
              <a:t>010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E-mail:</a:t>
            </a:r>
            <a:r>
              <a:rPr dirty="0" sz="1100" spc="-3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  <a:hlinkClick r:id="rId2"/>
              </a:rPr>
              <a:t>semop@seropedica.rj.gov.br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86764" y="3020948"/>
            <a:ext cx="5786755" cy="64770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6350">
              <a:lnSpc>
                <a:spcPct val="110400"/>
              </a:lnSpc>
              <a:spcBef>
                <a:spcPts val="114"/>
              </a:spcBef>
            </a:pP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CHEFE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GERAL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GUARDA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CIVIL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lhe </a:t>
            </a:r>
            <a:r>
              <a:rPr dirty="0" sz="1200">
                <a:latin typeface="Times New Roman"/>
                <a:cs typeface="Times New Roman"/>
              </a:rPr>
              <a:t>confere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legislação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federal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vigente,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especialmente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144,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§8º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>
                <a:latin typeface="Times New Roman"/>
                <a:cs typeface="Times New Roman"/>
              </a:rPr>
              <a:t>Constituição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Federal,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13.022/2014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(Estatuto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Geral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Municipais),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LEI </a:t>
            </a:r>
            <a:r>
              <a:rPr dirty="0" sz="1200" spc="-10">
                <a:latin typeface="Times New Roman"/>
                <a:cs typeface="Times New Roman"/>
              </a:rPr>
              <a:t>Complementar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015, 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fevereiro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2025,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dispõe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sobre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estruturação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gestão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Plano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Cargos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Salários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Públicos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Ordem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13.060,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22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DEZEMBRO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2014;</a:t>
            </a: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ct val="110100"/>
              </a:lnSpc>
              <a:spcBef>
                <a:spcPts val="1010"/>
              </a:spcBef>
            </a:pPr>
            <a:r>
              <a:rPr dirty="0" sz="1200">
                <a:latin typeface="Times New Roman"/>
                <a:cs typeface="Times New Roman"/>
              </a:rPr>
              <a:t>CONSIDERANDO,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padronizar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Instrumentos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Menor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Potencial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Ofensivo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(IMPOs)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meios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legítimos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defesa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controle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progressivo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 spc="-10">
                <a:latin typeface="Times New Roman"/>
                <a:cs typeface="Times New Roman"/>
              </a:rPr>
              <a:t>força;</a:t>
            </a:r>
            <a:endParaRPr sz="1200">
              <a:latin typeface="Times New Roman"/>
              <a:cs typeface="Times New Roman"/>
            </a:endParaRPr>
          </a:p>
          <a:p>
            <a:pPr algn="just" marL="12700" marR="9525">
              <a:lnSpc>
                <a:spcPct val="110000"/>
              </a:lnSpc>
              <a:spcBef>
                <a:spcPts val="1005"/>
              </a:spcBef>
            </a:pPr>
            <a:r>
              <a:rPr dirty="0" sz="1200" spc="-10">
                <a:latin typeface="Times New Roman"/>
                <a:cs typeface="Times New Roman"/>
              </a:rPr>
              <a:t>CONSIDERANDO,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deve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possibilitar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agente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segurança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pública </a:t>
            </a:r>
            <a:r>
              <a:rPr dirty="0" sz="1200">
                <a:latin typeface="Times New Roman"/>
                <a:cs typeface="Times New Roman"/>
              </a:rPr>
              <a:t>possa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utilizar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instrumentos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menor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potencial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ofensivo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racional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força.</a:t>
            </a:r>
            <a:endParaRPr sz="1200">
              <a:latin typeface="Times New Roman"/>
              <a:cs typeface="Times New Roman"/>
            </a:endParaRPr>
          </a:p>
          <a:p>
            <a:pPr algn="just" marL="12700" marR="9525">
              <a:lnSpc>
                <a:spcPct val="110100"/>
              </a:lnSpc>
              <a:spcBef>
                <a:spcPts val="1010"/>
              </a:spcBef>
            </a:pPr>
            <a:r>
              <a:rPr dirty="0" sz="1200">
                <a:latin typeface="Times New Roman"/>
                <a:cs typeface="Times New Roman"/>
              </a:rPr>
              <a:t>CONSIDERANDO, 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princípios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legalidade,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proporcionalidade,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moderação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conveniência,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 uso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força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agentes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segurança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pública;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60"/>
              </a:spcBef>
            </a:pPr>
            <a:endParaRPr sz="1200">
              <a:latin typeface="Times New Roman"/>
              <a:cs typeface="Times New Roman"/>
            </a:endParaRPr>
          </a:p>
          <a:p>
            <a:pPr marL="461009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10795">
              <a:lnSpc>
                <a:spcPct val="110200"/>
              </a:lnSpc>
              <a:spcBef>
                <a:spcPts val="69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autorizado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regulamentado,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âmbito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uso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0">
                <a:latin typeface="Times New Roman"/>
                <a:cs typeface="Times New Roman"/>
              </a:rPr>
              <a:t> seguintes </a:t>
            </a:r>
            <a:r>
              <a:rPr dirty="0" sz="1200">
                <a:latin typeface="Times New Roman"/>
                <a:cs typeface="Times New Roman"/>
              </a:rPr>
              <a:t>Instrumentos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Menor</a:t>
            </a:r>
            <a:r>
              <a:rPr dirty="0" sz="1200" spc="-10">
                <a:latin typeface="Times New Roman"/>
                <a:cs typeface="Times New Roman"/>
              </a:rPr>
              <a:t> Potencial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Ofensivo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(IMPOs):</a:t>
            </a:r>
            <a:endParaRPr sz="1200">
              <a:latin typeface="Times New Roman"/>
              <a:cs typeface="Times New Roman"/>
            </a:endParaRPr>
          </a:p>
          <a:p>
            <a:pPr algn="just" marL="103505" indent="-90805">
              <a:lnSpc>
                <a:spcPct val="100000"/>
              </a:lnSpc>
              <a:spcBef>
                <a:spcPts val="1130"/>
              </a:spcBef>
              <a:buAutoNum type="romanUcPeriod"/>
              <a:tabLst>
                <a:tab pos="103505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Spray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pimenta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(agente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lacrimogêneo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capsaicina);</a:t>
            </a:r>
            <a:endParaRPr sz="1200">
              <a:latin typeface="Times New Roman"/>
              <a:cs typeface="Times New Roman"/>
            </a:endParaRPr>
          </a:p>
          <a:p>
            <a:pPr algn="just" marL="154940" indent="-142240">
              <a:lnSpc>
                <a:spcPct val="100000"/>
              </a:lnSpc>
              <a:spcBef>
                <a:spcPts val="1150"/>
              </a:spcBef>
              <a:buAutoNum type="romanUcPeriod"/>
              <a:tabLst>
                <a:tab pos="154940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Bastão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impacto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(tonfa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retrátil);</a:t>
            </a:r>
            <a:endParaRPr sz="1200">
              <a:latin typeface="Times New Roman"/>
              <a:cs typeface="Times New Roman"/>
            </a:endParaRPr>
          </a:p>
          <a:p>
            <a:pPr algn="just" marL="203200" indent="-190500">
              <a:lnSpc>
                <a:spcPct val="100000"/>
              </a:lnSpc>
              <a:spcBef>
                <a:spcPts val="1155"/>
              </a:spcBef>
              <a:buAutoNum type="romanUcPeriod"/>
              <a:tabLst>
                <a:tab pos="203200" algn="l"/>
              </a:tabLst>
            </a:pPr>
            <a:r>
              <a:rPr dirty="0" sz="1200">
                <a:latin typeface="Times New Roman"/>
                <a:cs typeface="Times New Roman"/>
              </a:rPr>
              <a:t>– </a:t>
            </a:r>
            <a:r>
              <a:rPr dirty="0" sz="1200" spc="-10">
                <a:latin typeface="Times New Roman"/>
                <a:cs typeface="Times New Roman"/>
              </a:rPr>
              <a:t>Algemas.</a:t>
            </a:r>
            <a:endParaRPr sz="1200">
              <a:latin typeface="Times New Roman"/>
              <a:cs typeface="Times New Roman"/>
            </a:endParaRPr>
          </a:p>
          <a:p>
            <a:pPr algn="just" marL="12700" marR="12700">
              <a:lnSpc>
                <a:spcPct val="110000"/>
              </a:lnSpc>
              <a:spcBef>
                <a:spcPts val="100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28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IMPOs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restrito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guardas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municipais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estejam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serviço </a:t>
            </a:r>
            <a:r>
              <a:rPr dirty="0" sz="1200">
                <a:latin typeface="Times New Roman"/>
                <a:cs typeface="Times New Roman"/>
              </a:rPr>
              <a:t>operacional,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devidamente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uniformizados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capacitados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cursos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específicos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autorizados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pela </a:t>
            </a:r>
            <a:r>
              <a:rPr dirty="0" sz="1200">
                <a:latin typeface="Times New Roman"/>
                <a:cs typeface="Times New Roman"/>
              </a:rPr>
              <a:t>Chefia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Geral.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10100"/>
              </a:lnSpc>
              <a:spcBef>
                <a:spcPts val="101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instrumentos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deverá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respeitar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princípios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legalidade,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necessidade, </a:t>
            </a:r>
            <a:r>
              <a:rPr dirty="0" sz="1200">
                <a:latin typeface="Times New Roman"/>
                <a:cs typeface="Times New Roman"/>
              </a:rPr>
              <a:t>proporcionalidade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moderação,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sendo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autorizado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apenas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quando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esgotados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outros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meios </a:t>
            </a:r>
            <a:r>
              <a:rPr dirty="0" sz="1200">
                <a:latin typeface="Times New Roman"/>
                <a:cs typeface="Times New Roman"/>
              </a:rPr>
              <a:t>menos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gravosos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contenção.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86764" y="301243"/>
            <a:ext cx="5789930" cy="532765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564515" marR="2846070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</a:t>
            </a:r>
            <a:endParaRPr sz="1200">
              <a:latin typeface="Arial MT"/>
              <a:cs typeface="Arial MT"/>
            </a:endParaRPr>
          </a:p>
          <a:p>
            <a:pPr marL="564515" marR="2355850">
              <a:lnSpc>
                <a:spcPts val="1370"/>
              </a:lnSpc>
              <a:spcBef>
                <a:spcPts val="25"/>
              </a:spcBef>
            </a:pP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Ordem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Pública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 </a:t>
            </a:r>
            <a:r>
              <a:rPr dirty="0" sz="1200" spc="-10">
                <a:latin typeface="Arial MT"/>
                <a:cs typeface="Arial MT"/>
              </a:rPr>
              <a:t>Municipal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65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10160">
              <a:lnSpc>
                <a:spcPct val="110200"/>
              </a:lnSpc>
            </a:pPr>
            <a:r>
              <a:rPr dirty="0" sz="1200" spc="-10" b="1">
                <a:latin typeface="Times New Roman"/>
                <a:cs typeface="Times New Roman"/>
              </a:rPr>
              <a:t>Art.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4º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das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algemas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previsto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art.1º,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III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deverá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observar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termos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Súmula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Vinculante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11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 STF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posterior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entendimento que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substitua.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15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5º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É vedado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IMPOs:</a:t>
            </a:r>
            <a:endParaRPr sz="1200">
              <a:latin typeface="Times New Roman"/>
              <a:cs typeface="Times New Roman"/>
            </a:endParaRPr>
          </a:p>
          <a:p>
            <a:pPr algn="just" marL="12700" marR="15875" indent="93980">
              <a:lnSpc>
                <a:spcPct val="110000"/>
              </a:lnSpc>
              <a:spcBef>
                <a:spcPts val="1010"/>
              </a:spcBef>
              <a:buFont typeface="Times New Roman"/>
              <a:buAutoNum type="romanUcPeriod"/>
              <a:tabLst>
                <a:tab pos="106680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pessoas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imobilizadas,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rendidas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fuga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ameaça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concreta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integridade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física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terceiros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próprios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agentes;</a:t>
            </a:r>
            <a:endParaRPr sz="1200">
              <a:latin typeface="Times New Roman"/>
              <a:cs typeface="Times New Roman"/>
            </a:endParaRPr>
          </a:p>
          <a:p>
            <a:pPr algn="just" marL="12700" marR="13335" indent="184785">
              <a:lnSpc>
                <a:spcPct val="110000"/>
              </a:lnSpc>
              <a:spcBef>
                <a:spcPts val="1010"/>
              </a:spcBef>
              <a:buFont typeface="Times New Roman"/>
              <a:buAutoNum type="romanUcPeriod"/>
              <a:tabLst>
                <a:tab pos="197485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ações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envolvam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crianças,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idosos,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pessoas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deficiência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vulnerabilidade,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salvo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situações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estritamente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necessárias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preservação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vida.</a:t>
            </a:r>
            <a:endParaRPr sz="1200">
              <a:latin typeface="Times New Roman"/>
              <a:cs typeface="Times New Roman"/>
            </a:endParaRPr>
          </a:p>
          <a:p>
            <a:pPr algn="just" marL="12700" marR="19050">
              <a:lnSpc>
                <a:spcPct val="110000"/>
              </a:lnSpc>
              <a:spcBef>
                <a:spcPts val="101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29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6º</a:t>
            </a:r>
            <a:r>
              <a:rPr dirty="0" sz="1200" spc="229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Todo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IMPOs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deverá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registrado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relatório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específico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ocorrência, </a:t>
            </a:r>
            <a:r>
              <a:rPr dirty="0" sz="1200">
                <a:latin typeface="Times New Roman"/>
                <a:cs typeface="Times New Roman"/>
              </a:rPr>
              <a:t>contendo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justificativas,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circunstâncias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testemunhas,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quando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houver.</a:t>
            </a:r>
            <a:endParaRPr sz="1200">
              <a:latin typeface="Times New Roman"/>
              <a:cs typeface="Times New Roman"/>
            </a:endParaRPr>
          </a:p>
          <a:p>
            <a:pPr algn="just" marL="12700" marR="15875">
              <a:lnSpc>
                <a:spcPct val="110000"/>
              </a:lnSpc>
              <a:spcBef>
                <a:spcPts val="101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7º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Seção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Formação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Treinamento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deverá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providenciar cursos </a:t>
            </a:r>
            <a:r>
              <a:rPr dirty="0" sz="1200">
                <a:latin typeface="Times New Roman"/>
                <a:cs typeface="Times New Roman"/>
              </a:rPr>
              <a:t>e atualizações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regulares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sobre 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legal,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técnico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 ético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IMPOs,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base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-10">
                <a:latin typeface="Times New Roman"/>
                <a:cs typeface="Times New Roman"/>
              </a:rPr>
              <a:t> diretrizes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0">
                <a:latin typeface="Times New Roman"/>
                <a:cs typeface="Times New Roman"/>
              </a:rPr>
              <a:t> SENASP/MJ.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10100"/>
              </a:lnSpc>
              <a:spcBef>
                <a:spcPts val="100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8º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portaria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revogando-se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disposições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em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  <a:p>
            <a:pPr marL="320675" marR="3426460" indent="-308610">
              <a:lnSpc>
                <a:spcPts val="2590"/>
              </a:lnSpc>
              <a:spcBef>
                <a:spcPts val="80"/>
              </a:spcBef>
            </a:pPr>
            <a:r>
              <a:rPr dirty="0" sz="1200" spc="-10">
                <a:latin typeface="Times New Roman"/>
                <a:cs typeface="Times New Roman"/>
              </a:rPr>
              <a:t>Registre-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junho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91180" y="10175240"/>
            <a:ext cx="3077845" cy="3365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20320">
              <a:lnSpc>
                <a:spcPts val="1150"/>
              </a:lnSpc>
            </a:pPr>
            <a:r>
              <a:rPr dirty="0" sz="1100" i="1">
                <a:latin typeface="Calibri"/>
                <a:cs typeface="Calibri"/>
              </a:rPr>
              <a:t>Rua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UBE,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nº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01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Campus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da UFRRJ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10" i="1">
                <a:latin typeface="Calibri"/>
                <a:cs typeface="Calibri"/>
              </a:rPr>
              <a:t> Seropédica-</a:t>
            </a:r>
            <a:r>
              <a:rPr dirty="0" sz="1100" spc="-25" i="1">
                <a:latin typeface="Calibri"/>
                <a:cs typeface="Calibri"/>
              </a:rPr>
              <a:t>RJ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dirty="0" sz="1100" i="1">
                <a:latin typeface="Calibri"/>
                <a:cs typeface="Calibri"/>
              </a:rPr>
              <a:t>CEP:</a:t>
            </a:r>
            <a:r>
              <a:rPr dirty="0" sz="1100" spc="-10" i="1">
                <a:latin typeface="Calibri"/>
                <a:cs typeface="Calibri"/>
              </a:rPr>
              <a:t> 23897-</a:t>
            </a:r>
            <a:r>
              <a:rPr dirty="0" sz="1100" i="1">
                <a:latin typeface="Calibri"/>
                <a:cs typeface="Calibri"/>
              </a:rPr>
              <a:t>010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E-mail:</a:t>
            </a:r>
            <a:r>
              <a:rPr dirty="0" sz="1100" spc="-3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  <a:hlinkClick r:id="rId2"/>
              </a:rPr>
              <a:t>semop@seropedica.rj.gov.br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69973" y="6066790"/>
            <a:ext cx="3416300" cy="622935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19"/>
              </a:spcBef>
            </a:pPr>
            <a:r>
              <a:rPr dirty="0" sz="1200" b="1">
                <a:latin typeface="Times New Roman"/>
                <a:cs typeface="Times New Roman"/>
              </a:rPr>
              <a:t>EDSON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JESUS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CANTANHEDE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</a:t>
            </a:r>
            <a:endParaRPr sz="1200">
              <a:latin typeface="Times New Roman"/>
              <a:cs typeface="Times New Roman"/>
            </a:endParaRPr>
          </a:p>
          <a:p>
            <a:pPr algn="ctr" marL="500380" marR="490855">
              <a:lnSpc>
                <a:spcPts val="1580"/>
              </a:lnSpc>
              <a:spcBef>
                <a:spcPts val="55"/>
              </a:spcBef>
            </a:pPr>
            <a:r>
              <a:rPr dirty="0" sz="1200">
                <a:latin typeface="Times New Roman"/>
                <a:cs typeface="Times New Roman"/>
              </a:rPr>
              <a:t>Chefe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Geral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 MAT.15428PMS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SEMOP1</dc:creator>
  <dcterms:created xsi:type="dcterms:W3CDTF">2025-08-21T16:41:21Z</dcterms:created>
  <dcterms:modified xsi:type="dcterms:W3CDTF">2025-08-21T16:41:21Z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2025-08-21T00:00:00Z</vt:filetime>
  </property>
  <property fmtid="{D5CDD505-2E9C-101B-9397-08002B2CF9AE}" pid="5" name="Producer">
    <vt:lpwstr>www.ilovepdf.com</vt:lpwstr>
  </property>
</Properties>
</file>