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14069" y="770113"/>
            <a:ext cx="958075" cy="871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594229" y="764793"/>
            <a:ext cx="2430780" cy="55880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39370" indent="329565">
              <a:lnSpc>
                <a:spcPts val="1370"/>
              </a:lnSpc>
              <a:spcBef>
                <a:spcPts val="200"/>
              </a:spcBef>
            </a:pPr>
            <a:r>
              <a:rPr dirty="0" sz="1200">
                <a:latin typeface="Arial MT"/>
                <a:cs typeface="Arial MT"/>
              </a:rPr>
              <a:t>Estado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 Rio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Janeiro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Seropédica</a:t>
            </a:r>
            <a:endParaRPr sz="1200">
              <a:latin typeface="Arial MT"/>
              <a:cs typeface="Arial MT"/>
            </a:endParaRPr>
          </a:p>
          <a:p>
            <a:pPr marL="107314">
              <a:lnSpc>
                <a:spcPts val="1355"/>
              </a:lnSpc>
            </a:pP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Educação</a:t>
            </a:r>
            <a:endParaRPr sz="1200">
              <a:latin typeface="Arial MT"/>
              <a:cs typeface="Arial MT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57862" y="841347"/>
            <a:ext cx="1606690" cy="517787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404234" y="9489617"/>
            <a:ext cx="1275714" cy="914400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066596" y="2496438"/>
            <a:ext cx="5966460" cy="39408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 marL="1905">
              <a:lnSpc>
                <a:spcPct val="100000"/>
              </a:lnSpc>
              <a:spcBef>
                <a:spcPts val="105"/>
              </a:spcBef>
            </a:pPr>
            <a:r>
              <a:rPr dirty="0" sz="1000">
                <a:latin typeface="Times New Roman"/>
                <a:cs typeface="Times New Roman"/>
              </a:rPr>
              <a:t>PORTARIA</a:t>
            </a:r>
            <a:r>
              <a:rPr dirty="0" sz="1000" spc="-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Nº</a:t>
            </a:r>
            <a:r>
              <a:rPr dirty="0" sz="1000" spc="-2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641/2025</a:t>
            </a: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70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 marR="805180">
              <a:lnSpc>
                <a:spcPct val="117300"/>
              </a:lnSpc>
              <a:spcBef>
                <a:spcPts val="5"/>
              </a:spcBef>
            </a:pP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PREFEITO MUNICIPAL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SEROPÉDICA,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Estado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Rio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Janeiro,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uso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suas </a:t>
            </a:r>
            <a:r>
              <a:rPr dirty="0" sz="1100">
                <a:latin typeface="Calibri"/>
                <a:cs typeface="Calibri"/>
              </a:rPr>
              <a:t>atribuições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e,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considerando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necessidade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regulamentar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fiscalizar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cumprimento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dos </a:t>
            </a:r>
            <a:r>
              <a:rPr dirty="0" sz="1100" spc="-10">
                <a:latin typeface="Calibri"/>
                <a:cs typeface="Calibri"/>
              </a:rPr>
              <a:t>contratos.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70"/>
              </a:spcBef>
            </a:pPr>
            <a:endParaRPr sz="1100">
              <a:latin typeface="Calibri"/>
              <a:cs typeface="Calibri"/>
            </a:endParaRPr>
          </a:p>
          <a:p>
            <a:pPr marL="12700" marR="5080">
              <a:lnSpc>
                <a:spcPct val="118200"/>
              </a:lnSpc>
            </a:pPr>
            <a:r>
              <a:rPr dirty="0" sz="1100">
                <a:latin typeface="Calibri"/>
                <a:cs typeface="Calibri"/>
              </a:rPr>
              <a:t>ESTABELECE</a:t>
            </a:r>
            <a:r>
              <a:rPr dirty="0" sz="1100" spc="8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COMISSÃO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8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FISCALIZAÇÃO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8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CUMPRIMENTO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8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CHAMADA</a:t>
            </a:r>
            <a:r>
              <a:rPr dirty="0" sz="1100" spc="8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PÚBLICA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REFERENTE </a:t>
            </a:r>
            <a:r>
              <a:rPr dirty="0" sz="1100">
                <a:latin typeface="Calibri"/>
                <a:cs typeface="Calibri"/>
              </a:rPr>
              <a:t>AO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PROCESSO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ADMINISTRATIVO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Nº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7363/2025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9"/>
              </a:spcBef>
            </a:pPr>
            <a:endParaRPr sz="1100">
              <a:latin typeface="Calibri"/>
              <a:cs typeface="Calibri"/>
            </a:endParaRPr>
          </a:p>
          <a:p>
            <a:pPr algn="r" marR="5080">
              <a:lnSpc>
                <a:spcPct val="100000"/>
              </a:lnSpc>
            </a:pPr>
            <a:r>
              <a:rPr dirty="0" sz="1100" spc="-10">
                <a:latin typeface="Calibri"/>
                <a:cs typeface="Calibri"/>
              </a:rPr>
              <a:t>RESOLVE:</a:t>
            </a:r>
            <a:endParaRPr sz="1100">
              <a:latin typeface="Calibri"/>
              <a:cs typeface="Calibri"/>
            </a:endParaRPr>
          </a:p>
          <a:p>
            <a:pPr marL="12700" marR="43815">
              <a:lnSpc>
                <a:spcPct val="110000"/>
              </a:lnSpc>
              <a:spcBef>
                <a:spcPts val="20"/>
              </a:spcBef>
            </a:pPr>
            <a:r>
              <a:rPr dirty="0" sz="1200">
                <a:latin typeface="Times New Roman"/>
                <a:cs typeface="Times New Roman"/>
              </a:rPr>
              <a:t>Art.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1º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–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Designar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relacionados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Fiscalização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Amostras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 âmbito do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Programa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Agricultura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Familiar,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 </a:t>
            </a:r>
            <a:r>
              <a:rPr dirty="0" sz="1200" b="1">
                <a:latin typeface="Times New Roman"/>
                <a:cs typeface="Times New Roman"/>
              </a:rPr>
              <a:t>aos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termos</a:t>
            </a:r>
            <a:r>
              <a:rPr dirty="0" sz="1200" spc="-25" b="1">
                <a:latin typeface="Times New Roman"/>
                <a:cs typeface="Times New Roman"/>
              </a:rPr>
              <a:t> da </a:t>
            </a:r>
            <a:r>
              <a:rPr dirty="0" sz="1200">
                <a:latin typeface="Times New Roman"/>
                <a:cs typeface="Times New Roman"/>
              </a:rPr>
              <a:t>Chamada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Pública nº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003/2025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considerando</a:t>
            </a:r>
            <a:r>
              <a:rPr dirty="0" sz="1200">
                <a:latin typeface="Times New Roman"/>
                <a:cs typeface="Times New Roman"/>
              </a:rPr>
              <a:t> 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necessidade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acompanhamento,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fiscalização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e </a:t>
            </a:r>
            <a:r>
              <a:rPr dirty="0" sz="1200">
                <a:latin typeface="Times New Roman"/>
                <a:cs typeface="Times New Roman"/>
              </a:rPr>
              <a:t>controle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coleta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análise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amostras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referentes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processo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Agricultura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Familiar,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para </a:t>
            </a:r>
            <a:r>
              <a:rPr dirty="0" sz="1200">
                <a:latin typeface="Times New Roman"/>
                <a:cs typeface="Times New Roman"/>
              </a:rPr>
              <a:t>atender às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demandas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Secretaria Municipal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Educação.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30"/>
              </a:spcBef>
            </a:pPr>
            <a:endParaRPr sz="1200">
              <a:latin typeface="Times New Roman"/>
              <a:cs typeface="Times New Roman"/>
            </a:endParaRPr>
          </a:p>
          <a:p>
            <a:pPr marL="193040" indent="-180340">
              <a:lnSpc>
                <a:spcPct val="100000"/>
              </a:lnSpc>
              <a:buSzPct val="91666"/>
              <a:buFont typeface="Calibri"/>
              <a:buChar char="●"/>
              <a:tabLst>
                <a:tab pos="193040" algn="l"/>
              </a:tabLst>
            </a:pPr>
            <a:r>
              <a:rPr dirty="0" sz="1200">
                <a:latin typeface="Times New Roman"/>
                <a:cs typeface="Times New Roman"/>
              </a:rPr>
              <a:t>Maura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Maria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Lopes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Costa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000">
                <a:latin typeface="Arial MT"/>
                <a:cs typeface="Arial MT"/>
              </a:rPr>
              <a:t>–</a:t>
            </a:r>
            <a:r>
              <a:rPr dirty="0" sz="1000" spc="-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Surpervisora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Gerência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Alimentação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-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Matrícula: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290433710.</a:t>
            </a:r>
            <a:endParaRPr sz="1200">
              <a:latin typeface="Times New Roman"/>
              <a:cs typeface="Times New Roman"/>
            </a:endParaRPr>
          </a:p>
          <a:p>
            <a:pPr marL="193040" indent="-180340">
              <a:lnSpc>
                <a:spcPct val="100000"/>
              </a:lnSpc>
              <a:spcBef>
                <a:spcPts val="145"/>
              </a:spcBef>
              <a:buSzPct val="91666"/>
              <a:buFont typeface="Calibri"/>
              <a:buChar char="●"/>
              <a:tabLst>
                <a:tab pos="193040" algn="l"/>
              </a:tabLst>
            </a:pPr>
            <a:r>
              <a:rPr dirty="0" sz="1200">
                <a:latin typeface="Times New Roman"/>
                <a:cs typeface="Times New Roman"/>
              </a:rPr>
              <a:t>Selma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Nascimento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Silva –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Diretora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Nutrição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Matrícula: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29043</a:t>
            </a:r>
            <a:r>
              <a:rPr dirty="0" sz="1100" spc="-10">
                <a:latin typeface="Times New Roman"/>
                <a:cs typeface="Times New Roman"/>
              </a:rPr>
              <a:t>3535.</a:t>
            </a:r>
            <a:endParaRPr sz="1100">
              <a:latin typeface="Times New Roman"/>
              <a:cs typeface="Times New Roman"/>
            </a:endParaRPr>
          </a:p>
          <a:p>
            <a:pPr marL="193040" indent="-180340">
              <a:lnSpc>
                <a:spcPct val="100000"/>
              </a:lnSpc>
              <a:spcBef>
                <a:spcPts val="170"/>
              </a:spcBef>
              <a:buFont typeface="Calibri"/>
              <a:buChar char="●"/>
              <a:tabLst>
                <a:tab pos="193040" algn="l"/>
              </a:tabLst>
            </a:pPr>
            <a:r>
              <a:rPr dirty="0" sz="1100">
                <a:latin typeface="Times New Roman"/>
                <a:cs typeface="Times New Roman"/>
              </a:rPr>
              <a:t>Raniella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Martins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do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Nascimento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Nutricionista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Matrícula: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6562515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66596" y="6960844"/>
            <a:ext cx="5737860" cy="8121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63245">
              <a:lnSpc>
                <a:spcPct val="118200"/>
              </a:lnSpc>
              <a:spcBef>
                <a:spcPts val="95"/>
              </a:spcBef>
            </a:pPr>
            <a:r>
              <a:rPr dirty="0" sz="1100">
                <a:latin typeface="Calibri"/>
                <a:cs typeface="Calibri"/>
              </a:rPr>
              <a:t>Art.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2º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Esta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Portaria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entra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vigor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data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sua publicação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revogadas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disposições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em </a:t>
            </a:r>
            <a:r>
              <a:rPr dirty="0" sz="1100" spc="-10">
                <a:latin typeface="Calibri"/>
                <a:cs typeface="Calibri"/>
              </a:rPr>
              <a:t>contrário.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9"/>
              </a:spcBef>
            </a:pPr>
            <a:endParaRPr sz="1100">
              <a:latin typeface="Calibri"/>
              <a:cs typeface="Calibri"/>
            </a:endParaRPr>
          </a:p>
          <a:p>
            <a:pPr marL="3610610">
              <a:lnSpc>
                <a:spcPct val="100000"/>
              </a:lnSpc>
            </a:pPr>
            <a:r>
              <a:rPr dirty="0" sz="1100">
                <a:latin typeface="Calibri"/>
                <a:cs typeface="Calibri"/>
              </a:rPr>
              <a:t>Seropédica,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10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setembro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2025.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252978" y="8338794"/>
            <a:ext cx="1588770" cy="4159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 indent="167640">
              <a:lnSpc>
                <a:spcPct val="116399"/>
              </a:lnSpc>
              <a:spcBef>
                <a:spcPts val="95"/>
              </a:spcBef>
            </a:pPr>
            <a:r>
              <a:rPr dirty="0" sz="1100" spc="-10">
                <a:latin typeface="Calibri"/>
                <a:cs typeface="Calibri"/>
              </a:rPr>
              <a:t>PREFEITO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MUNICIPAL </a:t>
            </a:r>
            <a:r>
              <a:rPr dirty="0" sz="1100">
                <a:latin typeface="Calibri"/>
                <a:cs typeface="Calibri"/>
              </a:rPr>
              <a:t>LUCAS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DUTRA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DOS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SANTOS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594229" y="764793"/>
            <a:ext cx="2430780" cy="55880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39370" indent="329565">
              <a:lnSpc>
                <a:spcPts val="1370"/>
              </a:lnSpc>
              <a:spcBef>
                <a:spcPts val="200"/>
              </a:spcBef>
            </a:pPr>
            <a:r>
              <a:rPr dirty="0" sz="1200">
                <a:latin typeface="Arial MT"/>
                <a:cs typeface="Arial MT"/>
              </a:rPr>
              <a:t>Estado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 Rio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Janeiro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Seropédica</a:t>
            </a:r>
            <a:endParaRPr sz="1200">
              <a:latin typeface="Arial MT"/>
              <a:cs typeface="Arial MT"/>
            </a:endParaRPr>
          </a:p>
          <a:p>
            <a:pPr marL="107314">
              <a:lnSpc>
                <a:spcPts val="1355"/>
              </a:lnSpc>
            </a:pP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Educação</a:t>
            </a:r>
            <a:endParaRPr sz="1200">
              <a:latin typeface="Arial MT"/>
              <a:cs typeface="Arial MT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57862" y="841347"/>
            <a:ext cx="1606690" cy="51778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  <dcterms:created xsi:type="dcterms:W3CDTF">2025-10-13T18:40:39Z</dcterms:created>
  <dcterms:modified xsi:type="dcterms:W3CDTF">2025-10-13T18:40:39Z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