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9750"/>
  <p:notesSz cx="7556500" cy="106997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6922"/>
            <a:ext cx="6428422" cy="2246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91860"/>
            <a:ext cx="5293995" cy="2674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01930" y="237872"/>
            <a:ext cx="841371" cy="836798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323204" y="205739"/>
            <a:ext cx="1276350" cy="9144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990"/>
            <a:ext cx="6806565" cy="1711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60942"/>
            <a:ext cx="6806565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50768"/>
            <a:ext cx="2420112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673404" y="421893"/>
            <a:ext cx="6226175" cy="628078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156335" marR="2526665">
              <a:lnSpc>
                <a:spcPct val="100400"/>
              </a:lnSpc>
              <a:spcBef>
                <a:spcPts val="130"/>
              </a:spcBef>
            </a:pPr>
            <a:r>
              <a:rPr dirty="0" sz="1150" b="1">
                <a:latin typeface="Arial"/>
                <a:cs typeface="Arial"/>
              </a:rPr>
              <a:t>Estado</a:t>
            </a:r>
            <a:r>
              <a:rPr dirty="0" sz="1150" spc="8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do</a:t>
            </a:r>
            <a:r>
              <a:rPr dirty="0" sz="1150" spc="4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Rio</a:t>
            </a:r>
            <a:r>
              <a:rPr dirty="0" sz="1150" spc="8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80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Janeiro</a:t>
            </a:r>
            <a:r>
              <a:rPr dirty="0" sz="1150" spc="50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Prefeitura</a:t>
            </a:r>
            <a:r>
              <a:rPr dirty="0" sz="1150" spc="114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Municipal</a:t>
            </a:r>
            <a:r>
              <a:rPr dirty="0" sz="1150" spc="13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114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Seropédica </a:t>
            </a:r>
            <a:r>
              <a:rPr dirty="0" sz="1150" b="1">
                <a:latin typeface="Arial"/>
                <a:cs typeface="Arial"/>
              </a:rPr>
              <a:t>Gabinete</a:t>
            </a:r>
            <a:r>
              <a:rPr dirty="0" sz="1150" spc="9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do</a:t>
            </a:r>
            <a:r>
              <a:rPr dirty="0" sz="1150" spc="145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Prefeito</a:t>
            </a:r>
            <a:endParaRPr sz="115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1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11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dirty="0" sz="1150" b="1">
                <a:latin typeface="Times New Roman"/>
                <a:cs typeface="Times New Roman"/>
              </a:rPr>
              <a:t>PORTARIA</a:t>
            </a:r>
            <a:r>
              <a:rPr dirty="0" sz="1150" spc="-25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Nº</a:t>
            </a:r>
            <a:r>
              <a:rPr dirty="0" sz="1150" spc="75" b="1">
                <a:latin typeface="Times New Roman"/>
                <a:cs typeface="Times New Roman"/>
              </a:rPr>
              <a:t> </a:t>
            </a:r>
            <a:r>
              <a:rPr dirty="0" sz="1150" spc="-10" b="1">
                <a:latin typeface="Times New Roman"/>
                <a:cs typeface="Times New Roman"/>
              </a:rPr>
              <a:t>633/2025</a:t>
            </a:r>
            <a:endParaRPr sz="1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5"/>
              </a:spcBef>
            </a:pPr>
            <a:endParaRPr sz="1150">
              <a:latin typeface="Times New Roman"/>
              <a:cs typeface="Times New Roman"/>
            </a:endParaRPr>
          </a:p>
          <a:p>
            <a:pPr algn="just" marL="12700" marR="17780">
              <a:lnSpc>
                <a:spcPct val="100400"/>
              </a:lnSpc>
            </a:pPr>
            <a:r>
              <a:rPr dirty="0" sz="1150" b="1">
                <a:latin typeface="Times New Roman"/>
                <a:cs typeface="Times New Roman"/>
              </a:rPr>
              <a:t>O</a:t>
            </a:r>
            <a:r>
              <a:rPr dirty="0" sz="1150" spc="260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PREFEITO</a:t>
            </a:r>
            <a:r>
              <a:rPr dirty="0" sz="1150" spc="265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MUNICIPAL</a:t>
            </a:r>
            <a:r>
              <a:rPr dirty="0" sz="1150" spc="165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DE</a:t>
            </a:r>
            <a:r>
              <a:rPr dirty="0" sz="1150" spc="330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SEROPÉDICA</a:t>
            </a:r>
            <a:r>
              <a:rPr dirty="0" sz="1150">
                <a:latin typeface="Times New Roman"/>
                <a:cs typeface="Times New Roman"/>
              </a:rPr>
              <a:t>,</a:t>
            </a:r>
            <a:r>
              <a:rPr dirty="0" sz="1150" spc="28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do</a:t>
            </a:r>
            <a:r>
              <a:rPr dirty="0" sz="1150" spc="26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Estado</a:t>
            </a:r>
            <a:r>
              <a:rPr dirty="0" sz="1150" spc="2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do</a:t>
            </a:r>
            <a:r>
              <a:rPr dirty="0" sz="1150" spc="2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Rio</a:t>
            </a:r>
            <a:r>
              <a:rPr dirty="0" sz="1150" spc="2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26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Janeiro,</a:t>
            </a:r>
            <a:r>
              <a:rPr dirty="0" sz="1150" spc="27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no</a:t>
            </a:r>
            <a:r>
              <a:rPr dirty="0" sz="1150" spc="2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uso</a:t>
            </a:r>
            <a:r>
              <a:rPr dirty="0" sz="1150" spc="2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260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suas </a:t>
            </a:r>
            <a:r>
              <a:rPr dirty="0" sz="1150">
                <a:latin typeface="Times New Roman"/>
                <a:cs typeface="Times New Roman"/>
              </a:rPr>
              <a:t>atribuições</a:t>
            </a:r>
            <a:r>
              <a:rPr dirty="0" sz="1150" spc="36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que</a:t>
            </a:r>
            <a:r>
              <a:rPr dirty="0" sz="1150" spc="37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lhe</a:t>
            </a:r>
            <a:r>
              <a:rPr dirty="0" sz="1150" spc="3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são</a:t>
            </a:r>
            <a:r>
              <a:rPr dirty="0" sz="1150" spc="37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conferidas</a:t>
            </a:r>
            <a:r>
              <a:rPr dirty="0" sz="1150" spc="40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e</a:t>
            </a:r>
            <a:r>
              <a:rPr dirty="0" sz="1150" spc="3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considerando</a:t>
            </a:r>
            <a:r>
              <a:rPr dirty="0" sz="1150" spc="33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a</a:t>
            </a:r>
            <a:r>
              <a:rPr dirty="0" sz="1150" spc="3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necessidade</a:t>
            </a:r>
            <a:r>
              <a:rPr dirty="0" sz="1150" spc="33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33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regulamentar</a:t>
            </a:r>
            <a:r>
              <a:rPr dirty="0" sz="1150" spc="3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e</a:t>
            </a:r>
            <a:r>
              <a:rPr dirty="0" sz="1150" spc="3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fiscalizar</a:t>
            </a:r>
            <a:r>
              <a:rPr dirty="0" sz="1150" spc="400">
                <a:latin typeface="Times New Roman"/>
                <a:cs typeface="Times New Roman"/>
              </a:rPr>
              <a:t> </a:t>
            </a:r>
            <a:r>
              <a:rPr dirty="0" sz="1150" spc="-50">
                <a:latin typeface="Times New Roman"/>
                <a:cs typeface="Times New Roman"/>
              </a:rPr>
              <a:t>o </a:t>
            </a:r>
            <a:r>
              <a:rPr dirty="0" sz="1150">
                <a:latin typeface="Times New Roman"/>
                <a:cs typeface="Times New Roman"/>
              </a:rPr>
              <a:t>cumprimento</a:t>
            </a:r>
            <a:r>
              <a:rPr dirty="0" sz="1150" spc="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dos</a:t>
            </a:r>
            <a:r>
              <a:rPr dirty="0" sz="1150" spc="8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contratos</a:t>
            </a:r>
            <a:r>
              <a:rPr dirty="0" sz="1150" spc="1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da</a:t>
            </a:r>
            <a:r>
              <a:rPr dirty="0" sz="1150" spc="9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Secretaria</a:t>
            </a:r>
            <a:r>
              <a:rPr dirty="0" sz="1150" spc="15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Municipal</a:t>
            </a:r>
            <a:r>
              <a:rPr dirty="0" sz="1150" spc="13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9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Saúde.</a:t>
            </a:r>
            <a:endParaRPr sz="1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150">
              <a:latin typeface="Times New Roman"/>
              <a:cs typeface="Times New Roman"/>
            </a:endParaRPr>
          </a:p>
          <a:p>
            <a:pPr algn="just" marL="12700" marR="5080">
              <a:lnSpc>
                <a:spcPct val="100499"/>
              </a:lnSpc>
            </a:pPr>
            <a:r>
              <a:rPr dirty="0" sz="1150">
                <a:latin typeface="Times New Roman"/>
                <a:cs typeface="Times New Roman"/>
              </a:rPr>
              <a:t>ESTABELECE</a:t>
            </a:r>
            <a:r>
              <a:rPr dirty="0" sz="1150" spc="10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COMISSÃO</a:t>
            </a:r>
            <a:r>
              <a:rPr dirty="0" sz="1150" spc="13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12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FISCALIZAÇÃO</a:t>
            </a:r>
            <a:r>
              <a:rPr dirty="0" sz="1150" spc="13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12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CUMPRIMENTO</a:t>
            </a:r>
            <a:r>
              <a:rPr dirty="0" sz="1150" spc="15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DOS</a:t>
            </a:r>
            <a:r>
              <a:rPr dirty="0" sz="1150" spc="484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TERMOS</a:t>
            </a:r>
            <a:r>
              <a:rPr dirty="0" sz="1150" spc="135">
                <a:latin typeface="Times New Roman"/>
                <a:cs typeface="Times New Roman"/>
              </a:rPr>
              <a:t>  </a:t>
            </a:r>
            <a:r>
              <a:rPr dirty="0" sz="1150" spc="-25" b="1">
                <a:latin typeface="Times New Roman"/>
                <a:cs typeface="Times New Roman"/>
              </a:rPr>
              <a:t>DO </a:t>
            </a:r>
            <a:r>
              <a:rPr dirty="0" sz="1150" b="1">
                <a:latin typeface="Times New Roman"/>
                <a:cs typeface="Times New Roman"/>
              </a:rPr>
              <a:t>PROCESSO</a:t>
            </a:r>
            <a:r>
              <a:rPr dirty="0" sz="1150" spc="140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ADMINISTRATIVO</a:t>
            </a:r>
            <a:r>
              <a:rPr dirty="0" sz="1150" spc="229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Nº</a:t>
            </a:r>
            <a:r>
              <a:rPr dirty="0" sz="1150" spc="240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14.402/2023</a:t>
            </a:r>
            <a:r>
              <a:rPr dirty="0" sz="1150" spc="200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(CONTRATAÇÃO</a:t>
            </a:r>
            <a:r>
              <a:rPr dirty="0" sz="1150" spc="195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DE</a:t>
            </a:r>
            <a:r>
              <a:rPr dirty="0" sz="1150" spc="200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PESSOA</a:t>
            </a:r>
            <a:r>
              <a:rPr dirty="0" sz="1150" spc="90" b="1">
                <a:latin typeface="Times New Roman"/>
                <a:cs typeface="Times New Roman"/>
              </a:rPr>
              <a:t> </a:t>
            </a:r>
            <a:r>
              <a:rPr dirty="0" sz="1150" spc="-10" b="1">
                <a:latin typeface="Times New Roman"/>
                <a:cs typeface="Times New Roman"/>
              </a:rPr>
              <a:t>JURÍDICA </a:t>
            </a:r>
            <a:r>
              <a:rPr dirty="0" sz="1150" b="1">
                <a:latin typeface="Times New Roman"/>
                <a:cs typeface="Times New Roman"/>
              </a:rPr>
              <a:t>DE</a:t>
            </a:r>
            <a:r>
              <a:rPr dirty="0" sz="1150" spc="240" b="1">
                <a:latin typeface="Times New Roman"/>
                <a:cs typeface="Times New Roman"/>
              </a:rPr>
              <a:t>   </a:t>
            </a:r>
            <a:r>
              <a:rPr dirty="0" sz="1150" b="1">
                <a:latin typeface="Times New Roman"/>
                <a:cs typeface="Times New Roman"/>
              </a:rPr>
              <a:t>DIREITO</a:t>
            </a:r>
            <a:r>
              <a:rPr dirty="0" sz="1150" spc="254" b="1">
                <a:latin typeface="Times New Roman"/>
                <a:cs typeface="Times New Roman"/>
              </a:rPr>
              <a:t>   </a:t>
            </a:r>
            <a:r>
              <a:rPr dirty="0" sz="1150" b="1">
                <a:latin typeface="Times New Roman"/>
                <a:cs typeface="Times New Roman"/>
              </a:rPr>
              <a:t>PRIVADO</a:t>
            </a:r>
            <a:r>
              <a:rPr dirty="0" sz="1150" spc="260" b="1">
                <a:latin typeface="Times New Roman"/>
                <a:cs typeface="Times New Roman"/>
              </a:rPr>
              <a:t>   </a:t>
            </a:r>
            <a:r>
              <a:rPr dirty="0" sz="1150" b="1">
                <a:latin typeface="Times New Roman"/>
                <a:cs typeface="Times New Roman"/>
              </a:rPr>
              <a:t>SEM</a:t>
            </a:r>
            <a:r>
              <a:rPr dirty="0" sz="1150" spc="265" b="1">
                <a:latin typeface="Times New Roman"/>
                <a:cs typeface="Times New Roman"/>
              </a:rPr>
              <a:t>   </a:t>
            </a:r>
            <a:r>
              <a:rPr dirty="0" sz="1150" b="1">
                <a:latin typeface="Times New Roman"/>
                <a:cs typeface="Times New Roman"/>
              </a:rPr>
              <a:t>FINS</a:t>
            </a:r>
            <a:r>
              <a:rPr dirty="0" sz="1150" spc="250" b="1">
                <a:latin typeface="Times New Roman"/>
                <a:cs typeface="Times New Roman"/>
              </a:rPr>
              <a:t>   </a:t>
            </a:r>
            <a:r>
              <a:rPr dirty="0" sz="1150" b="1">
                <a:latin typeface="Times New Roman"/>
                <a:cs typeface="Times New Roman"/>
              </a:rPr>
              <a:t>LUCRATIVOS,</a:t>
            </a:r>
            <a:r>
              <a:rPr dirty="0" sz="1150" spc="250" b="1">
                <a:latin typeface="Times New Roman"/>
                <a:cs typeface="Times New Roman"/>
              </a:rPr>
              <a:t>   </a:t>
            </a:r>
            <a:r>
              <a:rPr dirty="0" sz="1150" b="1">
                <a:latin typeface="Times New Roman"/>
                <a:cs typeface="Times New Roman"/>
              </a:rPr>
              <a:t>QUALIFICADA</a:t>
            </a:r>
            <a:r>
              <a:rPr dirty="0" sz="1150" spc="470" b="1">
                <a:latin typeface="Times New Roman"/>
                <a:cs typeface="Times New Roman"/>
              </a:rPr>
              <a:t>  </a:t>
            </a:r>
            <a:r>
              <a:rPr dirty="0" sz="1150" spc="-20" b="1">
                <a:latin typeface="Times New Roman"/>
                <a:cs typeface="Times New Roman"/>
              </a:rPr>
              <a:t>COMO </a:t>
            </a:r>
            <a:r>
              <a:rPr dirty="0" sz="1150" b="1">
                <a:latin typeface="Times New Roman"/>
                <a:cs typeface="Times New Roman"/>
              </a:rPr>
              <a:t>ORGANIZAÇÃO</a:t>
            </a:r>
            <a:r>
              <a:rPr dirty="0" sz="1150" spc="400" b="1">
                <a:latin typeface="Times New Roman"/>
                <a:cs typeface="Times New Roman"/>
              </a:rPr>
              <a:t>   </a:t>
            </a:r>
            <a:r>
              <a:rPr dirty="0" sz="1150" b="1">
                <a:latin typeface="Times New Roman"/>
                <a:cs typeface="Times New Roman"/>
              </a:rPr>
              <a:t>SOCIAL,</a:t>
            </a:r>
            <a:r>
              <a:rPr dirty="0" sz="1150" spc="385" b="1">
                <a:latin typeface="Times New Roman"/>
                <a:cs typeface="Times New Roman"/>
              </a:rPr>
              <a:t>   </a:t>
            </a:r>
            <a:r>
              <a:rPr dirty="0" sz="1150" b="1">
                <a:latin typeface="Times New Roman"/>
                <a:cs typeface="Times New Roman"/>
              </a:rPr>
              <a:t>NO</a:t>
            </a:r>
            <a:r>
              <a:rPr dirty="0" sz="1150" spc="395" b="1">
                <a:latin typeface="Times New Roman"/>
                <a:cs typeface="Times New Roman"/>
              </a:rPr>
              <a:t>   </a:t>
            </a:r>
            <a:r>
              <a:rPr dirty="0" sz="1150" b="1">
                <a:latin typeface="Times New Roman"/>
                <a:cs typeface="Times New Roman"/>
              </a:rPr>
              <a:t>ÂMBITO</a:t>
            </a:r>
            <a:r>
              <a:rPr dirty="0" sz="1150" spc="380" b="1">
                <a:latin typeface="Times New Roman"/>
                <a:cs typeface="Times New Roman"/>
              </a:rPr>
              <a:t>   </a:t>
            </a:r>
            <a:r>
              <a:rPr dirty="0" sz="1150" b="1">
                <a:latin typeface="Times New Roman"/>
                <a:cs typeface="Times New Roman"/>
              </a:rPr>
              <a:t>DA</a:t>
            </a:r>
            <a:r>
              <a:rPr dirty="0" sz="1150" spc="360" b="1">
                <a:latin typeface="Times New Roman"/>
                <a:cs typeface="Times New Roman"/>
              </a:rPr>
              <a:t>   </a:t>
            </a:r>
            <a:r>
              <a:rPr dirty="0" sz="1150" b="1">
                <a:latin typeface="Times New Roman"/>
                <a:cs typeface="Times New Roman"/>
              </a:rPr>
              <a:t>SAÚDE,</a:t>
            </a:r>
            <a:r>
              <a:rPr dirty="0" sz="1150" spc="385" b="1">
                <a:latin typeface="Times New Roman"/>
                <a:cs typeface="Times New Roman"/>
              </a:rPr>
              <a:t>   </a:t>
            </a:r>
            <a:r>
              <a:rPr dirty="0" sz="1150" b="1">
                <a:latin typeface="Times New Roman"/>
                <a:cs typeface="Times New Roman"/>
              </a:rPr>
              <a:t>PARA</a:t>
            </a:r>
            <a:r>
              <a:rPr dirty="0" sz="1150" spc="355" b="1">
                <a:latin typeface="Times New Roman"/>
                <a:cs typeface="Times New Roman"/>
              </a:rPr>
              <a:t>   </a:t>
            </a:r>
            <a:r>
              <a:rPr dirty="0" sz="1150" spc="-10" b="1">
                <a:latin typeface="Times New Roman"/>
                <a:cs typeface="Times New Roman"/>
              </a:rPr>
              <a:t>GESTÃO, </a:t>
            </a:r>
            <a:r>
              <a:rPr dirty="0" sz="1150" spc="10" b="1">
                <a:latin typeface="Times New Roman"/>
                <a:cs typeface="Times New Roman"/>
              </a:rPr>
              <a:t>GERENCIAMENTO,</a:t>
            </a:r>
            <a:r>
              <a:rPr dirty="0" sz="1150" spc="200" b="1">
                <a:latin typeface="Times New Roman"/>
                <a:cs typeface="Times New Roman"/>
              </a:rPr>
              <a:t> </a:t>
            </a:r>
            <a:r>
              <a:rPr dirty="0" sz="1150" spc="10" b="1">
                <a:latin typeface="Times New Roman"/>
                <a:cs typeface="Times New Roman"/>
              </a:rPr>
              <a:t>OPERACIONALIZAÇÃO</a:t>
            </a:r>
            <a:r>
              <a:rPr dirty="0" sz="1150" spc="229" b="1">
                <a:latin typeface="Times New Roman"/>
                <a:cs typeface="Times New Roman"/>
              </a:rPr>
              <a:t> </a:t>
            </a:r>
            <a:r>
              <a:rPr dirty="0" sz="1150" spc="10" b="1">
                <a:latin typeface="Times New Roman"/>
                <a:cs typeface="Times New Roman"/>
              </a:rPr>
              <a:t>E</a:t>
            </a:r>
            <a:r>
              <a:rPr dirty="0" sz="1150" spc="175" b="1">
                <a:latin typeface="Times New Roman"/>
                <a:cs typeface="Times New Roman"/>
              </a:rPr>
              <a:t> </a:t>
            </a:r>
            <a:r>
              <a:rPr dirty="0" sz="1150" spc="10" b="1">
                <a:latin typeface="Times New Roman"/>
                <a:cs typeface="Times New Roman"/>
              </a:rPr>
              <a:t>EXECUÇÃO</a:t>
            </a:r>
            <a:r>
              <a:rPr dirty="0" sz="1150" spc="185" b="1">
                <a:latin typeface="Times New Roman"/>
                <a:cs typeface="Times New Roman"/>
              </a:rPr>
              <a:t> </a:t>
            </a:r>
            <a:r>
              <a:rPr dirty="0" sz="1150" spc="10" b="1">
                <a:latin typeface="Times New Roman"/>
                <a:cs typeface="Times New Roman"/>
              </a:rPr>
              <a:t>DAS</a:t>
            </a:r>
            <a:r>
              <a:rPr dirty="0" sz="1150" spc="150" b="1">
                <a:latin typeface="Times New Roman"/>
                <a:cs typeface="Times New Roman"/>
              </a:rPr>
              <a:t> </a:t>
            </a:r>
            <a:r>
              <a:rPr dirty="0" sz="1150" spc="10" b="1">
                <a:latin typeface="Times New Roman"/>
                <a:cs typeface="Times New Roman"/>
              </a:rPr>
              <a:t>AÇÕES</a:t>
            </a:r>
            <a:r>
              <a:rPr dirty="0" sz="1150" spc="200" b="1">
                <a:latin typeface="Times New Roman"/>
                <a:cs typeface="Times New Roman"/>
              </a:rPr>
              <a:t> </a:t>
            </a:r>
            <a:r>
              <a:rPr dirty="0" sz="1150" spc="10" b="1">
                <a:latin typeface="Times New Roman"/>
                <a:cs typeface="Times New Roman"/>
              </a:rPr>
              <a:t>E</a:t>
            </a:r>
            <a:r>
              <a:rPr dirty="0" sz="1150" spc="215" b="1">
                <a:latin typeface="Times New Roman"/>
                <a:cs typeface="Times New Roman"/>
              </a:rPr>
              <a:t> </a:t>
            </a:r>
            <a:r>
              <a:rPr dirty="0" sz="1150" spc="-10" b="1">
                <a:latin typeface="Times New Roman"/>
                <a:cs typeface="Times New Roman"/>
              </a:rPr>
              <a:t>SERVIÇOS </a:t>
            </a:r>
            <a:r>
              <a:rPr dirty="0" sz="1150" b="1">
                <a:latin typeface="Times New Roman"/>
                <a:cs typeface="Times New Roman"/>
              </a:rPr>
              <a:t>DE</a:t>
            </a:r>
            <a:r>
              <a:rPr dirty="0" sz="1150" spc="305" b="1">
                <a:latin typeface="Times New Roman"/>
                <a:cs typeface="Times New Roman"/>
              </a:rPr>
              <a:t>  </a:t>
            </a:r>
            <a:r>
              <a:rPr dirty="0" sz="1150" b="1">
                <a:latin typeface="Times New Roman"/>
                <a:cs typeface="Times New Roman"/>
              </a:rPr>
              <a:t>SAÚDE,</a:t>
            </a:r>
            <a:r>
              <a:rPr dirty="0" sz="1150" spc="300" b="1">
                <a:latin typeface="Times New Roman"/>
                <a:cs typeface="Times New Roman"/>
              </a:rPr>
              <a:t>  </a:t>
            </a:r>
            <a:r>
              <a:rPr dirty="0" sz="1150" b="1">
                <a:latin typeface="Times New Roman"/>
                <a:cs typeface="Times New Roman"/>
              </a:rPr>
              <a:t>BEM</a:t>
            </a:r>
            <a:r>
              <a:rPr dirty="0" sz="1150" spc="325" b="1">
                <a:latin typeface="Times New Roman"/>
                <a:cs typeface="Times New Roman"/>
              </a:rPr>
              <a:t>  </a:t>
            </a:r>
            <a:r>
              <a:rPr dirty="0" sz="1150" b="1">
                <a:latin typeface="Times New Roman"/>
                <a:cs typeface="Times New Roman"/>
              </a:rPr>
              <a:t>COMO</a:t>
            </a:r>
            <a:r>
              <a:rPr dirty="0" sz="1150" spc="295" b="1">
                <a:latin typeface="Times New Roman"/>
                <a:cs typeface="Times New Roman"/>
              </a:rPr>
              <a:t>  </a:t>
            </a:r>
            <a:r>
              <a:rPr dirty="0" sz="1150" b="1">
                <a:latin typeface="Times New Roman"/>
                <a:cs typeface="Times New Roman"/>
              </a:rPr>
              <a:t>A</a:t>
            </a:r>
            <a:r>
              <a:rPr dirty="0" sz="1150" spc="235" b="1">
                <a:latin typeface="Times New Roman"/>
                <a:cs typeface="Times New Roman"/>
              </a:rPr>
              <a:t>  </a:t>
            </a:r>
            <a:r>
              <a:rPr dirty="0" sz="1150" b="1">
                <a:latin typeface="Times New Roman"/>
                <a:cs typeface="Times New Roman"/>
              </a:rPr>
              <a:t>ADMINISTRAÇÃO</a:t>
            </a:r>
            <a:r>
              <a:rPr dirty="0" sz="1150" spc="310" b="1">
                <a:latin typeface="Times New Roman"/>
                <a:cs typeface="Times New Roman"/>
              </a:rPr>
              <a:t>  </a:t>
            </a:r>
            <a:r>
              <a:rPr dirty="0" sz="1150" b="1">
                <a:latin typeface="Times New Roman"/>
                <a:cs typeface="Times New Roman"/>
              </a:rPr>
              <a:t>DE</a:t>
            </a:r>
            <a:r>
              <a:rPr dirty="0" sz="1150" spc="330" b="1">
                <a:latin typeface="Times New Roman"/>
                <a:cs typeface="Times New Roman"/>
              </a:rPr>
              <a:t>  </a:t>
            </a:r>
            <a:r>
              <a:rPr dirty="0" sz="1150" b="1">
                <a:latin typeface="Times New Roman"/>
                <a:cs typeface="Times New Roman"/>
              </a:rPr>
              <a:t>TODA</a:t>
            </a:r>
            <a:r>
              <a:rPr dirty="0" sz="1150" spc="270" b="1">
                <a:latin typeface="Times New Roman"/>
                <a:cs typeface="Times New Roman"/>
              </a:rPr>
              <a:t>  </a:t>
            </a:r>
            <a:r>
              <a:rPr dirty="0" sz="1150" spc="-10" b="1">
                <a:latin typeface="Times New Roman"/>
                <a:cs typeface="Times New Roman"/>
              </a:rPr>
              <a:t>INFRAESTRUTURA HOSPITALAR).</a:t>
            </a:r>
            <a:endParaRPr sz="1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11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150" spc="-10" b="1">
                <a:latin typeface="Times New Roman"/>
                <a:cs typeface="Times New Roman"/>
              </a:rPr>
              <a:t>RESOLVE:</a:t>
            </a:r>
            <a:endParaRPr sz="1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150">
              <a:latin typeface="Times New Roman"/>
              <a:cs typeface="Times New Roman"/>
            </a:endParaRPr>
          </a:p>
          <a:p>
            <a:pPr algn="just" marL="12700" marR="26670">
              <a:lnSpc>
                <a:spcPct val="100000"/>
              </a:lnSpc>
            </a:pPr>
            <a:r>
              <a:rPr dirty="0" sz="1150" b="1">
                <a:latin typeface="Times New Roman"/>
                <a:cs typeface="Times New Roman"/>
              </a:rPr>
              <a:t>Art.</a:t>
            </a:r>
            <a:r>
              <a:rPr dirty="0" sz="1150" spc="210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1º</a:t>
            </a:r>
            <a:r>
              <a:rPr dirty="0" sz="1150" spc="229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NOMEAR</a:t>
            </a:r>
            <a:r>
              <a:rPr dirty="0" sz="1150" spc="235" b="1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os</a:t>
            </a:r>
            <a:r>
              <a:rPr dirty="0" sz="1150" spc="2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servidores</a:t>
            </a:r>
            <a:r>
              <a:rPr dirty="0" sz="1150" spc="18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abaixo,</a:t>
            </a:r>
            <a:r>
              <a:rPr dirty="0" sz="1150" spc="204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para</a:t>
            </a:r>
            <a:r>
              <a:rPr dirty="0" sz="1150" spc="2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compor</a:t>
            </a:r>
            <a:r>
              <a:rPr dirty="0" sz="1150" spc="21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a</a:t>
            </a:r>
            <a:r>
              <a:rPr dirty="0" sz="1150" spc="229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comissão</a:t>
            </a:r>
            <a:r>
              <a:rPr dirty="0" sz="1150" spc="20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229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fiscalização</a:t>
            </a:r>
            <a:r>
              <a:rPr dirty="0" sz="1150" spc="23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19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cumprimento </a:t>
            </a:r>
            <a:r>
              <a:rPr dirty="0" sz="1150">
                <a:latin typeface="Times New Roman"/>
                <a:cs typeface="Times New Roman"/>
              </a:rPr>
              <a:t>dos</a:t>
            </a:r>
            <a:r>
              <a:rPr dirty="0" sz="1150" spc="8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termos</a:t>
            </a:r>
            <a:r>
              <a:rPr dirty="0" sz="1150" spc="8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do</a:t>
            </a:r>
            <a:r>
              <a:rPr dirty="0" sz="1150" spc="114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processo</a:t>
            </a:r>
            <a:r>
              <a:rPr dirty="0" sz="1150" spc="6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administrativo</a:t>
            </a:r>
            <a:r>
              <a:rPr dirty="0" sz="1150" spc="114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nº</a:t>
            </a:r>
            <a:r>
              <a:rPr dirty="0" sz="1150" spc="7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14.402/2023.</a:t>
            </a:r>
            <a:endParaRPr sz="1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150">
              <a:latin typeface="Times New Roman"/>
              <a:cs typeface="Times New Roman"/>
            </a:endParaRPr>
          </a:p>
          <a:p>
            <a:pPr marL="167640" indent="-154940">
              <a:lnSpc>
                <a:spcPts val="1290"/>
              </a:lnSpc>
              <a:buAutoNum type="arabicParenR"/>
              <a:tabLst>
                <a:tab pos="167640" algn="l"/>
              </a:tabLst>
            </a:pPr>
            <a:r>
              <a:rPr dirty="0" sz="1100" spc="-20" b="1">
                <a:latin typeface="Times New Roman"/>
                <a:cs typeface="Times New Roman"/>
              </a:rPr>
              <a:t>Renata</a:t>
            </a:r>
            <a:r>
              <a:rPr dirty="0" sz="1100" spc="-70" b="1">
                <a:latin typeface="Times New Roman"/>
                <a:cs typeface="Times New Roman"/>
              </a:rPr>
              <a:t> </a:t>
            </a:r>
            <a:r>
              <a:rPr dirty="0" sz="1100" spc="-10" b="1">
                <a:latin typeface="Times New Roman"/>
                <a:cs typeface="Times New Roman"/>
              </a:rPr>
              <a:t>Amorim</a:t>
            </a:r>
            <a:r>
              <a:rPr dirty="0" sz="1100" spc="-4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Gomes</a:t>
            </a:r>
            <a:r>
              <a:rPr dirty="0" sz="1100" spc="2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de</a:t>
            </a:r>
            <a:r>
              <a:rPr dirty="0" sz="1100" spc="-4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Araújo</a:t>
            </a:r>
            <a:r>
              <a:rPr dirty="0" sz="1100" spc="35" b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Cargo: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Auxiliar</a:t>
            </a:r>
            <a:r>
              <a:rPr dirty="0" sz="1100" spc="-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Administrativo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Matr.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6562480;</a:t>
            </a:r>
            <a:endParaRPr sz="1100">
              <a:latin typeface="Times New Roman"/>
              <a:cs typeface="Times New Roman"/>
            </a:endParaRPr>
          </a:p>
          <a:p>
            <a:pPr marL="167640" indent="-154940">
              <a:lnSpc>
                <a:spcPts val="1260"/>
              </a:lnSpc>
              <a:buAutoNum type="arabicParenR"/>
              <a:tabLst>
                <a:tab pos="167640" algn="l"/>
              </a:tabLst>
            </a:pPr>
            <a:r>
              <a:rPr dirty="0" sz="1100" spc="-10" b="1">
                <a:latin typeface="Times New Roman"/>
                <a:cs typeface="Times New Roman"/>
              </a:rPr>
              <a:t>Cesar</a:t>
            </a:r>
            <a:r>
              <a:rPr dirty="0" sz="1100" spc="-9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Mateus</a:t>
            </a:r>
            <a:r>
              <a:rPr dirty="0" sz="1100" spc="-1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Cilento</a:t>
            </a:r>
            <a:r>
              <a:rPr dirty="0" sz="1100" spc="-1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Guimarães</a:t>
            </a:r>
            <a:r>
              <a:rPr dirty="0" sz="1100" spc="270" b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Cargo: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Diretor</a:t>
            </a:r>
            <a:r>
              <a:rPr dirty="0" sz="1100" spc="-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Urgência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Emergência -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Matr.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290433791;</a:t>
            </a:r>
            <a:endParaRPr sz="1100">
              <a:latin typeface="Times New Roman"/>
              <a:cs typeface="Times New Roman"/>
            </a:endParaRPr>
          </a:p>
          <a:p>
            <a:pPr marL="163195" indent="-150495">
              <a:lnSpc>
                <a:spcPts val="1290"/>
              </a:lnSpc>
              <a:buAutoNum type="arabicParenR"/>
              <a:tabLst>
                <a:tab pos="163195" algn="l"/>
              </a:tabLst>
            </a:pPr>
            <a:r>
              <a:rPr dirty="0" sz="1100" spc="-10" b="1">
                <a:latin typeface="Times New Roman"/>
                <a:cs typeface="Times New Roman"/>
              </a:rPr>
              <a:t>Vitória</a:t>
            </a:r>
            <a:r>
              <a:rPr dirty="0" sz="1100" spc="-3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Monalisa</a:t>
            </a:r>
            <a:r>
              <a:rPr dirty="0" sz="1100" spc="-3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Santos</a:t>
            </a:r>
            <a:r>
              <a:rPr dirty="0" sz="1100" spc="-2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Rodrigues</a:t>
            </a:r>
            <a:r>
              <a:rPr dirty="0" sz="1100" spc="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–</a:t>
            </a:r>
            <a:r>
              <a:rPr dirty="0" sz="1100" spc="5" b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Cargo: Enfermeira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Matr.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6560051.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0"/>
              </a:spcBef>
            </a:pPr>
            <a:endParaRPr sz="1100">
              <a:latin typeface="Times New Roman"/>
              <a:cs typeface="Times New Roman"/>
            </a:endParaRPr>
          </a:p>
          <a:p>
            <a:pPr marL="12700" marR="19685">
              <a:lnSpc>
                <a:spcPts val="1370"/>
              </a:lnSpc>
            </a:pPr>
            <a:r>
              <a:rPr dirty="0" sz="1150" b="1">
                <a:latin typeface="Times New Roman"/>
                <a:cs typeface="Times New Roman"/>
              </a:rPr>
              <a:t>Art.</a:t>
            </a:r>
            <a:r>
              <a:rPr dirty="0" sz="1150" spc="175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2º</a:t>
            </a:r>
            <a:r>
              <a:rPr dirty="0" sz="1150" spc="200" b="1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Esta</a:t>
            </a:r>
            <a:r>
              <a:rPr dirty="0" sz="1150" spc="1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Portaria</a:t>
            </a:r>
            <a:r>
              <a:rPr dirty="0" sz="1150" spc="20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entra</a:t>
            </a:r>
            <a:r>
              <a:rPr dirty="0" sz="1150" spc="24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em</a:t>
            </a:r>
            <a:r>
              <a:rPr dirty="0" sz="1150" spc="20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vigor</a:t>
            </a:r>
            <a:r>
              <a:rPr dirty="0" sz="1150" spc="21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a</a:t>
            </a:r>
            <a:r>
              <a:rPr dirty="0" sz="1150" spc="1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partir</a:t>
            </a:r>
            <a:r>
              <a:rPr dirty="0" sz="1150" spc="20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16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01</a:t>
            </a:r>
            <a:r>
              <a:rPr dirty="0" sz="1150" spc="1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16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julho</a:t>
            </a:r>
            <a:r>
              <a:rPr dirty="0" sz="1150" spc="18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16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2025,</a:t>
            </a:r>
            <a:r>
              <a:rPr dirty="0" sz="1150" spc="13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em</a:t>
            </a:r>
            <a:r>
              <a:rPr dirty="0" sz="1150" spc="20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substituição</a:t>
            </a:r>
            <a:r>
              <a:rPr dirty="0" sz="1150" spc="16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a</a:t>
            </a:r>
            <a:r>
              <a:rPr dirty="0" sz="1150" spc="2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Portaria</a:t>
            </a:r>
            <a:r>
              <a:rPr dirty="0" sz="1150" spc="195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nº </a:t>
            </a:r>
            <a:r>
              <a:rPr dirty="0" sz="1150" spc="-10">
                <a:latin typeface="Times New Roman"/>
                <a:cs typeface="Times New Roman"/>
              </a:rPr>
              <a:t>374/2025.</a:t>
            </a:r>
            <a:endParaRPr sz="1150">
              <a:latin typeface="Times New Roman"/>
              <a:cs typeface="Times New Roman"/>
            </a:endParaRPr>
          </a:p>
          <a:p>
            <a:pPr marL="12700">
              <a:lnSpc>
                <a:spcPts val="1325"/>
              </a:lnSpc>
            </a:pPr>
            <a:r>
              <a:rPr dirty="0" sz="1150" spc="-50">
                <a:latin typeface="Times New Roman"/>
                <a:cs typeface="Times New Roman"/>
              </a:rPr>
              <a:t>.</a:t>
            </a:r>
            <a:endParaRPr sz="1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14"/>
              </a:spcBef>
            </a:pPr>
            <a:endParaRPr sz="1150">
              <a:latin typeface="Times New Roman"/>
              <a:cs typeface="Times New Roman"/>
            </a:endParaRPr>
          </a:p>
          <a:p>
            <a:pPr marL="3960495">
              <a:lnSpc>
                <a:spcPct val="100000"/>
              </a:lnSpc>
            </a:pPr>
            <a:r>
              <a:rPr dirty="0" sz="1150">
                <a:latin typeface="Times New Roman"/>
                <a:cs typeface="Times New Roman"/>
              </a:rPr>
              <a:t>Seropédica,</a:t>
            </a:r>
            <a:r>
              <a:rPr dirty="0" sz="1150" spc="10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03</a:t>
            </a:r>
            <a:r>
              <a:rPr dirty="0" sz="1150" spc="8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8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setembro</a:t>
            </a:r>
            <a:r>
              <a:rPr dirty="0" sz="1150" spc="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3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2025.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535427" y="7204964"/>
            <a:ext cx="2492375" cy="20701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150" b="1">
                <a:latin typeface="Times New Roman"/>
                <a:cs typeface="Times New Roman"/>
              </a:rPr>
              <a:t>Registre-se,</a:t>
            </a:r>
            <a:r>
              <a:rPr dirty="0" sz="1150" spc="150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Publique-se</a:t>
            </a:r>
            <a:r>
              <a:rPr dirty="0" sz="1150" spc="190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e</a:t>
            </a:r>
            <a:r>
              <a:rPr dirty="0" sz="1150" spc="185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Cumpra-</a:t>
            </a:r>
            <a:r>
              <a:rPr dirty="0" sz="1150" spc="-25" b="1">
                <a:latin typeface="Times New Roman"/>
                <a:cs typeface="Times New Roman"/>
              </a:rPr>
              <a:t>se.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2997454" y="7971104"/>
            <a:ext cx="1564005" cy="4286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72085" marR="5080" indent="-160020">
              <a:lnSpc>
                <a:spcPct val="114999"/>
              </a:lnSpc>
              <a:spcBef>
                <a:spcPts val="90"/>
              </a:spcBef>
            </a:pPr>
            <a:r>
              <a:rPr dirty="0" sz="1150" b="1">
                <a:latin typeface="Times New Roman"/>
                <a:cs typeface="Times New Roman"/>
              </a:rPr>
              <a:t>Lucas</a:t>
            </a:r>
            <a:r>
              <a:rPr dirty="0" sz="1150" spc="110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Dutra</a:t>
            </a:r>
            <a:r>
              <a:rPr dirty="0" sz="1150" spc="85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dos</a:t>
            </a:r>
            <a:r>
              <a:rPr dirty="0" sz="1150" spc="65" b="1">
                <a:latin typeface="Times New Roman"/>
                <a:cs typeface="Times New Roman"/>
              </a:rPr>
              <a:t> </a:t>
            </a:r>
            <a:r>
              <a:rPr dirty="0" sz="1150" spc="-10" b="1">
                <a:latin typeface="Times New Roman"/>
                <a:cs typeface="Times New Roman"/>
              </a:rPr>
              <a:t>Santos </a:t>
            </a:r>
            <a:r>
              <a:rPr dirty="0" sz="1150" b="1">
                <a:latin typeface="Times New Roman"/>
                <a:cs typeface="Times New Roman"/>
              </a:rPr>
              <a:t>Prefeito</a:t>
            </a:r>
            <a:r>
              <a:rPr dirty="0" sz="1150" spc="110" b="1">
                <a:latin typeface="Times New Roman"/>
                <a:cs typeface="Times New Roman"/>
              </a:rPr>
              <a:t> </a:t>
            </a:r>
            <a:r>
              <a:rPr dirty="0" sz="1150" spc="-10" b="1">
                <a:latin typeface="Times New Roman"/>
                <a:cs typeface="Times New Roman"/>
              </a:rPr>
              <a:t>Municipal</a:t>
            </a:r>
            <a:endParaRPr sz="11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Gabinete</dc:creator>
  <dcterms:created xsi:type="dcterms:W3CDTF">2025-10-13T19:27:44Z</dcterms:created>
  <dcterms:modified xsi:type="dcterms:W3CDTF">2025-10-13T19:27:44Z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2025-10-13T00:00:00Z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2025-10-13T00:00:00Z</vt:filetime>
  </property>
  <property fmtid="{D5CDD505-2E9C-101B-9397-08002B2CF9AE}" pid="5" name="Producer">
    <vt:lpwstr>www.ilovepdf.com</vt:lpwstr>
  </property>
</Properties>
</file>