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03864" y="467998"/>
            <a:ext cx="806702" cy="797543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724" y="501499"/>
            <a:ext cx="2611120" cy="1017905"/>
          </a:xfrm>
          <a:prstGeom prst="rect">
            <a:avLst/>
          </a:prstGeom>
        </p:spPr>
        <p:txBody>
          <a:bodyPr wrap="square" lIns="0" tIns="1346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60"/>
              </a:spcBef>
            </a:pPr>
            <a:r>
              <a:rPr dirty="0" sz="1400" i="1">
                <a:latin typeface="Calibri"/>
                <a:cs typeface="Calibri"/>
              </a:rPr>
              <a:t>Estado</a:t>
            </a:r>
            <a:r>
              <a:rPr dirty="0" sz="1400" spc="-15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do</a:t>
            </a:r>
            <a:r>
              <a:rPr dirty="0" sz="1400" spc="-15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Rio</a:t>
            </a:r>
            <a:r>
              <a:rPr dirty="0" sz="1400" spc="-15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de</a:t>
            </a:r>
            <a:r>
              <a:rPr dirty="0" sz="1400" spc="-15" i="1">
                <a:latin typeface="Calibri"/>
                <a:cs typeface="Calibri"/>
              </a:rPr>
              <a:t> </a:t>
            </a:r>
            <a:r>
              <a:rPr dirty="0" sz="1400" spc="-10" i="1">
                <a:latin typeface="Calibri"/>
                <a:cs typeface="Calibri"/>
              </a:rPr>
              <a:t>Janeiro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60"/>
              </a:spcBef>
            </a:pPr>
            <a:r>
              <a:rPr dirty="0" sz="1400" i="1">
                <a:latin typeface="Calibri"/>
                <a:cs typeface="Calibri"/>
              </a:rPr>
              <a:t>Prefeitura</a:t>
            </a:r>
            <a:r>
              <a:rPr dirty="0" sz="1400" spc="-45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Municipal</a:t>
            </a:r>
            <a:r>
              <a:rPr dirty="0" sz="1400" spc="-40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de</a:t>
            </a:r>
            <a:r>
              <a:rPr dirty="0" sz="1400" spc="-25" i="1">
                <a:latin typeface="Calibri"/>
                <a:cs typeface="Calibri"/>
              </a:rPr>
              <a:t> </a:t>
            </a:r>
            <a:r>
              <a:rPr dirty="0" sz="1400" spc="-10" i="1">
                <a:latin typeface="Calibri"/>
                <a:cs typeface="Calibri"/>
              </a:rPr>
              <a:t>Seropédica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75"/>
              </a:spcBef>
            </a:pPr>
            <a:r>
              <a:rPr dirty="0" sz="1300" i="1">
                <a:latin typeface="Calibri"/>
                <a:cs typeface="Calibri"/>
              </a:rPr>
              <a:t>Secretaria</a:t>
            </a:r>
            <a:r>
              <a:rPr dirty="0" sz="1300" spc="-20" i="1">
                <a:latin typeface="Calibri"/>
                <a:cs typeface="Calibri"/>
              </a:rPr>
              <a:t> </a:t>
            </a:r>
            <a:r>
              <a:rPr dirty="0" sz="1300" i="1">
                <a:latin typeface="Calibri"/>
                <a:cs typeface="Calibri"/>
              </a:rPr>
              <a:t>Municipal</a:t>
            </a:r>
            <a:r>
              <a:rPr dirty="0" sz="1300" spc="-25" i="1">
                <a:latin typeface="Calibri"/>
                <a:cs typeface="Calibri"/>
              </a:rPr>
              <a:t> </a:t>
            </a:r>
            <a:r>
              <a:rPr dirty="0" sz="1300" i="1">
                <a:latin typeface="Calibri"/>
                <a:cs typeface="Calibri"/>
              </a:rPr>
              <a:t>de</a:t>
            </a:r>
            <a:r>
              <a:rPr dirty="0" sz="1300" spc="-25" i="1">
                <a:latin typeface="Calibri"/>
                <a:cs typeface="Calibri"/>
              </a:rPr>
              <a:t> </a:t>
            </a:r>
            <a:r>
              <a:rPr dirty="0" sz="1300" spc="-10" i="1">
                <a:latin typeface="Calibri"/>
                <a:cs typeface="Calibri"/>
              </a:rPr>
              <a:t>Administração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724660" y="2245861"/>
            <a:ext cx="4201160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b="1">
                <a:latin typeface="Times New Roman"/>
                <a:cs typeface="Times New Roman"/>
              </a:rPr>
              <a:t>PORTARIA</a:t>
            </a:r>
            <a:r>
              <a:rPr dirty="0" sz="1400" spc="-4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N.º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0311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29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SETEMBRO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2025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6627" y="3059677"/>
            <a:ext cx="3021965" cy="64960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ts val="1650"/>
              </a:lnSpc>
              <a:spcBef>
                <a:spcPts val="105"/>
              </a:spcBef>
            </a:pPr>
            <a:r>
              <a:rPr dirty="0" sz="1400" spc="-10">
                <a:latin typeface="Times New Roman"/>
                <a:cs typeface="Times New Roman"/>
              </a:rPr>
              <a:t>OSECRETÁRIODEADMINISTRAÇÃO,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614"/>
              </a:lnSpc>
              <a:tabLst>
                <a:tab pos="2858135" algn="l"/>
              </a:tabLst>
            </a:pPr>
            <a:r>
              <a:rPr dirty="0" sz="1400" spc="-10">
                <a:latin typeface="Times New Roman"/>
                <a:cs typeface="Times New Roman"/>
              </a:rPr>
              <a:t>emconformidadecomoquedispõeoArt.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9.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645"/>
              </a:lnSpc>
            </a:pPr>
            <a:r>
              <a:rPr dirty="0" sz="1400">
                <a:latin typeface="Times New Roman"/>
                <a:cs typeface="Times New Roman"/>
              </a:rPr>
              <a:t>daLeinº.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011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dejaneirode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1997.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843308" y="3059677"/>
            <a:ext cx="3100705" cy="445134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marL="12700" marR="5080" indent="472440">
              <a:lnSpc>
                <a:spcPts val="1620"/>
              </a:lnSpc>
              <a:spcBef>
                <a:spcPts val="204"/>
              </a:spcBef>
              <a:tabLst>
                <a:tab pos="817244" algn="l"/>
                <a:tab pos="1690370" algn="l"/>
              </a:tabLst>
            </a:pPr>
            <a:r>
              <a:rPr dirty="0" sz="1400" spc="-10">
                <a:latin typeface="Times New Roman"/>
                <a:cs typeface="Times New Roman"/>
              </a:rPr>
              <a:t>daPrefeituraMunicipaldeSeropédica, ºdaLeinº.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314/2005,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enaformadoArt.102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706627" y="4289545"/>
            <a:ext cx="6238240" cy="16675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r" marR="7620">
              <a:lnSpc>
                <a:spcPct val="100000"/>
              </a:lnSpc>
              <a:spcBef>
                <a:spcPts val="105"/>
              </a:spcBef>
            </a:pPr>
            <a:r>
              <a:rPr dirty="0" sz="1400" spc="-10" b="1">
                <a:latin typeface="Times New Roman"/>
                <a:cs typeface="Times New Roman"/>
              </a:rPr>
              <a:t>RESOLVE: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12700" marR="5080">
              <a:lnSpc>
                <a:spcPts val="1610"/>
              </a:lnSpc>
              <a:tabLst>
                <a:tab pos="1458595" algn="l"/>
                <a:tab pos="2758440" algn="l"/>
                <a:tab pos="3493135" algn="l"/>
                <a:tab pos="4796155" algn="l"/>
                <a:tab pos="5542915" algn="l"/>
              </a:tabLst>
            </a:pPr>
            <a:r>
              <a:rPr dirty="0" sz="1400">
                <a:latin typeface="Times New Roman"/>
                <a:cs typeface="Times New Roman"/>
              </a:rPr>
              <a:t>Concedera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(o)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servidor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(a),</a:t>
            </a:r>
            <a:r>
              <a:rPr dirty="0" sz="1400" b="1">
                <a:latin typeface="Times New Roman"/>
                <a:cs typeface="Times New Roman"/>
              </a:rPr>
              <a:t>SONIA</a:t>
            </a:r>
            <a:r>
              <a:rPr dirty="0" sz="1400" spc="1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REGINA PEREIRA,</a:t>
            </a:r>
            <a:r>
              <a:rPr dirty="0" sz="1400" spc="25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matrículan.º</a:t>
            </a:r>
            <a:r>
              <a:rPr dirty="0" sz="1400" b="1">
                <a:latin typeface="Times New Roman"/>
                <a:cs typeface="Times New Roman"/>
              </a:rPr>
              <a:t>2987, </a:t>
            </a:r>
            <a:r>
              <a:rPr dirty="0" sz="1400">
                <a:latin typeface="Times New Roman"/>
                <a:cs typeface="Times New Roman"/>
              </a:rPr>
              <a:t>lotada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(o) </a:t>
            </a:r>
            <a:r>
              <a:rPr dirty="0" sz="1400" spc="-10">
                <a:latin typeface="Times New Roman"/>
                <a:cs typeface="Times New Roman"/>
              </a:rPr>
              <a:t>naSecretaria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Municipal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de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Educação,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 b="1">
                <a:latin typeface="Times New Roman"/>
                <a:cs typeface="Times New Roman"/>
              </a:rPr>
              <a:t>90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(noventa) </a:t>
            </a:r>
            <a:r>
              <a:rPr dirty="0" sz="1400">
                <a:latin typeface="Times New Roman"/>
                <a:cs typeface="Times New Roman"/>
              </a:rPr>
              <a:t>diasde</a:t>
            </a:r>
            <a:r>
              <a:rPr dirty="0" sz="1400" b="1">
                <a:latin typeface="Times New Roman"/>
                <a:cs typeface="Times New Roman"/>
              </a:rPr>
              <a:t>LicençaPrêmio</a:t>
            </a:r>
            <a:r>
              <a:rPr dirty="0" sz="1400">
                <a:latin typeface="Times New Roman"/>
                <a:cs typeface="Times New Roman"/>
              </a:rPr>
              <a:t>,deacordocomoArt.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102,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TítuloII,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CapituloIV,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SeçãoXdaLein.º </a:t>
            </a:r>
            <a:r>
              <a:rPr dirty="0" sz="1400">
                <a:latin typeface="Times New Roman"/>
                <a:cs typeface="Times New Roman"/>
              </a:rPr>
              <a:t>011/97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–</a:t>
            </a:r>
            <a:r>
              <a:rPr dirty="0" sz="1400" spc="4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EstatutodosServidoresPúblicos,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com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efeitos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retroagidos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15/09/2025</a:t>
            </a:r>
            <a:r>
              <a:rPr dirty="0" sz="1400" spc="405" b="1">
                <a:latin typeface="Times New Roman"/>
                <a:cs typeface="Times New Roman"/>
              </a:rPr>
              <a:t> </a:t>
            </a:r>
            <a:r>
              <a:rPr dirty="0" sz="1400" spc="-50" b="1">
                <a:latin typeface="Times New Roman"/>
                <a:cs typeface="Times New Roman"/>
              </a:rPr>
              <a:t>a </a:t>
            </a:r>
            <a:r>
              <a:rPr dirty="0" sz="1400" b="1">
                <a:latin typeface="Times New Roman"/>
                <a:cs typeface="Times New Roman"/>
              </a:rPr>
              <a:t>13/12/2025</a:t>
            </a:r>
            <a:r>
              <a:rPr dirty="0" sz="1400">
                <a:latin typeface="Times New Roman"/>
                <a:cs typeface="Times New Roman"/>
              </a:rPr>
              <a:t>,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conforme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Processo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n.º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10722/2025.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284979" y="6535921"/>
            <a:ext cx="2660015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10">
                <a:latin typeface="Times New Roman"/>
                <a:cs typeface="Times New Roman"/>
              </a:rPr>
              <a:t>Registra-</a:t>
            </a:r>
            <a:r>
              <a:rPr dirty="0" sz="1400">
                <a:latin typeface="Times New Roman"/>
                <a:cs typeface="Times New Roman"/>
              </a:rPr>
              <a:t>se,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Publique-seeCumpra-</a:t>
            </a:r>
            <a:r>
              <a:rPr dirty="0" sz="1400" spc="-25">
                <a:latin typeface="Times New Roman"/>
                <a:cs typeface="Times New Roman"/>
              </a:rPr>
              <a:t>se.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312924" y="7765789"/>
            <a:ext cx="3024505" cy="64833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algn="ctr" marL="12700" marR="5080" indent="635">
              <a:lnSpc>
                <a:spcPts val="1610"/>
              </a:lnSpc>
              <a:spcBef>
                <a:spcPts val="215"/>
              </a:spcBef>
            </a:pPr>
            <a:r>
              <a:rPr dirty="0" sz="1400" b="1">
                <a:latin typeface="Times New Roman"/>
                <a:cs typeface="Times New Roman"/>
              </a:rPr>
              <a:t>Jonathan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Carlos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Souza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Werneck </a:t>
            </a:r>
            <a:r>
              <a:rPr dirty="0" sz="1400" b="1">
                <a:latin typeface="Times New Roman"/>
                <a:cs typeface="Times New Roman"/>
              </a:rPr>
              <a:t>Secretário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Municipal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Administração </a:t>
            </a:r>
            <a:r>
              <a:rPr dirty="0" sz="1400" b="1">
                <a:latin typeface="Times New Roman"/>
                <a:cs typeface="Times New Roman"/>
              </a:rPr>
              <a:t>Matr.</a:t>
            </a:r>
            <a:r>
              <a:rPr dirty="0" sz="1400" spc="-3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290433926</a:t>
            </a:r>
            <a:r>
              <a:rPr dirty="0" sz="1400" spc="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–</a:t>
            </a:r>
            <a:r>
              <a:rPr dirty="0" sz="1400" spc="-25" b="1">
                <a:latin typeface="Times New Roman"/>
                <a:cs typeface="Times New Roman"/>
              </a:rPr>
              <a:t> PMS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- 11 LICENÃ⁄A PRÃ−MIO - SONIA FERREIRA XAVIER - MARCIA APARECIDA SOUZA DA GRAÃ⁄A - MARIA REGINA DE SOUZA MORAES - SONIA REGINA PEREIRA</dc:title>
  <dcterms:created xsi:type="dcterms:W3CDTF">2025-10-16T16:37:13Z</dcterms:created>
  <dcterms:modified xsi:type="dcterms:W3CDTF">2025-10-16T16:37:13Z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2025-10-16T00:00:00Z</vt:filetime>
  </property>
  <property fmtid="{D5CDD505-2E9C-101B-9397-08002B2CF9AE}" pid="3" name="LastSaved">
    <vt:filetime>2025-10-16T00:00:00Z</vt:filetime>
  </property>
  <property fmtid="{D5CDD505-2E9C-101B-9397-08002B2CF9AE}" pid="4" name="Producer">
    <vt:lpwstr>Microsoft: Print To PDF</vt:lpwstr>
  </property>
</Properties>
</file>