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088" y="618489"/>
            <a:ext cx="2646045" cy="639445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 marR="65405">
              <a:lnSpc>
                <a:spcPts val="1580"/>
              </a:lnSpc>
              <a:spcBef>
                <a:spcPts val="24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8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535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81377" y="2077592"/>
            <a:ext cx="3883025" cy="2070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150" b="1">
                <a:latin typeface="Arial"/>
                <a:cs typeface="Arial"/>
              </a:rPr>
              <a:t>PORTARIA</a:t>
            </a:r>
            <a:r>
              <a:rPr dirty="0" sz="1150" spc="9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Nº.</a:t>
            </a:r>
            <a:r>
              <a:rPr dirty="0" sz="1150" spc="1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295/25</a:t>
            </a:r>
            <a:r>
              <a:rPr dirty="0" sz="1150" spc="12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8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16</a:t>
            </a:r>
            <a:r>
              <a:rPr dirty="0" sz="1150" spc="12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3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SETEMBRO</a:t>
            </a:r>
            <a:r>
              <a:rPr dirty="0" sz="1150" spc="114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3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2025.</a:t>
            </a:r>
            <a:endParaRPr sz="115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5408" y="3129788"/>
            <a:ext cx="6242685" cy="55435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algn="just" marL="12700" marR="5080">
              <a:lnSpc>
                <a:spcPts val="1370"/>
              </a:lnSpc>
              <a:spcBef>
                <a:spcPts val="190"/>
              </a:spcBef>
            </a:pPr>
            <a:r>
              <a:rPr dirty="0" sz="1150">
                <a:latin typeface="Arial MT"/>
                <a:cs typeface="Arial MT"/>
              </a:rPr>
              <a:t>O</a:t>
            </a:r>
            <a:r>
              <a:rPr dirty="0" sz="1150" spc="155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SECRETÁRIO</a:t>
            </a:r>
            <a:r>
              <a:rPr dirty="0" sz="1150" spc="16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5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ADMINISTRAÇÃO,</a:t>
            </a:r>
            <a:r>
              <a:rPr dirty="0" sz="1150" spc="165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da</a:t>
            </a:r>
            <a:r>
              <a:rPr dirty="0" sz="1150" spc="14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7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45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4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Seropédica,</a:t>
            </a:r>
            <a:r>
              <a:rPr dirty="0" sz="1150" spc="165">
                <a:latin typeface="Arial MT"/>
                <a:cs typeface="Arial MT"/>
              </a:rPr>
              <a:t>  </a:t>
            </a:r>
            <a:r>
              <a:rPr dirty="0" sz="1150" spc="-25">
                <a:latin typeface="Arial MT"/>
                <a:cs typeface="Arial MT"/>
              </a:rPr>
              <a:t>em </a:t>
            </a:r>
            <a:r>
              <a:rPr dirty="0" sz="1150">
                <a:latin typeface="Arial MT"/>
                <a:cs typeface="Arial MT"/>
              </a:rPr>
              <a:t>conformidade</a:t>
            </a:r>
            <a:r>
              <a:rPr dirty="0" sz="1150" spc="1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com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o</a:t>
            </a:r>
            <a:r>
              <a:rPr dirty="0" sz="1150" spc="1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que</a:t>
            </a:r>
            <a:r>
              <a:rPr dirty="0" sz="1150" spc="1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dispõe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o</a:t>
            </a:r>
            <a:r>
              <a:rPr dirty="0" sz="1150" spc="1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Art.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9.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º</a:t>
            </a:r>
            <a:r>
              <a:rPr dirty="0" sz="1150" spc="18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da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Lei</a:t>
            </a:r>
            <a:r>
              <a:rPr dirty="0" sz="1150" spc="1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nº.</a:t>
            </a:r>
            <a:r>
              <a:rPr dirty="0" sz="1150" spc="1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314/2005,</a:t>
            </a:r>
            <a:r>
              <a:rPr dirty="0" sz="1150" spc="229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na</a:t>
            </a:r>
            <a:r>
              <a:rPr dirty="0" sz="1150" spc="12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forma</a:t>
            </a:r>
            <a:r>
              <a:rPr dirty="0" sz="1150" spc="1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do</a:t>
            </a:r>
            <a:r>
              <a:rPr dirty="0" sz="1150" spc="1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Art.102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da </a:t>
            </a:r>
            <a:r>
              <a:rPr dirty="0" sz="1150">
                <a:latin typeface="Arial MT"/>
                <a:cs typeface="Arial MT"/>
              </a:rPr>
              <a:t>Lei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nº.</a:t>
            </a:r>
            <a:r>
              <a:rPr dirty="0" sz="1150" spc="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011</a:t>
            </a:r>
            <a:r>
              <a:rPr dirty="0" sz="1150" spc="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janeiro</a:t>
            </a:r>
            <a:r>
              <a:rPr dirty="0" sz="1150" spc="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55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1997.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5408" y="4181601"/>
            <a:ext cx="6239510" cy="198628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r" marR="10160">
              <a:lnSpc>
                <a:spcPct val="100000"/>
              </a:lnSpc>
              <a:spcBef>
                <a:spcPts val="135"/>
              </a:spcBef>
            </a:pPr>
            <a:r>
              <a:rPr dirty="0" sz="1150" spc="-10" b="1">
                <a:latin typeface="Arial"/>
                <a:cs typeface="Arial"/>
              </a:rPr>
              <a:t>RESOLVE:</a:t>
            </a: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150">
              <a:latin typeface="Arial"/>
              <a:cs typeface="Arial"/>
            </a:endParaRPr>
          </a:p>
          <a:p>
            <a:pPr algn="just" marL="12700" marR="5080">
              <a:lnSpc>
                <a:spcPct val="99800"/>
              </a:lnSpc>
            </a:pPr>
            <a:r>
              <a:rPr dirty="0" sz="1150">
                <a:latin typeface="Arial MT"/>
                <a:cs typeface="Arial MT"/>
              </a:rPr>
              <a:t>Conceder</a:t>
            </a:r>
            <a:r>
              <a:rPr dirty="0" sz="1150" spc="4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</a:t>
            </a:r>
            <a:r>
              <a:rPr dirty="0" sz="1150" spc="3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(o)</a:t>
            </a:r>
            <a:r>
              <a:rPr dirty="0" sz="1150" spc="4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servidor</a:t>
            </a:r>
            <a:r>
              <a:rPr dirty="0" sz="1150" spc="4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(a),</a:t>
            </a:r>
            <a:r>
              <a:rPr dirty="0" sz="1150" spc="434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CELIA</a:t>
            </a:r>
            <a:r>
              <a:rPr dirty="0" sz="1150" spc="409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REGINA</a:t>
            </a:r>
            <a:r>
              <a:rPr dirty="0" sz="1150" spc="45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4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SOUZA</a:t>
            </a:r>
            <a:r>
              <a:rPr dirty="0" sz="1150" spc="409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LEITE,</a:t>
            </a:r>
            <a:r>
              <a:rPr dirty="0" sz="1150" spc="440" b="1">
                <a:latin typeface="Arial"/>
                <a:cs typeface="Arial"/>
              </a:rPr>
              <a:t> </a:t>
            </a:r>
            <a:r>
              <a:rPr dirty="0" sz="1150">
                <a:latin typeface="Arial MT"/>
                <a:cs typeface="Arial MT"/>
              </a:rPr>
              <a:t>matrícula</a:t>
            </a:r>
            <a:r>
              <a:rPr dirty="0" sz="1150" spc="4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nº.</a:t>
            </a:r>
            <a:r>
              <a:rPr dirty="0" sz="1150" spc="440">
                <a:latin typeface="Arial MT"/>
                <a:cs typeface="Arial MT"/>
              </a:rPr>
              <a:t> </a:t>
            </a:r>
            <a:r>
              <a:rPr dirty="0" sz="1150" spc="-10" b="1">
                <a:latin typeface="Arial"/>
                <a:cs typeface="Arial"/>
              </a:rPr>
              <a:t>12993, </a:t>
            </a:r>
            <a:r>
              <a:rPr dirty="0" sz="1150">
                <a:latin typeface="Arial MT"/>
                <a:cs typeface="Arial MT"/>
              </a:rPr>
              <a:t>lotado</a:t>
            </a:r>
            <a:r>
              <a:rPr dirty="0" sz="1150" spc="3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(o)</a:t>
            </a:r>
            <a:r>
              <a:rPr dirty="0" sz="1150" spc="3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na</a:t>
            </a:r>
            <a:r>
              <a:rPr dirty="0" sz="1150" spc="2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Secretaria</a:t>
            </a:r>
            <a:r>
              <a:rPr dirty="0" sz="1150" spc="3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3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Educação,</a:t>
            </a:r>
            <a:r>
              <a:rPr dirty="0" sz="1150" spc="360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90</a:t>
            </a:r>
            <a:r>
              <a:rPr dirty="0" sz="1150" spc="395" b="1">
                <a:latin typeface="Arial"/>
                <a:cs typeface="Arial"/>
              </a:rPr>
              <a:t> </a:t>
            </a:r>
            <a:r>
              <a:rPr dirty="0" sz="1150">
                <a:latin typeface="Arial MT"/>
                <a:cs typeface="Arial MT"/>
              </a:rPr>
              <a:t>(noventa)</a:t>
            </a:r>
            <a:r>
              <a:rPr dirty="0" sz="1150" spc="3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dias</a:t>
            </a:r>
            <a:r>
              <a:rPr dirty="0" sz="1150" spc="3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65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Licença</a:t>
            </a:r>
            <a:r>
              <a:rPr dirty="0" sz="1150" spc="39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Prêmio</a:t>
            </a:r>
            <a:r>
              <a:rPr dirty="0" sz="1150" spc="-10">
                <a:latin typeface="Arial MT"/>
                <a:cs typeface="Arial MT"/>
              </a:rPr>
              <a:t>, </a:t>
            </a:r>
            <a:r>
              <a:rPr dirty="0" sz="1150">
                <a:latin typeface="Arial MT"/>
                <a:cs typeface="Arial MT"/>
              </a:rPr>
              <a:t>com</a:t>
            </a:r>
            <a:r>
              <a:rPr dirty="0" sz="1150" spc="2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efeitos</a:t>
            </a:r>
            <a:r>
              <a:rPr dirty="0" sz="1150" spc="3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</a:t>
            </a:r>
            <a:r>
              <a:rPr dirty="0" sz="1150" spc="254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partir</a:t>
            </a:r>
            <a:r>
              <a:rPr dirty="0" sz="1150" spc="28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60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02/10/2025</a:t>
            </a:r>
            <a:r>
              <a:rPr dirty="0" sz="1150" spc="310" b="1">
                <a:latin typeface="Arial"/>
                <a:cs typeface="Arial"/>
              </a:rPr>
              <a:t> </a:t>
            </a:r>
            <a:r>
              <a:rPr dirty="0" sz="1150">
                <a:latin typeface="Arial MT"/>
                <a:cs typeface="Arial MT"/>
              </a:rPr>
              <a:t>e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com</a:t>
            </a:r>
            <a:r>
              <a:rPr dirty="0" sz="1150" spc="254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término</a:t>
            </a:r>
            <a:r>
              <a:rPr dirty="0" sz="1150" spc="2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em</a:t>
            </a:r>
            <a:r>
              <a:rPr dirty="0" sz="1150" spc="295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30/12/2025,</a:t>
            </a:r>
            <a:r>
              <a:rPr dirty="0" sz="1150" spc="350" b="1">
                <a:latin typeface="Arial"/>
                <a:cs typeface="Arial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acordo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com</a:t>
            </a:r>
            <a:r>
              <a:rPr dirty="0" sz="1150" spc="3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o</a:t>
            </a:r>
            <a:r>
              <a:rPr dirty="0" sz="1150" spc="260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Art. </a:t>
            </a:r>
            <a:r>
              <a:rPr dirty="0" sz="1150">
                <a:latin typeface="Arial MT"/>
                <a:cs typeface="Arial MT"/>
              </a:rPr>
              <a:t>102,</a:t>
            </a:r>
            <a:r>
              <a:rPr dirty="0" sz="1150" spc="22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Titulo</a:t>
            </a:r>
            <a:r>
              <a:rPr dirty="0" sz="1150" spc="1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II,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Capitulo</a:t>
            </a:r>
            <a:r>
              <a:rPr dirty="0" sz="1150" spc="22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IV,</a:t>
            </a:r>
            <a:r>
              <a:rPr dirty="0" sz="1150" spc="22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Seção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X</a:t>
            </a:r>
            <a:r>
              <a:rPr dirty="0" sz="1150" spc="22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da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Lei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nº.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011/97</a:t>
            </a:r>
            <a:r>
              <a:rPr dirty="0" sz="1150" spc="2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–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Estatuto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dos</a:t>
            </a:r>
            <a:r>
              <a:rPr dirty="0" sz="1150" spc="254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Servidores</a:t>
            </a:r>
            <a:r>
              <a:rPr dirty="0" sz="1150" spc="26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Públicos, </a:t>
            </a:r>
            <a:r>
              <a:rPr dirty="0" sz="1150">
                <a:latin typeface="Arial MT"/>
                <a:cs typeface="Arial MT"/>
              </a:rPr>
              <a:t>conforme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Processo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nº.</a:t>
            </a:r>
            <a:r>
              <a:rPr dirty="0" sz="1150" spc="195">
                <a:latin typeface="Arial MT"/>
                <a:cs typeface="Arial MT"/>
              </a:rPr>
              <a:t> </a:t>
            </a:r>
            <a:r>
              <a:rPr dirty="0" sz="1150" spc="-10" b="1">
                <a:latin typeface="Arial"/>
                <a:cs typeface="Arial"/>
              </a:rPr>
              <a:t>3012/2025.</a:t>
            </a: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35"/>
              </a:spcBef>
            </a:pPr>
            <a:endParaRPr sz="1150">
              <a:latin typeface="Arial"/>
              <a:cs typeface="Arial"/>
            </a:endParaRPr>
          </a:p>
          <a:p>
            <a:pPr marL="3590290">
              <a:lnSpc>
                <a:spcPct val="100000"/>
              </a:lnSpc>
            </a:pPr>
            <a:r>
              <a:rPr dirty="0" sz="1150">
                <a:latin typeface="Arial MT"/>
                <a:cs typeface="Arial MT"/>
              </a:rPr>
              <a:t>Registra-se,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Publique-se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</a:t>
            </a:r>
            <a:r>
              <a:rPr dirty="0" sz="1150" spc="204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Cumpra-</a:t>
            </a:r>
            <a:r>
              <a:rPr dirty="0" sz="1150" spc="-25">
                <a:latin typeface="Arial MT"/>
                <a:cs typeface="Arial MT"/>
              </a:rPr>
              <a:t>se.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19145" y="7131811"/>
            <a:ext cx="2461895" cy="55880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ctr" marL="12700" marR="5080">
              <a:lnSpc>
                <a:spcPct val="100000"/>
              </a:lnSpc>
              <a:spcBef>
                <a:spcPts val="135"/>
              </a:spcBef>
            </a:pPr>
            <a:r>
              <a:rPr dirty="0" sz="1150">
                <a:latin typeface="Arial MT"/>
                <a:cs typeface="Arial MT"/>
              </a:rPr>
              <a:t>Jonathan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Carlos</a:t>
            </a:r>
            <a:r>
              <a:rPr dirty="0" sz="1150" spc="1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Souza</a:t>
            </a:r>
            <a:r>
              <a:rPr dirty="0" sz="1150" spc="9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Werneck </a:t>
            </a:r>
            <a:r>
              <a:rPr dirty="0" sz="1150">
                <a:latin typeface="Arial MT"/>
                <a:cs typeface="Arial MT"/>
              </a:rPr>
              <a:t>Secretário</a:t>
            </a:r>
            <a:r>
              <a:rPr dirty="0" sz="1150" spc="1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Administração</a:t>
            </a:r>
            <a:endParaRPr sz="115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1150">
                <a:latin typeface="Arial MT"/>
                <a:cs typeface="Arial MT"/>
              </a:rPr>
              <a:t>Mat.</a:t>
            </a:r>
            <a:r>
              <a:rPr dirty="0" sz="1150" spc="6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290433926</a:t>
            </a:r>
            <a:endParaRPr sz="11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2025-10-16T19:02:26Z</dcterms:created>
  <dcterms:modified xsi:type="dcterms:W3CDTF">2025-10-16T19:02:26Z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