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616551" y="579269"/>
            <a:ext cx="694660" cy="686361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297683" y="8763207"/>
            <a:ext cx="2608579" cy="5467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1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474724" y="618230"/>
            <a:ext cx="2625725" cy="56197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12700" marR="229870">
              <a:lnSpc>
                <a:spcPts val="1380"/>
              </a:lnSpc>
              <a:spcBef>
                <a:spcPts val="195"/>
              </a:spcBef>
            </a:pPr>
            <a:r>
              <a:rPr dirty="0" sz="1200" i="1">
                <a:latin typeface="Arial"/>
                <a:cs typeface="Arial"/>
              </a:rPr>
              <a:t>Estado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do Rio</a:t>
            </a:r>
            <a:r>
              <a:rPr dirty="0" sz="1200" spc="-1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 </a:t>
            </a:r>
            <a:r>
              <a:rPr dirty="0" sz="1200" spc="-10" i="1">
                <a:latin typeface="Arial"/>
                <a:cs typeface="Arial"/>
              </a:rPr>
              <a:t>Janeiro</a:t>
            </a:r>
            <a:r>
              <a:rPr dirty="0" sz="1200" spc="500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Prefeitura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5" i="1">
                <a:latin typeface="Arial"/>
                <a:cs typeface="Arial"/>
              </a:rPr>
              <a:t> </a:t>
            </a:r>
            <a:r>
              <a:rPr dirty="0" sz="1200" spc="-10" i="1">
                <a:latin typeface="Arial"/>
                <a:cs typeface="Arial"/>
              </a:rPr>
              <a:t>Seropédica</a:t>
            </a:r>
            <a:endParaRPr sz="1200">
              <a:latin typeface="Arial"/>
              <a:cs typeface="Arial"/>
            </a:endParaRPr>
          </a:p>
          <a:p>
            <a:pPr marL="12700">
              <a:lnSpc>
                <a:spcPts val="1370"/>
              </a:lnSpc>
            </a:pPr>
            <a:r>
              <a:rPr dirty="0" sz="1200" i="1">
                <a:latin typeface="Arial"/>
                <a:cs typeface="Arial"/>
              </a:rPr>
              <a:t>Secretaria</a:t>
            </a:r>
            <a:r>
              <a:rPr dirty="0" sz="1200" spc="-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Municipal</a:t>
            </a:r>
            <a:r>
              <a:rPr dirty="0" sz="1200" spc="-25" i="1">
                <a:latin typeface="Arial"/>
                <a:cs typeface="Arial"/>
              </a:rPr>
              <a:t> </a:t>
            </a:r>
            <a:r>
              <a:rPr dirty="0" sz="1200" i="1">
                <a:latin typeface="Arial"/>
                <a:cs typeface="Arial"/>
              </a:rPr>
              <a:t>de</a:t>
            </a:r>
            <a:r>
              <a:rPr dirty="0" sz="1200" spc="-10" i="1">
                <a:latin typeface="Arial"/>
                <a:cs typeface="Arial"/>
              </a:rPr>
              <a:t> Administração</a:t>
            </a:r>
            <a:endParaRPr sz="12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10160" rIns="0" bIns="0" rtlCol="0" vert="horz">
            <a:spAutoFit/>
          </a:bodyPr>
          <a:lstStyle/>
          <a:p>
            <a:pPr marL="207645" marR="5080" indent="-195580">
              <a:lnSpc>
                <a:spcPts val="1380"/>
              </a:lnSpc>
              <a:spcBef>
                <a:spcPts val="80"/>
              </a:spcBef>
            </a:pPr>
            <a:r>
              <a:rPr dirty="0"/>
              <a:t>Jonathan</a:t>
            </a:r>
            <a:r>
              <a:rPr dirty="0" spc="-20"/>
              <a:t> </a:t>
            </a:r>
            <a:r>
              <a:rPr dirty="0"/>
              <a:t>Carlos</a:t>
            </a:r>
            <a:r>
              <a:rPr dirty="0" spc="-20"/>
              <a:t> </a:t>
            </a:r>
            <a:r>
              <a:rPr dirty="0"/>
              <a:t>de</a:t>
            </a:r>
            <a:r>
              <a:rPr dirty="0" spc="-30"/>
              <a:t> </a:t>
            </a:r>
            <a:r>
              <a:rPr dirty="0"/>
              <a:t>Souza</a:t>
            </a:r>
            <a:r>
              <a:rPr dirty="0" spc="-25"/>
              <a:t> </a:t>
            </a:r>
            <a:r>
              <a:rPr dirty="0" spc="-10"/>
              <a:t>Werneck </a:t>
            </a:r>
            <a:r>
              <a:rPr dirty="0"/>
              <a:t>Secretário</a:t>
            </a:r>
            <a:r>
              <a:rPr dirty="0" spc="-10"/>
              <a:t> </a:t>
            </a:r>
            <a:r>
              <a:rPr dirty="0"/>
              <a:t>de</a:t>
            </a:r>
            <a:r>
              <a:rPr dirty="0" spc="-5"/>
              <a:t> </a:t>
            </a:r>
            <a:r>
              <a:rPr dirty="0" spc="-10"/>
              <a:t>Administração</a:t>
            </a:r>
          </a:p>
          <a:p>
            <a:pPr marL="655320">
              <a:lnSpc>
                <a:spcPts val="1345"/>
              </a:lnSpc>
            </a:pPr>
            <a:r>
              <a:rPr dirty="0"/>
              <a:t>Matr.</a:t>
            </a:r>
            <a:r>
              <a:rPr dirty="0" spc="-25"/>
              <a:t> </a:t>
            </a:r>
            <a:r>
              <a:rPr dirty="0" spc="-10"/>
              <a:t>290433926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2055367" y="2616194"/>
            <a:ext cx="3538220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b="1">
                <a:latin typeface="Arial"/>
                <a:cs typeface="Arial"/>
              </a:rPr>
              <a:t>PORTARIA</a:t>
            </a:r>
            <a:r>
              <a:rPr dirty="0" sz="1200" spc="-4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Nº.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535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 15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2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OUTUBRO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DE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 spc="-20" b="1">
                <a:latin typeface="Arial"/>
                <a:cs typeface="Arial"/>
              </a:rPr>
              <a:t>2025</a:t>
            </a:r>
            <a:endParaRPr sz="12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715772" y="3843013"/>
            <a:ext cx="6226175" cy="108521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135255" indent="19685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3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ADMINISTRAÇÃO,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Prefeitura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Municipal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35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Seropédica,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em </a:t>
            </a:r>
            <a:r>
              <a:rPr dirty="0" sz="1200">
                <a:latin typeface="Arial MT"/>
                <a:cs typeface="Arial MT"/>
              </a:rPr>
              <a:t>conformidade</a:t>
            </a:r>
            <a:r>
              <a:rPr dirty="0" sz="1200" spc="3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que dispõe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9.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º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314/2005,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na forma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083</a:t>
            </a:r>
            <a:r>
              <a:rPr dirty="0" sz="1200" spc="1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da </a:t>
            </a:r>
            <a:r>
              <a:rPr dirty="0" sz="1200">
                <a:latin typeface="Arial MT"/>
                <a:cs typeface="Arial MT"/>
              </a:rPr>
              <a:t>Lei nº.</a:t>
            </a:r>
            <a:r>
              <a:rPr dirty="0" sz="1200" spc="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janeiro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0">
                <a:latin typeface="Arial MT"/>
                <a:cs typeface="Arial MT"/>
              </a:rPr>
              <a:t> </a:t>
            </a:r>
            <a:r>
              <a:rPr dirty="0" sz="1200" spc="-20">
                <a:latin typeface="Arial MT"/>
                <a:cs typeface="Arial MT"/>
              </a:rPr>
              <a:t>1997.</a:t>
            </a:r>
            <a:endParaRPr sz="12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1285"/>
              </a:spcBef>
            </a:pPr>
            <a:endParaRPr sz="1200">
              <a:latin typeface="Arial MT"/>
              <a:cs typeface="Arial MT"/>
            </a:endParaRPr>
          </a:p>
          <a:p>
            <a:pPr algn="r" marR="5080">
              <a:lnSpc>
                <a:spcPct val="100000"/>
              </a:lnSpc>
            </a:pPr>
            <a:r>
              <a:rPr dirty="0" sz="1200" spc="-10" b="1">
                <a:latin typeface="Arial"/>
                <a:cs typeface="Arial"/>
              </a:rPr>
              <a:t>RESOLVE:</a:t>
            </a:r>
            <a:endParaRPr sz="12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706627" y="5420354"/>
            <a:ext cx="6236970" cy="734695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algn="just" marL="12700" marR="5080">
              <a:lnSpc>
                <a:spcPts val="1380"/>
              </a:lnSpc>
              <a:spcBef>
                <a:spcPts val="195"/>
              </a:spcBef>
            </a:pPr>
            <a:r>
              <a:rPr dirty="0" sz="1200">
                <a:latin typeface="Arial MT"/>
                <a:cs typeface="Arial MT"/>
              </a:rPr>
              <a:t>Conceder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34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(o)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</a:t>
            </a:r>
            <a:r>
              <a:rPr dirty="0" sz="1200" spc="3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(a),</a:t>
            </a:r>
            <a:r>
              <a:rPr dirty="0" sz="1200" spc="36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Ana</a:t>
            </a:r>
            <a:r>
              <a:rPr dirty="0" sz="1200" spc="39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Claudia</a:t>
            </a:r>
            <a:r>
              <a:rPr dirty="0" sz="1200" spc="38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Fernandes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3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matrícula</a:t>
            </a:r>
            <a:r>
              <a:rPr dirty="0" sz="1200" spc="34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355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3510,</a:t>
            </a:r>
            <a:r>
              <a:rPr dirty="0" sz="1200" spc="38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lotada</a:t>
            </a:r>
            <a:r>
              <a:rPr dirty="0" sz="1200" spc="33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na </a:t>
            </a:r>
            <a:r>
              <a:rPr dirty="0" sz="1200">
                <a:latin typeface="Arial MT"/>
                <a:cs typeface="Arial MT"/>
              </a:rPr>
              <a:t>Secretaria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Educação,</a:t>
            </a:r>
            <a:r>
              <a:rPr dirty="0" sz="1200" spc="19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05</a:t>
            </a:r>
            <a:r>
              <a:rPr dirty="0" sz="1200" spc="20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(cinco)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dias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Licença</a:t>
            </a:r>
            <a:r>
              <a:rPr dirty="0" sz="1200" spc="250" b="1">
                <a:latin typeface="Arial"/>
                <a:cs typeface="Arial"/>
              </a:rPr>
              <a:t> </a:t>
            </a:r>
            <a:r>
              <a:rPr dirty="0" sz="1200" b="1">
                <a:latin typeface="Arial"/>
                <a:cs typeface="Arial"/>
              </a:rPr>
              <a:t>Médica</a:t>
            </a:r>
            <a:r>
              <a:rPr dirty="0" sz="1200">
                <a:latin typeface="Arial MT"/>
                <a:cs typeface="Arial MT"/>
              </a:rPr>
              <a:t>,</a:t>
            </a:r>
            <a:r>
              <a:rPr dirty="0" sz="1200" spc="18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20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acordo</a:t>
            </a:r>
            <a:r>
              <a:rPr dirty="0" sz="1200" spc="19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com</a:t>
            </a:r>
            <a:r>
              <a:rPr dirty="0" sz="1200" spc="20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o</a:t>
            </a:r>
            <a:r>
              <a:rPr dirty="0" sz="1200" spc="2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Art.</a:t>
            </a:r>
            <a:r>
              <a:rPr dirty="0" sz="1200" spc="180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83, </a:t>
            </a:r>
            <a:r>
              <a:rPr dirty="0" sz="1200">
                <a:latin typeface="Arial MT"/>
                <a:cs typeface="Arial MT"/>
              </a:rPr>
              <a:t>Título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II,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Capitulo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IV,</a:t>
            </a:r>
            <a:r>
              <a:rPr dirty="0" sz="1200" spc="114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Seção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II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da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Lei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nº.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011/97</a:t>
            </a:r>
            <a:r>
              <a:rPr dirty="0" sz="1200" spc="11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–</a:t>
            </a:r>
            <a:r>
              <a:rPr dirty="0" sz="1200" spc="13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Estatuto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dos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Servidores</a:t>
            </a:r>
            <a:r>
              <a:rPr dirty="0" sz="1200" spc="120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Públicos,</a:t>
            </a:r>
            <a:r>
              <a:rPr dirty="0" sz="1200" spc="125">
                <a:latin typeface="Arial MT"/>
                <a:cs typeface="Arial MT"/>
              </a:rPr>
              <a:t> </a:t>
            </a:r>
            <a:r>
              <a:rPr dirty="0" sz="1200" spc="-25">
                <a:latin typeface="Arial MT"/>
                <a:cs typeface="Arial MT"/>
              </a:rPr>
              <a:t>com </a:t>
            </a:r>
            <a:r>
              <a:rPr dirty="0" sz="1200">
                <a:latin typeface="Arial MT"/>
                <a:cs typeface="Arial MT"/>
              </a:rPr>
              <a:t>efeito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a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partir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de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18/08/2025</a:t>
            </a:r>
            <a:r>
              <a:rPr dirty="0" sz="1200" spc="-10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-2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término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em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b="1">
                <a:latin typeface="Arial"/>
                <a:cs typeface="Arial"/>
              </a:rPr>
              <a:t>22/08/2025,</a:t>
            </a:r>
            <a:r>
              <a:rPr dirty="0" sz="1200" spc="-5" b="1">
                <a:latin typeface="Arial"/>
                <a:cs typeface="Arial"/>
              </a:rPr>
              <a:t> </a:t>
            </a:r>
            <a:r>
              <a:rPr dirty="0" sz="1200">
                <a:latin typeface="Arial MT"/>
                <a:cs typeface="Arial MT"/>
              </a:rPr>
              <a:t>conforme</a:t>
            </a:r>
            <a:r>
              <a:rPr dirty="0" sz="1200" spc="-1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BIM:</a:t>
            </a:r>
            <a:r>
              <a:rPr dirty="0" sz="1200" spc="-20">
                <a:latin typeface="Arial MT"/>
                <a:cs typeface="Arial MT"/>
              </a:rPr>
              <a:t> </a:t>
            </a:r>
            <a:r>
              <a:rPr dirty="0" sz="1200" spc="-10" b="1">
                <a:latin typeface="Arial"/>
                <a:cs typeface="Arial"/>
              </a:rPr>
              <a:t>949/2025</a:t>
            </a:r>
            <a:r>
              <a:rPr dirty="0" sz="1200" spc="-10">
                <a:latin typeface="Arial MT"/>
                <a:cs typeface="Arial MT"/>
              </a:rPr>
              <a:t>,</a:t>
            </a:r>
            <a:endParaRPr sz="12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4283455" y="6822433"/>
            <a:ext cx="2660015" cy="2089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00" spc="-10">
                <a:latin typeface="Arial MT"/>
                <a:cs typeface="Arial MT"/>
              </a:rPr>
              <a:t>Registra-</a:t>
            </a:r>
            <a:r>
              <a:rPr dirty="0" sz="1200">
                <a:latin typeface="Arial MT"/>
                <a:cs typeface="Arial MT"/>
              </a:rPr>
              <a:t>se,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Publique-</a:t>
            </a:r>
            <a:r>
              <a:rPr dirty="0" sz="1200">
                <a:latin typeface="Arial MT"/>
                <a:cs typeface="Arial MT"/>
              </a:rPr>
              <a:t>se</a:t>
            </a:r>
            <a:r>
              <a:rPr dirty="0" sz="1200" spc="55">
                <a:latin typeface="Arial MT"/>
                <a:cs typeface="Arial MT"/>
              </a:rPr>
              <a:t> </a:t>
            </a:r>
            <a:r>
              <a:rPr dirty="0" sz="1200">
                <a:latin typeface="Arial MT"/>
                <a:cs typeface="Arial MT"/>
              </a:rPr>
              <a:t>e</a:t>
            </a:r>
            <a:r>
              <a:rPr dirty="0" sz="1200" spc="70">
                <a:latin typeface="Arial MT"/>
                <a:cs typeface="Arial MT"/>
              </a:rPr>
              <a:t> </a:t>
            </a:r>
            <a:r>
              <a:rPr dirty="0" sz="1200" spc="-10">
                <a:latin typeface="Arial MT"/>
                <a:cs typeface="Arial MT"/>
              </a:rPr>
              <a:t>Cumpra-</a:t>
            </a:r>
            <a:r>
              <a:rPr dirty="0" sz="1200" spc="-25">
                <a:latin typeface="Arial MT"/>
                <a:cs typeface="Arial MT"/>
              </a:rPr>
              <a:t>se.</a:t>
            </a:r>
            <a:endParaRPr sz="120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Rafael SÃ¡</dc:creator>
  <dc:title>Microsoft Word - 4 PORTARIA DE LIC MEDICA 1</dc:title>
  <dcterms:created xsi:type="dcterms:W3CDTF">2025-11-04T18:26:08Z</dcterms:created>
  <dcterms:modified xsi:type="dcterms:W3CDTF">2025-11-04T18:26:08Z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LastSaved">
    <vt:filetime>2025-11-04T00:00:00Z</vt:filetime>
  </property>
  <property fmtid="{D5CDD505-2E9C-101B-9397-08002B2CF9AE}" pid="4" name="Producer">
    <vt:lpwstr>Microsoft: Print To PDF</vt:lpwstr>
  </property>
</Properties>
</file>