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556500" cy="10693400"/>
  <p:notesSz cx="7556500" cy="106934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jp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4967232" y="420811"/>
            <a:ext cx="2175705" cy="481633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311150" y="219709"/>
            <a:ext cx="828675" cy="86995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567941" y="427735"/>
            <a:ext cx="2585720" cy="445134"/>
          </a:xfrm>
          <a:prstGeom prst="rect">
            <a:avLst/>
          </a:prstGeom>
        </p:spPr>
        <p:txBody>
          <a:bodyPr wrap="square" lIns="0" tIns="26034" rIns="0" bIns="0" rtlCol="0" vert="horz">
            <a:spAutoFit/>
          </a:bodyPr>
          <a:lstStyle/>
          <a:p>
            <a:pPr marL="12700" marR="5080">
              <a:lnSpc>
                <a:spcPts val="1620"/>
              </a:lnSpc>
              <a:spcBef>
                <a:spcPts val="204"/>
              </a:spcBef>
            </a:pPr>
            <a:r>
              <a:rPr dirty="0" sz="1400" i="1">
                <a:latin typeface="Times New Roman"/>
                <a:cs typeface="Times New Roman"/>
              </a:rPr>
              <a:t>Estado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Rio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20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Janeiro</a:t>
            </a:r>
            <a:r>
              <a:rPr dirty="0" sz="1400" spc="500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Prefeitura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Municipal</a:t>
            </a:r>
            <a:r>
              <a:rPr dirty="0" sz="1400" spc="-35" i="1">
                <a:latin typeface="Times New Roman"/>
                <a:cs typeface="Times New Roman"/>
              </a:rPr>
              <a:t> </a:t>
            </a:r>
            <a:r>
              <a:rPr dirty="0" sz="1400" i="1">
                <a:latin typeface="Times New Roman"/>
                <a:cs typeface="Times New Roman"/>
              </a:rPr>
              <a:t>de</a:t>
            </a:r>
            <a:r>
              <a:rPr dirty="0" sz="1400" spc="-15" i="1">
                <a:latin typeface="Times New Roman"/>
                <a:cs typeface="Times New Roman"/>
              </a:rPr>
              <a:t> </a:t>
            </a:r>
            <a:r>
              <a:rPr dirty="0" sz="1400" spc="-10" i="1">
                <a:latin typeface="Times New Roman"/>
                <a:cs typeface="Times New Roman"/>
              </a:rPr>
              <a:t>Seropédica</a:t>
            </a:r>
            <a:endParaRPr sz="1400">
              <a:latin typeface="Times New Roman"/>
              <a:cs typeface="Times New Roman"/>
            </a:endParaRPr>
          </a:p>
        </p:txBody>
      </p:sp>
      <p:sp>
        <p:nvSpPr>
          <p:cNvPr id="3" name="object 3" descr=""/>
          <p:cNvSpPr/>
          <p:nvPr/>
        </p:nvSpPr>
        <p:spPr>
          <a:xfrm>
            <a:off x="4839970" y="11429"/>
            <a:ext cx="261620" cy="1101725"/>
          </a:xfrm>
          <a:custGeom>
            <a:avLst/>
            <a:gdLst/>
            <a:ahLst/>
            <a:cxnLst/>
            <a:rect l="l" t="t" r="r" b="b"/>
            <a:pathLst>
              <a:path w="261620" h="1101725">
                <a:moveTo>
                  <a:pt x="0" y="1101725"/>
                </a:moveTo>
                <a:lnTo>
                  <a:pt x="261620" y="1101725"/>
                </a:lnTo>
                <a:lnTo>
                  <a:pt x="261620" y="0"/>
                </a:lnTo>
                <a:lnTo>
                  <a:pt x="0" y="0"/>
                </a:lnTo>
                <a:lnTo>
                  <a:pt x="0" y="1101725"/>
                </a:lnTo>
                <a:close/>
              </a:path>
            </a:pathLst>
          </a:custGeom>
          <a:ln w="9525">
            <a:solidFill>
              <a:srgbClr val="FFFFFF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 txBox="1"/>
          <p:nvPr/>
        </p:nvSpPr>
        <p:spPr>
          <a:xfrm>
            <a:off x="1156512" y="1689861"/>
            <a:ext cx="5034280" cy="269240"/>
          </a:xfrm>
          <a:prstGeom prst="rect">
            <a:avLst/>
          </a:prstGeom>
        </p:spPr>
        <p:txBody>
          <a:bodyPr wrap="square" lIns="0" tIns="120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dirty="0" sz="1600" b="1">
                <a:latin typeface="Arial"/>
                <a:cs typeface="Arial"/>
              </a:rPr>
              <a:t>PORTARIA</a:t>
            </a:r>
            <a:r>
              <a:rPr dirty="0" sz="1600" spc="-3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Nº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001/2026</a:t>
            </a:r>
            <a:r>
              <a:rPr dirty="0" sz="1600" spc="-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07</a:t>
            </a:r>
            <a:r>
              <a:rPr dirty="0" sz="1600" spc="-2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15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JANEIRO</a:t>
            </a:r>
            <a:r>
              <a:rPr dirty="0" sz="1600" spc="-20" b="1">
                <a:latin typeface="Arial"/>
                <a:cs typeface="Arial"/>
              </a:rPr>
              <a:t> </a:t>
            </a:r>
            <a:r>
              <a:rPr dirty="0" sz="1600" b="1">
                <a:latin typeface="Arial"/>
                <a:cs typeface="Arial"/>
              </a:rPr>
              <a:t>DE</a:t>
            </a:r>
            <a:r>
              <a:rPr dirty="0" sz="1600" spc="-20" b="1">
                <a:latin typeface="Arial"/>
                <a:cs typeface="Arial"/>
              </a:rPr>
              <a:t> 2026</a:t>
            </a:r>
            <a:endParaRPr sz="16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618236" y="2494533"/>
            <a:ext cx="6239510" cy="64833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algn="just" marL="12700" marR="5080">
              <a:lnSpc>
                <a:spcPts val="1610"/>
              </a:lnSpc>
              <a:spcBef>
                <a:spcPts val="215"/>
              </a:spcBef>
            </a:pP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PREFEITO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MUNICIPAL</a:t>
            </a:r>
            <a:r>
              <a:rPr dirty="0" sz="1400" spc="13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1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Estado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14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Rio</a:t>
            </a:r>
            <a:r>
              <a:rPr dirty="0" sz="1400" spc="1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15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Janeiro, </a:t>
            </a:r>
            <a:r>
              <a:rPr dirty="0" sz="1400">
                <a:latin typeface="Arial MT"/>
                <a:cs typeface="Arial MT"/>
              </a:rPr>
              <a:t>no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uso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suas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atribuições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que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lhe</a:t>
            </a:r>
            <a:r>
              <a:rPr dirty="0" sz="1400" spc="4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são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conferidas,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na</a:t>
            </a:r>
            <a:r>
              <a:rPr dirty="0" sz="1400" spc="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forma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Art.74,</a:t>
            </a:r>
            <a:r>
              <a:rPr dirty="0" sz="1400" spc="7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inciso </a:t>
            </a:r>
            <a:r>
              <a:rPr dirty="0" sz="1400">
                <a:latin typeface="Arial MT"/>
                <a:cs typeface="Arial MT"/>
              </a:rPr>
              <a:t>IX,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Lei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Orgânica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Município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1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Seropédica.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660897" y="3672966"/>
            <a:ext cx="1194435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-10" b="1">
                <a:latin typeface="Arial"/>
                <a:cs typeface="Arial"/>
              </a:rPr>
              <a:t>RESOLVE:</a:t>
            </a:r>
            <a:endParaRPr sz="18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18236" y="4509642"/>
            <a:ext cx="6238875" cy="1262380"/>
          </a:xfrm>
          <a:prstGeom prst="rect">
            <a:avLst/>
          </a:prstGeom>
        </p:spPr>
        <p:txBody>
          <a:bodyPr wrap="square" lIns="0" tIns="21590" rIns="0" bIns="0" rtlCol="0" vert="horz">
            <a:spAutoFit/>
          </a:bodyPr>
          <a:lstStyle/>
          <a:p>
            <a:pPr algn="just" marL="12700" marR="5080">
              <a:lnSpc>
                <a:spcPct val="96100"/>
              </a:lnSpc>
              <a:spcBef>
                <a:spcPts val="170"/>
              </a:spcBef>
            </a:pPr>
            <a:r>
              <a:rPr dirty="0" sz="1400">
                <a:latin typeface="Arial MT"/>
                <a:cs typeface="Arial MT"/>
              </a:rPr>
              <a:t>Readaptar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servidor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38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(a)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ANDREIA</a:t>
            </a:r>
            <a:r>
              <a:rPr dirty="0" sz="1400" spc="3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DE</a:t>
            </a:r>
            <a:r>
              <a:rPr dirty="0" sz="1400" spc="38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ABREU</a:t>
            </a:r>
            <a:r>
              <a:rPr dirty="0" sz="1400" spc="375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TONASSI </a:t>
            </a:r>
            <a:r>
              <a:rPr dirty="0" sz="1400" b="1">
                <a:latin typeface="Arial"/>
                <a:cs typeface="Arial"/>
              </a:rPr>
              <a:t>BRITO,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matrícula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11947,</a:t>
            </a:r>
            <a:r>
              <a:rPr dirty="0" sz="1400" spc="95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ocupante</a:t>
            </a:r>
            <a:r>
              <a:rPr dirty="0" sz="1400" spc="9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cargo</a:t>
            </a:r>
            <a:r>
              <a:rPr dirty="0" sz="1400" spc="8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efetivo</a:t>
            </a:r>
            <a:r>
              <a:rPr dirty="0" sz="1400" spc="10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95">
                <a:latin typeface="Arial MT"/>
                <a:cs typeface="Arial MT"/>
              </a:rPr>
              <a:t>  </a:t>
            </a:r>
            <a:r>
              <a:rPr dirty="0" sz="1400" b="1">
                <a:latin typeface="Arial"/>
                <a:cs typeface="Arial"/>
              </a:rPr>
              <a:t>ZELADOR</a:t>
            </a:r>
            <a:r>
              <a:rPr dirty="0" sz="1400" spc="90" b="1">
                <a:latin typeface="Arial"/>
                <a:cs typeface="Arial"/>
              </a:rPr>
              <a:t>  </a:t>
            </a:r>
            <a:r>
              <a:rPr dirty="0" sz="1400" spc="-25" b="1">
                <a:latin typeface="Arial"/>
                <a:cs typeface="Arial"/>
              </a:rPr>
              <a:t>(A)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390" b="1">
                <a:latin typeface="Arial"/>
                <a:cs typeface="Arial"/>
              </a:rPr>
              <a:t>  </a:t>
            </a:r>
            <a:r>
              <a:rPr dirty="0" sz="1400">
                <a:latin typeface="Arial MT"/>
                <a:cs typeface="Arial MT"/>
              </a:rPr>
              <a:t>para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AGENTE</a:t>
            </a:r>
            <a:r>
              <a:rPr dirty="0" sz="1400" spc="415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ADMINISTRATIVO</a:t>
            </a:r>
            <a:r>
              <a:rPr dirty="0" sz="1400" spc="39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ESCOLAR</a:t>
            </a:r>
            <a:r>
              <a:rPr dirty="0" sz="1400" spc="405" b="1">
                <a:latin typeface="Arial"/>
                <a:cs typeface="Arial"/>
              </a:rPr>
              <a:t> </a:t>
            </a:r>
            <a:r>
              <a:rPr dirty="0" sz="1400">
                <a:latin typeface="Arial MT"/>
                <a:cs typeface="Arial MT"/>
              </a:rPr>
              <a:t>em</a:t>
            </a:r>
            <a:r>
              <a:rPr dirty="0" sz="1400" spc="385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CARÁTER</a:t>
            </a:r>
            <a:endParaRPr sz="1400">
              <a:latin typeface="Arial"/>
              <a:cs typeface="Arial"/>
            </a:endParaRPr>
          </a:p>
          <a:p>
            <a:pPr algn="just" marL="12700" marR="5715">
              <a:lnSpc>
                <a:spcPts val="1610"/>
              </a:lnSpc>
              <a:spcBef>
                <a:spcPts val="40"/>
              </a:spcBef>
            </a:pPr>
            <a:r>
              <a:rPr dirty="0" sz="1400" b="1">
                <a:latin typeface="Arial"/>
                <a:cs typeface="Arial"/>
              </a:rPr>
              <a:t>DEFINITIVO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acordo</a:t>
            </a:r>
            <a:r>
              <a:rPr dirty="0" sz="1400" spc="49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com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Art.</a:t>
            </a:r>
            <a:r>
              <a:rPr dirty="0" sz="1400" spc="6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25º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do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Regime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Jurídico</a:t>
            </a:r>
            <a:r>
              <a:rPr dirty="0" sz="1400" spc="60">
                <a:latin typeface="Arial MT"/>
                <a:cs typeface="Arial MT"/>
              </a:rPr>
              <a:t>  </a:t>
            </a:r>
            <a:r>
              <a:rPr dirty="0" sz="1400">
                <a:latin typeface="Arial MT"/>
                <a:cs typeface="Arial MT"/>
              </a:rPr>
              <a:t>Único</a:t>
            </a:r>
            <a:r>
              <a:rPr dirty="0" sz="1400" spc="55">
                <a:latin typeface="Arial MT"/>
                <a:cs typeface="Arial MT"/>
              </a:rPr>
              <a:t>  </a:t>
            </a:r>
            <a:r>
              <a:rPr dirty="0" sz="1400" spc="-25">
                <a:latin typeface="Arial MT"/>
                <a:cs typeface="Arial MT"/>
              </a:rPr>
              <a:t>dos </a:t>
            </a:r>
            <a:r>
              <a:rPr dirty="0" sz="1400">
                <a:latin typeface="Arial MT"/>
                <a:cs typeface="Arial MT"/>
              </a:rPr>
              <a:t>Servidores</a:t>
            </a:r>
            <a:r>
              <a:rPr dirty="0" sz="1400" spc="37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Públicos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37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Seropédica,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c/c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Art.1º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da</a:t>
            </a:r>
            <a:r>
              <a:rPr dirty="0" sz="1400" spc="3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E.M.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22,</a:t>
            </a:r>
            <a:r>
              <a:rPr dirty="0" sz="1400" spc="36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tendo</a:t>
            </a:r>
            <a:r>
              <a:rPr dirty="0" sz="1400" spc="360">
                <a:latin typeface="Arial MT"/>
                <a:cs typeface="Arial MT"/>
              </a:rPr>
              <a:t> </a:t>
            </a:r>
            <a:r>
              <a:rPr dirty="0" sz="1400" spc="-20">
                <a:latin typeface="Arial MT"/>
                <a:cs typeface="Arial MT"/>
              </a:rPr>
              <a:t>seus</a:t>
            </a:r>
            <a:endParaRPr sz="1400">
              <a:latin typeface="Arial MT"/>
              <a:cs typeface="Arial MT"/>
            </a:endParaRPr>
          </a:p>
          <a:p>
            <a:pPr algn="just" marL="12700">
              <a:lnSpc>
                <a:spcPts val="1565"/>
              </a:lnSpc>
            </a:pPr>
            <a:r>
              <a:rPr dirty="0" sz="1400">
                <a:latin typeface="Arial MT"/>
                <a:cs typeface="Arial MT"/>
              </a:rPr>
              <a:t>efeitos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retroagidos</a:t>
            </a:r>
            <a:r>
              <a:rPr dirty="0" sz="1400" spc="-2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à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partir</a:t>
            </a:r>
            <a:r>
              <a:rPr dirty="0" sz="1400" spc="35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de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 b="1">
                <a:latin typeface="Arial"/>
                <a:cs typeface="Arial"/>
              </a:rPr>
              <a:t>23/12/2025</a:t>
            </a:r>
            <a:r>
              <a:rPr dirty="0" sz="1400">
                <a:latin typeface="Arial MT"/>
                <a:cs typeface="Arial MT"/>
              </a:rPr>
              <a:t>,</a:t>
            </a:r>
            <a:r>
              <a:rPr dirty="0" sz="1400" spc="-2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conforme</a:t>
            </a:r>
            <a:r>
              <a:rPr dirty="0" sz="1400" spc="-30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processo</a:t>
            </a:r>
            <a:r>
              <a:rPr dirty="0" sz="1400" spc="-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nº</a:t>
            </a:r>
            <a:r>
              <a:rPr dirty="0" sz="1400" spc="-10">
                <a:latin typeface="Arial MT"/>
                <a:cs typeface="Arial MT"/>
              </a:rPr>
              <a:t> </a:t>
            </a:r>
            <a:r>
              <a:rPr dirty="0" sz="1400" spc="-10" b="1">
                <a:latin typeface="Arial"/>
                <a:cs typeface="Arial"/>
              </a:rPr>
              <a:t>13637/2025.</a:t>
            </a:r>
            <a:endParaRPr sz="14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753739" y="6526148"/>
            <a:ext cx="3101340" cy="239395"/>
          </a:xfrm>
          <a:prstGeom prst="rect">
            <a:avLst/>
          </a:prstGeom>
        </p:spPr>
        <p:txBody>
          <a:bodyPr wrap="square" lIns="0" tIns="133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dirty="0" sz="1400" spc="-10">
                <a:latin typeface="Arial MT"/>
                <a:cs typeface="Arial MT"/>
              </a:rPr>
              <a:t>Registra-</a:t>
            </a:r>
            <a:r>
              <a:rPr dirty="0" sz="1400">
                <a:latin typeface="Arial MT"/>
                <a:cs typeface="Arial MT"/>
              </a:rPr>
              <a:t>se,</a:t>
            </a:r>
            <a:r>
              <a:rPr dirty="0" sz="1400" spc="60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Publique-</a:t>
            </a:r>
            <a:r>
              <a:rPr dirty="0" sz="1400">
                <a:latin typeface="Arial MT"/>
                <a:cs typeface="Arial MT"/>
              </a:rPr>
              <a:t>se</a:t>
            </a:r>
            <a:r>
              <a:rPr dirty="0" sz="1400" spc="55">
                <a:latin typeface="Arial MT"/>
                <a:cs typeface="Arial MT"/>
              </a:rPr>
              <a:t> </a:t>
            </a:r>
            <a:r>
              <a:rPr dirty="0" sz="1400">
                <a:latin typeface="Arial MT"/>
                <a:cs typeface="Arial MT"/>
              </a:rPr>
              <a:t>e</a:t>
            </a:r>
            <a:r>
              <a:rPr dirty="0" sz="1400" spc="65">
                <a:latin typeface="Arial MT"/>
                <a:cs typeface="Arial MT"/>
              </a:rPr>
              <a:t> </a:t>
            </a:r>
            <a:r>
              <a:rPr dirty="0" sz="1400" spc="-10">
                <a:latin typeface="Arial MT"/>
                <a:cs typeface="Arial MT"/>
              </a:rPr>
              <a:t>Cumpra-</a:t>
            </a:r>
            <a:r>
              <a:rPr dirty="0" sz="1400" spc="-25">
                <a:latin typeface="Arial MT"/>
                <a:cs typeface="Arial MT"/>
              </a:rPr>
              <a:t>se.</a:t>
            </a:r>
            <a:endParaRPr sz="14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469007" y="7680197"/>
            <a:ext cx="2533015" cy="443865"/>
          </a:xfrm>
          <a:prstGeom prst="rect">
            <a:avLst/>
          </a:prstGeom>
        </p:spPr>
        <p:txBody>
          <a:bodyPr wrap="square" lIns="0" tIns="27305" rIns="0" bIns="0" rtlCol="0" vert="horz">
            <a:spAutoFit/>
          </a:bodyPr>
          <a:lstStyle/>
          <a:p>
            <a:pPr marL="303530" marR="5080" indent="-291465">
              <a:lnSpc>
                <a:spcPts val="1610"/>
              </a:lnSpc>
              <a:spcBef>
                <a:spcPts val="215"/>
              </a:spcBef>
            </a:pPr>
            <a:r>
              <a:rPr dirty="0" sz="1400" b="1">
                <a:latin typeface="Arial"/>
                <a:cs typeface="Arial"/>
              </a:rPr>
              <a:t>LUCAS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DUTRA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b="1">
                <a:latin typeface="Arial"/>
                <a:cs typeface="Arial"/>
              </a:rPr>
              <a:t>DOS</a:t>
            </a:r>
            <a:r>
              <a:rPr dirty="0" sz="1400" spc="-2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SANTOS </a:t>
            </a:r>
            <a:r>
              <a:rPr dirty="0" sz="1400" b="1">
                <a:latin typeface="Arial"/>
                <a:cs typeface="Arial"/>
              </a:rPr>
              <a:t>PREFEITO</a:t>
            </a:r>
            <a:r>
              <a:rPr dirty="0" sz="1400" spc="-40" b="1">
                <a:latin typeface="Arial"/>
                <a:cs typeface="Arial"/>
              </a:rPr>
              <a:t> </a:t>
            </a:r>
            <a:r>
              <a:rPr dirty="0" sz="1400" spc="-10" b="1">
                <a:latin typeface="Arial"/>
                <a:cs typeface="Arial"/>
              </a:rPr>
              <a:t>MUNICIPAL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Gyslaine</dc:creator>
  <dcterms:created xsi:type="dcterms:W3CDTF">2026-01-08T14:05:52Z</dcterms:created>
  <dcterms:modified xsi:type="dcterms:W3CDTF">2026-01-08T14:05:52Z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2026-01-08T00:00:00Z</vt:filetime>
  </property>
  <property fmtid="{D5CDD505-2E9C-101B-9397-08002B2CF9AE}" pid="3" name="Creator">
    <vt:lpwstr>Microsoft® Word 2016</vt:lpwstr>
  </property>
  <property fmtid="{D5CDD505-2E9C-101B-9397-08002B2CF9AE}" pid="4" name="LastSaved">
    <vt:filetime>2026-01-08T00:00:00Z</vt:filetime>
  </property>
  <property fmtid="{D5CDD505-2E9C-101B-9397-08002B2CF9AE}" pid="5" name="Producer">
    <vt:lpwstr>www.ilovepdf.com</vt:lpwstr>
  </property>
</Properties>
</file>