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066596" y="1087881"/>
            <a:ext cx="5431155" cy="406082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000" b="1">
                <a:latin typeface="Arial"/>
                <a:cs typeface="Arial"/>
              </a:rPr>
              <a:t>ESTADO DO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RIO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JANEIRO</a:t>
            </a:r>
            <a:endParaRPr sz="1000">
              <a:latin typeface="Arial"/>
              <a:cs typeface="Arial"/>
            </a:endParaRPr>
          </a:p>
          <a:p>
            <a:pPr algn="ctr" marL="1393825" marR="1389380">
              <a:lnSpc>
                <a:spcPts val="2500"/>
              </a:lnSpc>
              <a:spcBef>
                <a:spcPts val="225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5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SEROPÉDICA </a:t>
            </a:r>
            <a:r>
              <a:rPr dirty="0" sz="1000" b="1">
                <a:latin typeface="Arial"/>
                <a:cs typeface="Arial"/>
              </a:rPr>
              <a:t>PORTARIA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Nº</a:t>
            </a:r>
            <a:r>
              <a:rPr dirty="0" sz="1000" spc="-10" b="1">
                <a:latin typeface="Arial"/>
                <a:cs typeface="Arial"/>
              </a:rPr>
              <a:t> 067/2026</a:t>
            </a:r>
            <a:endParaRPr sz="1000">
              <a:latin typeface="Arial"/>
              <a:cs typeface="Arial"/>
            </a:endParaRPr>
          </a:p>
          <a:p>
            <a:pPr marL="12700" marR="233679">
              <a:lnSpc>
                <a:spcPct val="144000"/>
              </a:lnSpc>
              <a:spcBef>
                <a:spcPts val="515"/>
              </a:spcBef>
            </a:pP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PREFEITO MUNICIPAL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 do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Rio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Janeiro, no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suas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e, considerando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regulamentar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fiscalizar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dos </a:t>
            </a:r>
            <a:r>
              <a:rPr dirty="0" sz="1000" spc="-10">
                <a:latin typeface="Arial MT"/>
                <a:cs typeface="Arial MT"/>
              </a:rPr>
              <a:t>contratos.</a:t>
            </a:r>
            <a:endParaRPr sz="1000">
              <a:latin typeface="Arial MT"/>
              <a:cs typeface="Arial MT"/>
            </a:endParaRPr>
          </a:p>
          <a:p>
            <a:pPr marL="12700" marR="8890">
              <a:lnSpc>
                <a:spcPct val="145700"/>
              </a:lnSpc>
              <a:spcBef>
                <a:spcPts val="775"/>
              </a:spcBef>
            </a:pPr>
            <a:r>
              <a:rPr dirty="0" sz="1000">
                <a:latin typeface="Arial MT"/>
                <a:cs typeface="Arial MT"/>
              </a:rPr>
              <a:t>ESTABELECE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COMISSÃO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FISCALIZAÇÃO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CUMPRIMENTO</a:t>
            </a:r>
            <a:r>
              <a:rPr dirty="0" sz="1000" spc="2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CONTRATO </a:t>
            </a:r>
            <a:r>
              <a:rPr dirty="0" sz="1000">
                <a:latin typeface="Arial MT"/>
                <a:cs typeface="Arial MT"/>
              </a:rPr>
              <a:t>REFERENTE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PROCESSO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ADMINISTRATIVO N</a:t>
            </a:r>
            <a:r>
              <a:rPr dirty="0" sz="1100">
                <a:latin typeface="Calibri"/>
                <a:cs typeface="Calibri"/>
              </a:rPr>
              <a:t>º</a:t>
            </a:r>
            <a:r>
              <a:rPr dirty="0" sz="1100" spc="-40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19.176/2025</a:t>
            </a:r>
            <a:endParaRPr sz="1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45"/>
              </a:spcBef>
            </a:pPr>
            <a:endParaRPr sz="1000">
              <a:latin typeface="Calibri"/>
              <a:cs typeface="Calibri"/>
            </a:endParaRPr>
          </a:p>
          <a:p>
            <a:pPr algn="r" marR="8255">
              <a:lnSpc>
                <a:spcPct val="100000"/>
              </a:lnSpc>
            </a:pPr>
            <a:r>
              <a:rPr dirty="0" sz="1000" spc="-10">
                <a:latin typeface="Arial MT"/>
                <a:cs typeface="Arial MT"/>
              </a:rPr>
              <a:t>RESOLVE:</a:t>
            </a:r>
            <a:endParaRPr sz="1000">
              <a:latin typeface="Arial MT"/>
              <a:cs typeface="Arial MT"/>
            </a:endParaRPr>
          </a:p>
          <a:p>
            <a:pPr algn="just" marL="12700" marR="11430">
              <a:lnSpc>
                <a:spcPct val="152100"/>
              </a:lnSpc>
              <a:spcBef>
                <a:spcPts val="680"/>
              </a:spcBef>
            </a:pPr>
            <a:r>
              <a:rPr dirty="0" sz="1100" b="1">
                <a:latin typeface="Calibri"/>
                <a:cs typeface="Calibri"/>
              </a:rPr>
              <a:t>Art.</a:t>
            </a:r>
            <a:r>
              <a:rPr dirty="0" sz="1100" spc="38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1º</a:t>
            </a:r>
            <a:r>
              <a:rPr dirty="0" sz="1100" spc="400" b="1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DESIGNAR</a:t>
            </a:r>
            <a:r>
              <a:rPr dirty="0" sz="1100" spc="3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os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servidores</a:t>
            </a:r>
            <a:r>
              <a:rPr dirty="0" sz="1100" spc="3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abaixo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para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compor</a:t>
            </a:r>
            <a:r>
              <a:rPr dirty="0" sz="1100" spc="3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Comissão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Fiscalização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 spc="-20">
                <a:latin typeface="Calibri"/>
                <a:cs typeface="Calibri"/>
              </a:rPr>
              <a:t>para </a:t>
            </a:r>
            <a:r>
              <a:rPr dirty="0" sz="1100">
                <a:latin typeface="Calibri"/>
                <a:cs typeface="Calibri"/>
              </a:rPr>
              <a:t>acompanhamento</a:t>
            </a:r>
            <a:r>
              <a:rPr dirty="0" sz="1100" spc="1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cumprimento</a:t>
            </a:r>
            <a:r>
              <a:rPr dirty="0" sz="1100" spc="19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dos</a:t>
            </a:r>
            <a:r>
              <a:rPr dirty="0" sz="1100" spc="2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termos</a:t>
            </a:r>
            <a:r>
              <a:rPr dirty="0" sz="1100" spc="20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da</a:t>
            </a:r>
            <a:r>
              <a:rPr dirty="0" sz="1100" spc="240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Adesão</a:t>
            </a:r>
            <a:r>
              <a:rPr dirty="0" sz="1100" spc="204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à</a:t>
            </a:r>
            <a:r>
              <a:rPr dirty="0" sz="1100" spc="204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Ata</a:t>
            </a:r>
            <a:r>
              <a:rPr dirty="0" sz="1100" spc="204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19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Registro</a:t>
            </a:r>
            <a:r>
              <a:rPr dirty="0" sz="1100" spc="204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de</a:t>
            </a:r>
            <a:r>
              <a:rPr dirty="0" sz="1100" spc="21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Preços</a:t>
            </a:r>
            <a:r>
              <a:rPr dirty="0" sz="1100" spc="190" b="1">
                <a:latin typeface="Calibri"/>
                <a:cs typeface="Calibri"/>
              </a:rPr>
              <a:t> </a:t>
            </a:r>
            <a:r>
              <a:rPr dirty="0" sz="1100" spc="-25" b="1">
                <a:latin typeface="Calibri"/>
                <a:cs typeface="Calibri"/>
              </a:rPr>
              <a:t>nº </a:t>
            </a:r>
            <a:r>
              <a:rPr dirty="0" sz="1100" b="1">
                <a:latin typeface="Calibri"/>
                <a:cs typeface="Calibri"/>
              </a:rPr>
              <a:t>04/2025</a:t>
            </a:r>
            <a:r>
              <a:rPr dirty="0" sz="1100" spc="39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–</a:t>
            </a:r>
            <a:r>
              <a:rPr dirty="0" sz="1100" spc="40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Pregão</a:t>
            </a:r>
            <a:r>
              <a:rPr dirty="0" sz="1100" spc="40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Eletrônico</a:t>
            </a:r>
            <a:r>
              <a:rPr dirty="0" sz="1100" spc="38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39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003/2025</a:t>
            </a:r>
            <a:r>
              <a:rPr dirty="0" sz="1100" spc="409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–</a:t>
            </a:r>
            <a:r>
              <a:rPr dirty="0" sz="1100" spc="395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Processo</a:t>
            </a:r>
            <a:r>
              <a:rPr dirty="0" sz="1100" spc="38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nº</a:t>
            </a:r>
            <a:r>
              <a:rPr dirty="0" sz="1100" spc="390" b="1">
                <a:latin typeface="Calibri"/>
                <a:cs typeface="Calibri"/>
              </a:rPr>
              <a:t> </a:t>
            </a:r>
            <a:r>
              <a:rPr dirty="0" sz="1100" b="1">
                <a:latin typeface="Calibri"/>
                <a:cs typeface="Calibri"/>
              </a:rPr>
              <a:t>010/2025</a:t>
            </a:r>
            <a:r>
              <a:rPr dirty="0" sz="1100">
                <a:latin typeface="Calibri"/>
                <a:cs typeface="Calibri"/>
              </a:rPr>
              <a:t>,</a:t>
            </a:r>
            <a:r>
              <a:rPr dirty="0" sz="1100" spc="409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cujo</a:t>
            </a:r>
            <a:r>
              <a:rPr dirty="0" sz="1100" spc="38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objeto</a:t>
            </a:r>
            <a:r>
              <a:rPr dirty="0" sz="1100" spc="39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é</a:t>
            </a:r>
            <a:r>
              <a:rPr dirty="0" sz="1100" spc="395">
                <a:latin typeface="Calibri"/>
                <a:cs typeface="Calibri"/>
              </a:rPr>
              <a:t> </a:t>
            </a:r>
            <a:r>
              <a:rPr dirty="0" sz="1100" spc="-50">
                <a:latin typeface="Calibri"/>
                <a:cs typeface="Calibri"/>
              </a:rPr>
              <a:t>a</a:t>
            </a:r>
            <a:r>
              <a:rPr dirty="0" sz="1100">
                <a:latin typeface="Calibri"/>
                <a:cs typeface="Calibri"/>
              </a:rPr>
              <a:t> CONTRATAÇÃO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EMPRESA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ESPECIALIZADA</a:t>
            </a:r>
            <a:r>
              <a:rPr dirty="0" sz="1100" spc="4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NO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FORNECIMENTO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DE</a:t>
            </a:r>
            <a:r>
              <a:rPr dirty="0" sz="1100" spc="20">
                <a:latin typeface="Calibri"/>
                <a:cs typeface="Calibri"/>
              </a:rPr>
              <a:t> </a:t>
            </a:r>
            <a:r>
              <a:rPr dirty="0" sz="1100">
                <a:latin typeface="Calibri"/>
                <a:cs typeface="Calibri"/>
              </a:rPr>
              <a:t>ACERVO</a:t>
            </a:r>
            <a:r>
              <a:rPr dirty="0" sz="1100" spc="25">
                <a:latin typeface="Calibri"/>
                <a:cs typeface="Calibri"/>
              </a:rPr>
              <a:t> </a:t>
            </a:r>
            <a:r>
              <a:rPr dirty="0" sz="1100" spc="-10">
                <a:latin typeface="Calibri"/>
                <a:cs typeface="Calibri"/>
              </a:rPr>
              <a:t>BIBLIOGRÁFICO</a:t>
            </a:r>
            <a:endParaRPr sz="1100">
              <a:latin typeface="Calibri"/>
              <a:cs typeface="Calibri"/>
            </a:endParaRPr>
          </a:p>
          <a:p>
            <a:pPr marL="12700" marR="5080">
              <a:lnSpc>
                <a:spcPct val="149400"/>
              </a:lnSpc>
              <a:spcBef>
                <a:spcPts val="45"/>
              </a:spcBef>
            </a:pPr>
            <a:r>
              <a:rPr dirty="0" sz="1100">
                <a:latin typeface="Calibri"/>
                <a:cs typeface="Calibri"/>
              </a:rPr>
              <a:t>NACIONAL</a:t>
            </a:r>
            <a:r>
              <a:rPr dirty="0" sz="1100" b="1">
                <a:latin typeface="Calibri"/>
                <a:cs typeface="Calibri"/>
              </a:rPr>
              <a:t>,</a:t>
            </a:r>
            <a:r>
              <a:rPr dirty="0" sz="1100" spc="30" b="1">
                <a:latin typeface="Calibri"/>
                <a:cs typeface="Calibri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fazem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entre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si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MUNICÍPIO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empresa</a:t>
            </a:r>
            <a:r>
              <a:rPr dirty="0" sz="1000" spc="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BR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SOLUÇÕES </a:t>
            </a:r>
            <a:r>
              <a:rPr dirty="0" sz="1000">
                <a:latin typeface="Arial MT"/>
                <a:cs typeface="Arial MT"/>
              </a:rPr>
              <a:t>BRASIL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IMPORTAÇÃO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EXPORTAÇÃO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LTDA,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sob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 CNPJ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 b="1">
                <a:latin typeface="Arial"/>
                <a:cs typeface="Arial"/>
              </a:rPr>
              <a:t>nº:</a:t>
            </a:r>
            <a:r>
              <a:rPr dirty="0" sz="1000" spc="1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20.600.731/0001-</a:t>
            </a:r>
            <a:r>
              <a:rPr dirty="0" sz="1000" spc="-25" b="1">
                <a:latin typeface="Arial"/>
                <a:cs typeface="Arial"/>
              </a:rPr>
              <a:t>85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89578" y="454173"/>
            <a:ext cx="581025" cy="615544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6596" y="5615431"/>
            <a:ext cx="5236210" cy="1310640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900">
                <a:latin typeface="Arial MT"/>
                <a:cs typeface="Arial MT"/>
              </a:rPr>
              <a:t>BRAYAN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SANTOS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Assessor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Relações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Institucionais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2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290433526</a:t>
            </a:r>
            <a:endParaRPr sz="900">
              <a:latin typeface="Arial MT"/>
              <a:cs typeface="Arial MT"/>
            </a:endParaRPr>
          </a:p>
          <a:p>
            <a:pPr marL="12700" marR="1136015">
              <a:lnSpc>
                <a:spcPts val="1920"/>
              </a:lnSpc>
              <a:spcBef>
                <a:spcPts val="185"/>
              </a:spcBef>
            </a:pPr>
            <a:r>
              <a:rPr dirty="0" sz="900">
                <a:latin typeface="Arial MT"/>
                <a:cs typeface="Arial MT"/>
              </a:rPr>
              <a:t>GILIANE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SILVA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ROCHA</a:t>
            </a:r>
            <a:r>
              <a:rPr dirty="0" sz="900" spc="-3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DIAS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Diretor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Biblioteca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 </a:t>
            </a:r>
            <a:r>
              <a:rPr dirty="0" sz="900" spc="-10">
                <a:latin typeface="Arial MT"/>
                <a:cs typeface="Arial MT"/>
              </a:rPr>
              <a:t>290433558 </a:t>
            </a:r>
            <a:r>
              <a:rPr dirty="0" sz="900">
                <a:latin typeface="Arial MT"/>
                <a:cs typeface="Arial MT"/>
              </a:rPr>
              <a:t>RENATA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PEREIRA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SIQUEIRA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FERRARI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–</a:t>
            </a:r>
            <a:r>
              <a:rPr dirty="0" sz="900" spc="-3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Professor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DOC</a:t>
            </a:r>
            <a:r>
              <a:rPr dirty="0" sz="900" spc="-4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II</a:t>
            </a:r>
            <a:r>
              <a:rPr dirty="0" sz="900" spc="-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-</a:t>
            </a:r>
            <a:r>
              <a:rPr dirty="0" sz="900" spc="-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Matrícula:</a:t>
            </a:r>
            <a:r>
              <a:rPr dirty="0" sz="900" spc="-15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14030</a:t>
            </a: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9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85"/>
              </a:spcBef>
            </a:pPr>
            <a:endParaRPr sz="900">
              <a:latin typeface="Arial MT"/>
              <a:cs typeface="Arial MT"/>
            </a:endParaRPr>
          </a:p>
          <a:p>
            <a:pPr marL="12700" marR="5080">
              <a:lnSpc>
                <a:spcPct val="106000"/>
              </a:lnSpc>
            </a:pPr>
            <a:r>
              <a:rPr dirty="0" sz="1000" b="1">
                <a:latin typeface="Arial"/>
                <a:cs typeface="Arial"/>
              </a:rPr>
              <a:t>Art. 2º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Portaria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publicação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revogadas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disposições</a:t>
            </a:r>
            <a:r>
              <a:rPr dirty="0" sz="1000" spc="-25">
                <a:latin typeface="Arial MT"/>
                <a:cs typeface="Arial MT"/>
              </a:rPr>
              <a:t> em </a:t>
            </a:r>
            <a:r>
              <a:rPr dirty="0" sz="1000" spc="-10">
                <a:latin typeface="Arial MT"/>
                <a:cs typeface="Arial MT"/>
              </a:rPr>
              <a:t>contrário.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378197" y="7265034"/>
            <a:ext cx="2116455" cy="17907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23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fevereiro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2026.</a:t>
            </a:r>
            <a:endParaRPr sz="10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884170" y="8293683"/>
            <a:ext cx="1792605" cy="46482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5080" indent="200660">
              <a:lnSpc>
                <a:spcPct val="144000"/>
              </a:lnSpc>
              <a:spcBef>
                <a:spcPts val="95"/>
              </a:spcBef>
            </a:pPr>
            <a:r>
              <a:rPr dirty="0" sz="1000">
                <a:latin typeface="Arial MT"/>
                <a:cs typeface="Arial MT"/>
              </a:rPr>
              <a:t>PREFEITO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 </a:t>
            </a:r>
            <a:r>
              <a:rPr dirty="0" sz="1000">
                <a:latin typeface="Arial MT"/>
                <a:cs typeface="Arial MT"/>
              </a:rPr>
              <a:t>LUCAS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DUTRA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SANTOS</a:t>
            </a:r>
            <a:endParaRPr sz="1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Cliente 09</dc:creator>
  <dcterms:created xsi:type="dcterms:W3CDTF">2026-02-25T17:47:27Z</dcterms:created>
  <dcterms:modified xsi:type="dcterms:W3CDTF">2026-02-25T17:47:27Z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2026-02-25T00:00:00Z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2026-02-25T00:00:00Z</vt:filetime>
  </property>
  <property fmtid="{D5CDD505-2E9C-101B-9397-08002B2CF9AE}" pid="5" name="Producer">
    <vt:lpwstr>www.ilovepdf.com</vt:lpwstr>
  </property>
</Properties>
</file>